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3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6"/>
  </p:notesMasterIdLst>
  <p:handoutMasterIdLst>
    <p:handoutMasterId r:id="rId87"/>
  </p:handoutMasterIdLst>
  <p:sldIdLst>
    <p:sldId id="534" r:id="rId2"/>
    <p:sldId id="377" r:id="rId3"/>
    <p:sldId id="533" r:id="rId4"/>
    <p:sldId id="626" r:id="rId5"/>
    <p:sldId id="730" r:id="rId6"/>
    <p:sldId id="473" r:id="rId7"/>
    <p:sldId id="341" r:id="rId8"/>
    <p:sldId id="698" r:id="rId9"/>
    <p:sldId id="731" r:id="rId10"/>
    <p:sldId id="535" r:id="rId11"/>
    <p:sldId id="487" r:id="rId12"/>
    <p:sldId id="690" r:id="rId13"/>
    <p:sldId id="551" r:id="rId14"/>
    <p:sldId id="648" r:id="rId15"/>
    <p:sldId id="444" r:id="rId16"/>
    <p:sldId id="546" r:id="rId17"/>
    <p:sldId id="490" r:id="rId18"/>
    <p:sldId id="536" r:id="rId19"/>
    <p:sldId id="741" r:id="rId20"/>
    <p:sldId id="548" r:id="rId21"/>
    <p:sldId id="742" r:id="rId22"/>
    <p:sldId id="744" r:id="rId23"/>
    <p:sldId id="743" r:id="rId24"/>
    <p:sldId id="745" r:id="rId25"/>
    <p:sldId id="550" r:id="rId26"/>
    <p:sldId id="699" r:id="rId27"/>
    <p:sldId id="649" r:id="rId28"/>
    <p:sldId id="749" r:id="rId29"/>
    <p:sldId id="756" r:id="rId30"/>
    <p:sldId id="481" r:id="rId31"/>
    <p:sldId id="563" r:id="rId32"/>
    <p:sldId id="700" r:id="rId33"/>
    <p:sldId id="566" r:id="rId34"/>
    <p:sldId id="567" r:id="rId35"/>
    <p:sldId id="746" r:id="rId36"/>
    <p:sldId id="747" r:id="rId37"/>
    <p:sldId id="652" r:id="rId38"/>
    <p:sldId id="701" r:id="rId39"/>
    <p:sldId id="520" r:id="rId40"/>
    <p:sldId id="702" r:id="rId41"/>
    <p:sldId id="581" r:id="rId42"/>
    <p:sldId id="656" r:id="rId43"/>
    <p:sldId id="735" r:id="rId44"/>
    <p:sldId id="657" r:id="rId45"/>
    <p:sldId id="596" r:id="rId46"/>
    <p:sldId id="383" r:id="rId47"/>
    <p:sldId id="389" r:id="rId48"/>
    <p:sldId id="689" r:id="rId49"/>
    <p:sldId id="393" r:id="rId50"/>
    <p:sldId id="748" r:id="rId51"/>
    <p:sldId id="659" r:id="rId52"/>
    <p:sldId id="395" r:id="rId53"/>
    <p:sldId id="751" r:id="rId54"/>
    <p:sldId id="752" r:id="rId55"/>
    <p:sldId id="622" r:id="rId56"/>
    <p:sldId id="621" r:id="rId57"/>
    <p:sldId id="703" r:id="rId58"/>
    <p:sldId id="681" r:id="rId59"/>
    <p:sldId id="405" r:id="rId60"/>
    <p:sldId id="625" r:id="rId61"/>
    <p:sldId id="624" r:id="rId62"/>
    <p:sldId id="406" r:id="rId63"/>
    <p:sldId id="512" r:id="rId64"/>
    <p:sldId id="554" r:id="rId65"/>
    <p:sldId id="666" r:id="rId66"/>
    <p:sldId id="704" r:id="rId67"/>
    <p:sldId id="705" r:id="rId68"/>
    <p:sldId id="706" r:id="rId69"/>
    <p:sldId id="707" r:id="rId70"/>
    <p:sldId id="708" r:id="rId71"/>
    <p:sldId id="711" r:id="rId72"/>
    <p:sldId id="754" r:id="rId73"/>
    <p:sldId id="755" r:id="rId74"/>
    <p:sldId id="715" r:id="rId75"/>
    <p:sldId id="738" r:id="rId76"/>
    <p:sldId id="739" r:id="rId77"/>
    <p:sldId id="716" r:id="rId78"/>
    <p:sldId id="718" r:id="rId79"/>
    <p:sldId id="719" r:id="rId80"/>
    <p:sldId id="720" r:id="rId81"/>
    <p:sldId id="721" r:id="rId82"/>
    <p:sldId id="740" r:id="rId83"/>
    <p:sldId id="734" r:id="rId84"/>
    <p:sldId id="726" r:id="rId85"/>
  </p:sldIdLst>
  <p:sldSz cx="12192000" cy="6858000"/>
  <p:notesSz cx="9947275" cy="6858000"/>
  <p:custDataLst>
    <p:tags r:id="rId88"/>
  </p:custDataLst>
  <p:defaultTextStyle>
    <a:defPPr>
      <a:defRPr lang="zh-CN"/>
    </a:defPPr>
    <a:lvl1pPr algn="l" rtl="0" eaLnBrk="0" fontAlgn="base" hangingPunct="0">
      <a:spcBef>
        <a:spcPct val="0"/>
      </a:spcBef>
      <a:spcAft>
        <a:spcPct val="0"/>
      </a:spcAft>
      <a:defRPr kern="1200">
        <a:solidFill>
          <a:schemeClr val="tx1"/>
        </a:solidFill>
        <a:latin typeface="Garamond" panose="02020404030301010803"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Garamond" panose="02020404030301010803"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Garamond" panose="02020404030301010803"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Garamond" panose="02020404030301010803"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Garamond" panose="02020404030301010803"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Garamond" panose="02020404030301010803"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Garamond" panose="02020404030301010803"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Garamond" panose="02020404030301010803"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Garamond" panose="02020404030301010803"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p15:clr>
            <a:srgbClr val="A4A3A4"/>
          </p15:clr>
        </p15:guide>
        <p15:guide id="2" pos="313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33984"/>
    <a:srgbClr val="800000"/>
    <a:srgbClr val="FF3300"/>
    <a:srgbClr val="00CCFF"/>
    <a:srgbClr val="D5F3FD"/>
    <a:srgbClr val="BEEDFC"/>
    <a:srgbClr val="99FF66"/>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89504" autoAdjust="0"/>
  </p:normalViewPr>
  <p:slideViewPr>
    <p:cSldViewPr>
      <p:cViewPr varScale="1">
        <p:scale>
          <a:sx n="78" d="100"/>
          <a:sy n="78" d="100"/>
        </p:scale>
        <p:origin x="950"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1404" y="-48"/>
      </p:cViewPr>
      <p:guideLst>
        <p:guide orient="horz" pos="2160"/>
        <p:guide pos="3134"/>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55D073A-384B-40F8-B1F8-6E0702B9C4A2}"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zh-CN" altLang="en-US"/>
        </a:p>
      </dgm:t>
    </dgm:pt>
    <dgm:pt modelId="{45C1BDB9-5B55-497B-B423-10FB071EA35A}">
      <dgm:prSet/>
      <dgm:spPr/>
      <dgm:t>
        <a:bodyPr/>
        <a:lstStyle/>
        <a:p>
          <a:pPr rtl="0"/>
          <a:r>
            <a:rPr lang="zh-CN" dirty="0"/>
            <a:t>标称值 </a:t>
          </a:r>
        </a:p>
      </dgm:t>
    </dgm:pt>
    <dgm:pt modelId="{FC00A0DD-261F-4392-B6AE-94ABBC7A1299}" type="parTrans" cxnId="{5F3B8C3C-B800-4BBF-AE5E-F432C36DBB26}">
      <dgm:prSet/>
      <dgm:spPr/>
      <dgm:t>
        <a:bodyPr/>
        <a:lstStyle/>
        <a:p>
          <a:endParaRPr lang="zh-CN" altLang="en-US"/>
        </a:p>
      </dgm:t>
    </dgm:pt>
    <dgm:pt modelId="{D7CC36F4-A132-496B-9B03-C0126394BE20}" type="sibTrans" cxnId="{5F3B8C3C-B800-4BBF-AE5E-F432C36DBB26}">
      <dgm:prSet/>
      <dgm:spPr/>
      <dgm:t>
        <a:bodyPr/>
        <a:lstStyle/>
        <a:p>
          <a:endParaRPr lang="zh-CN" altLang="en-US"/>
        </a:p>
      </dgm:t>
    </dgm:pt>
    <dgm:pt modelId="{74A55EF3-9618-421B-87C1-86C27DD07E5F}">
      <dgm:prSet/>
      <dgm:spPr/>
      <dgm:t>
        <a:bodyPr/>
        <a:lstStyle/>
        <a:p>
          <a:pPr rtl="0"/>
          <a:r>
            <a:rPr lang="zh-CN" dirty="0"/>
            <a:t>计量和测量器具上标注的量值（通常给出准确度等级或误差范围）。</a:t>
          </a:r>
        </a:p>
      </dgm:t>
    </dgm:pt>
    <dgm:pt modelId="{1AF60C77-7BAB-48A7-9320-5A157EA17B3F}" type="parTrans" cxnId="{E2173D7E-4045-40DA-952B-17CEF177C1CB}">
      <dgm:prSet/>
      <dgm:spPr/>
      <dgm:t>
        <a:bodyPr/>
        <a:lstStyle/>
        <a:p>
          <a:endParaRPr lang="zh-CN" altLang="en-US"/>
        </a:p>
      </dgm:t>
    </dgm:pt>
    <dgm:pt modelId="{9B8681B6-B3EC-4800-880C-DA5C7EFA3C69}" type="sibTrans" cxnId="{E2173D7E-4045-40DA-952B-17CEF177C1CB}">
      <dgm:prSet/>
      <dgm:spPr/>
      <dgm:t>
        <a:bodyPr/>
        <a:lstStyle/>
        <a:p>
          <a:endParaRPr lang="zh-CN" altLang="en-US"/>
        </a:p>
      </dgm:t>
    </dgm:pt>
    <dgm:pt modelId="{CF6CD8B3-62D8-4612-9174-F8F55282CC59}">
      <dgm:prSet/>
      <dgm:spPr/>
      <dgm:t>
        <a:bodyPr/>
        <a:lstStyle/>
        <a:p>
          <a:pPr rtl="0"/>
          <a:r>
            <a:rPr lang="zh-CN" dirty="0"/>
            <a:t>示值</a:t>
          </a:r>
        </a:p>
      </dgm:t>
    </dgm:pt>
    <dgm:pt modelId="{11887275-637E-4123-ABE9-2B229E28A71D}" type="parTrans" cxnId="{2757DDC5-AE0E-4B59-BD08-0BB530BDA9BF}">
      <dgm:prSet/>
      <dgm:spPr/>
      <dgm:t>
        <a:bodyPr/>
        <a:lstStyle/>
        <a:p>
          <a:endParaRPr lang="zh-CN" altLang="en-US"/>
        </a:p>
      </dgm:t>
    </dgm:pt>
    <dgm:pt modelId="{890890E0-3F23-436B-A274-8C38FD28AFEE}" type="sibTrans" cxnId="{2757DDC5-AE0E-4B59-BD08-0BB530BDA9BF}">
      <dgm:prSet/>
      <dgm:spPr/>
      <dgm:t>
        <a:bodyPr/>
        <a:lstStyle/>
        <a:p>
          <a:endParaRPr lang="zh-CN" altLang="en-US"/>
        </a:p>
      </dgm:t>
    </dgm:pt>
    <dgm:pt modelId="{267A6A2B-D921-43EE-9341-C15F704AE6A2}">
      <dgm:prSet/>
      <dgm:spPr/>
      <dgm:t>
        <a:bodyPr/>
        <a:lstStyle/>
        <a:p>
          <a:pPr rtl="0"/>
          <a:r>
            <a:rPr lang="zh-CN" dirty="0"/>
            <a:t>测量仪器上给出的量值，也称测量值。</a:t>
          </a:r>
        </a:p>
      </dgm:t>
    </dgm:pt>
    <dgm:pt modelId="{1CD088C3-5941-4435-A96C-72B6A27BF6BC}" type="parTrans" cxnId="{7E2C5649-264D-492C-A589-14755933BE7C}">
      <dgm:prSet/>
      <dgm:spPr/>
      <dgm:t>
        <a:bodyPr/>
        <a:lstStyle/>
        <a:p>
          <a:endParaRPr lang="zh-CN" altLang="en-US"/>
        </a:p>
      </dgm:t>
    </dgm:pt>
    <dgm:pt modelId="{AD9D70AB-86FC-4FFE-B6A6-A5A50A73933B}" type="sibTrans" cxnId="{7E2C5649-264D-492C-A589-14755933BE7C}">
      <dgm:prSet/>
      <dgm:spPr/>
      <dgm:t>
        <a:bodyPr/>
        <a:lstStyle/>
        <a:p>
          <a:endParaRPr lang="zh-CN" altLang="en-US"/>
        </a:p>
      </dgm:t>
    </dgm:pt>
    <dgm:pt modelId="{8B6FED52-0E5D-40B9-8556-98F929B1D311}">
      <dgm:prSet/>
      <dgm:spPr/>
      <dgm:t>
        <a:bodyPr/>
        <a:lstStyle/>
        <a:p>
          <a:pPr rtl="0"/>
          <a:r>
            <a:rPr lang="zh-CN" dirty="0"/>
            <a:t>准确度</a:t>
          </a:r>
          <a:r>
            <a:rPr lang="zh-CN" altLang="en-US" dirty="0"/>
            <a:t>、</a:t>
          </a:r>
          <a:r>
            <a:rPr lang="zh-CN" dirty="0"/>
            <a:t>准确度</a:t>
          </a:r>
          <a:r>
            <a:rPr lang="zh-CN" altLang="en-US" dirty="0"/>
            <a:t>等级和不确定度</a:t>
          </a:r>
          <a:endParaRPr lang="zh-CN" dirty="0"/>
        </a:p>
      </dgm:t>
    </dgm:pt>
    <dgm:pt modelId="{95B0804B-2446-4DA9-AF9A-D44AE8FE97C4}" type="parTrans" cxnId="{2DCCF006-AB14-4B58-9BA3-979970BE785D}">
      <dgm:prSet/>
      <dgm:spPr/>
      <dgm:t>
        <a:bodyPr/>
        <a:lstStyle/>
        <a:p>
          <a:endParaRPr lang="zh-CN" altLang="en-US"/>
        </a:p>
      </dgm:t>
    </dgm:pt>
    <dgm:pt modelId="{4FE06B80-0151-416A-8083-86F829B020B5}" type="sibTrans" cxnId="{2DCCF006-AB14-4B58-9BA3-979970BE785D}">
      <dgm:prSet/>
      <dgm:spPr/>
      <dgm:t>
        <a:bodyPr/>
        <a:lstStyle/>
        <a:p>
          <a:endParaRPr lang="zh-CN" altLang="en-US"/>
        </a:p>
      </dgm:t>
    </dgm:pt>
    <dgm:pt modelId="{51F1BA27-3CB5-434F-9FB4-2A9AD9803464}">
      <dgm:prSet/>
      <dgm:spPr/>
      <dgm:t>
        <a:bodyPr/>
        <a:lstStyle/>
        <a:p>
          <a:pPr rtl="0"/>
          <a:r>
            <a:rPr lang="zh-CN" dirty="0"/>
            <a:t>准确度</a:t>
          </a:r>
          <a:r>
            <a:rPr lang="zh-CN" altLang="en-US" dirty="0"/>
            <a:t>：</a:t>
          </a:r>
          <a:r>
            <a:rPr lang="zh-CN" dirty="0"/>
            <a:t>测量结果与真值一致的程度。由于涉及到“不可知”的真值，只是定性的概念。</a:t>
          </a:r>
        </a:p>
      </dgm:t>
    </dgm:pt>
    <dgm:pt modelId="{E29E720E-949D-44FD-A427-93C7C120BF35}" type="parTrans" cxnId="{D640B5D6-DFB1-439C-BAB1-ED242519BF2F}">
      <dgm:prSet/>
      <dgm:spPr/>
      <dgm:t>
        <a:bodyPr/>
        <a:lstStyle/>
        <a:p>
          <a:endParaRPr lang="zh-CN" altLang="en-US"/>
        </a:p>
      </dgm:t>
    </dgm:pt>
    <dgm:pt modelId="{8F450BA3-F1FA-4D6D-A45E-DC48974CD28C}" type="sibTrans" cxnId="{D640B5D6-DFB1-439C-BAB1-ED242519BF2F}">
      <dgm:prSet/>
      <dgm:spPr/>
      <dgm:t>
        <a:bodyPr/>
        <a:lstStyle/>
        <a:p>
          <a:endParaRPr lang="zh-CN" altLang="en-US"/>
        </a:p>
      </dgm:t>
    </dgm:pt>
    <dgm:pt modelId="{7477437E-B799-48EE-8461-1AAA59E4E620}">
      <dgm:prSet/>
      <dgm:spPr/>
      <dgm:t>
        <a:bodyPr/>
        <a:lstStyle/>
        <a:p>
          <a:pPr rtl="0"/>
          <a:r>
            <a:rPr lang="zh-CN"/>
            <a:t>定量描述：准确度等级、不确定度。</a:t>
          </a:r>
        </a:p>
      </dgm:t>
    </dgm:pt>
    <dgm:pt modelId="{8E98A739-50A6-46B3-8092-3994169D63AB}" type="parTrans" cxnId="{821B76B0-1DD1-4C42-868D-B38F4C9B2E2B}">
      <dgm:prSet/>
      <dgm:spPr/>
      <dgm:t>
        <a:bodyPr/>
        <a:lstStyle/>
        <a:p>
          <a:endParaRPr lang="zh-CN" altLang="en-US"/>
        </a:p>
      </dgm:t>
    </dgm:pt>
    <dgm:pt modelId="{99269D03-1A1F-4F4F-8E78-3876F71F78AF}" type="sibTrans" cxnId="{821B76B0-1DD1-4C42-868D-B38F4C9B2E2B}">
      <dgm:prSet/>
      <dgm:spPr/>
      <dgm:t>
        <a:bodyPr/>
        <a:lstStyle/>
        <a:p>
          <a:endParaRPr lang="zh-CN" altLang="en-US"/>
        </a:p>
      </dgm:t>
    </dgm:pt>
    <dgm:pt modelId="{3BA0DF0D-EF8B-48BF-AD1F-8AD997AC0784}">
      <dgm:prSet/>
      <dgm:spPr/>
      <dgm:t>
        <a:bodyPr/>
        <a:lstStyle/>
        <a:p>
          <a:pPr rtl="0"/>
          <a:r>
            <a:rPr lang="zh-CN" dirty="0"/>
            <a:t>等精度重复测量</a:t>
          </a:r>
        </a:p>
      </dgm:t>
    </dgm:pt>
    <dgm:pt modelId="{2A245194-D8FB-46CB-B90A-7B0C1316A03B}" type="parTrans" cxnId="{49E6B59A-F969-49B5-AFD4-25353C4A00DD}">
      <dgm:prSet/>
      <dgm:spPr/>
      <dgm:t>
        <a:bodyPr/>
        <a:lstStyle/>
        <a:p>
          <a:endParaRPr lang="zh-CN" altLang="en-US"/>
        </a:p>
      </dgm:t>
    </dgm:pt>
    <dgm:pt modelId="{93DF37EE-7AB6-48C7-8B47-F3B20D21DB4C}" type="sibTrans" cxnId="{49E6B59A-F969-49B5-AFD4-25353C4A00DD}">
      <dgm:prSet/>
      <dgm:spPr/>
      <dgm:t>
        <a:bodyPr/>
        <a:lstStyle/>
        <a:p>
          <a:endParaRPr lang="zh-CN" altLang="en-US"/>
        </a:p>
      </dgm:t>
    </dgm:pt>
    <dgm:pt modelId="{1FC420D3-6078-455B-9784-AD94E326F0B0}">
      <dgm:prSet/>
      <dgm:spPr/>
      <dgm:t>
        <a:bodyPr/>
        <a:lstStyle/>
        <a:p>
          <a:pPr rtl="0"/>
          <a:r>
            <a:rPr lang="zh-CN" dirty="0"/>
            <a:t>在相同条件下（测量三要素、环境等），对同一被测量进行多次连续测量。</a:t>
          </a:r>
        </a:p>
      </dgm:t>
    </dgm:pt>
    <dgm:pt modelId="{15761AAC-8A12-4102-AB73-255F56CA7E20}" type="parTrans" cxnId="{EE7EE0B8-3711-4C5F-8D5E-B5DAAA202FE1}">
      <dgm:prSet/>
      <dgm:spPr/>
      <dgm:t>
        <a:bodyPr/>
        <a:lstStyle/>
        <a:p>
          <a:endParaRPr lang="zh-CN" altLang="en-US"/>
        </a:p>
      </dgm:t>
    </dgm:pt>
    <dgm:pt modelId="{C7875DB1-3A80-49CC-AE57-703746B1AD28}" type="sibTrans" cxnId="{EE7EE0B8-3711-4C5F-8D5E-B5DAAA202FE1}">
      <dgm:prSet/>
      <dgm:spPr/>
      <dgm:t>
        <a:bodyPr/>
        <a:lstStyle/>
        <a:p>
          <a:endParaRPr lang="zh-CN" altLang="en-US"/>
        </a:p>
      </dgm:t>
    </dgm:pt>
    <dgm:pt modelId="{45E6023C-8465-4E01-9BBB-43C76FA132E4}" type="pres">
      <dgm:prSet presAssocID="{F55D073A-384B-40F8-B1F8-6E0702B9C4A2}" presName="linear" presStyleCnt="0">
        <dgm:presLayoutVars>
          <dgm:animLvl val="lvl"/>
          <dgm:resizeHandles val="exact"/>
        </dgm:presLayoutVars>
      </dgm:prSet>
      <dgm:spPr/>
      <dgm:t>
        <a:bodyPr/>
        <a:lstStyle/>
        <a:p>
          <a:endParaRPr lang="zh-CN" altLang="en-US"/>
        </a:p>
      </dgm:t>
    </dgm:pt>
    <dgm:pt modelId="{AA41018E-812A-49A1-B290-BE7EC091B865}" type="pres">
      <dgm:prSet presAssocID="{45C1BDB9-5B55-497B-B423-10FB071EA35A}" presName="parentText" presStyleLbl="node1" presStyleIdx="0" presStyleCnt="4">
        <dgm:presLayoutVars>
          <dgm:chMax val="0"/>
          <dgm:bulletEnabled val="1"/>
        </dgm:presLayoutVars>
      </dgm:prSet>
      <dgm:spPr/>
      <dgm:t>
        <a:bodyPr/>
        <a:lstStyle/>
        <a:p>
          <a:endParaRPr lang="zh-CN" altLang="en-US"/>
        </a:p>
      </dgm:t>
    </dgm:pt>
    <dgm:pt modelId="{A61C3AFB-8A66-4C27-AB4D-36123029F282}" type="pres">
      <dgm:prSet presAssocID="{45C1BDB9-5B55-497B-B423-10FB071EA35A}" presName="childText" presStyleLbl="revTx" presStyleIdx="0" presStyleCnt="4">
        <dgm:presLayoutVars>
          <dgm:bulletEnabled val="1"/>
        </dgm:presLayoutVars>
      </dgm:prSet>
      <dgm:spPr/>
      <dgm:t>
        <a:bodyPr/>
        <a:lstStyle/>
        <a:p>
          <a:endParaRPr lang="zh-CN" altLang="en-US"/>
        </a:p>
      </dgm:t>
    </dgm:pt>
    <dgm:pt modelId="{AFEDE791-E5B6-4415-B3BD-2AE49E108C3A}" type="pres">
      <dgm:prSet presAssocID="{CF6CD8B3-62D8-4612-9174-F8F55282CC59}" presName="parentText" presStyleLbl="node1" presStyleIdx="1" presStyleCnt="4">
        <dgm:presLayoutVars>
          <dgm:chMax val="0"/>
          <dgm:bulletEnabled val="1"/>
        </dgm:presLayoutVars>
      </dgm:prSet>
      <dgm:spPr/>
      <dgm:t>
        <a:bodyPr/>
        <a:lstStyle/>
        <a:p>
          <a:endParaRPr lang="zh-CN" altLang="en-US"/>
        </a:p>
      </dgm:t>
    </dgm:pt>
    <dgm:pt modelId="{99760072-1750-4F92-B435-5569D7E627C5}" type="pres">
      <dgm:prSet presAssocID="{CF6CD8B3-62D8-4612-9174-F8F55282CC59}" presName="childText" presStyleLbl="revTx" presStyleIdx="1" presStyleCnt="4">
        <dgm:presLayoutVars>
          <dgm:bulletEnabled val="1"/>
        </dgm:presLayoutVars>
      </dgm:prSet>
      <dgm:spPr/>
      <dgm:t>
        <a:bodyPr/>
        <a:lstStyle/>
        <a:p>
          <a:endParaRPr lang="zh-CN" altLang="en-US"/>
        </a:p>
      </dgm:t>
    </dgm:pt>
    <dgm:pt modelId="{5AF76D0B-DF4B-4C63-93BB-AB742243BCC0}" type="pres">
      <dgm:prSet presAssocID="{8B6FED52-0E5D-40B9-8556-98F929B1D311}" presName="parentText" presStyleLbl="node1" presStyleIdx="2" presStyleCnt="4">
        <dgm:presLayoutVars>
          <dgm:chMax val="0"/>
          <dgm:bulletEnabled val="1"/>
        </dgm:presLayoutVars>
      </dgm:prSet>
      <dgm:spPr/>
      <dgm:t>
        <a:bodyPr/>
        <a:lstStyle/>
        <a:p>
          <a:endParaRPr lang="zh-CN" altLang="en-US"/>
        </a:p>
      </dgm:t>
    </dgm:pt>
    <dgm:pt modelId="{3564842A-FF76-431A-9749-3152CA8293A0}" type="pres">
      <dgm:prSet presAssocID="{8B6FED52-0E5D-40B9-8556-98F929B1D311}" presName="childText" presStyleLbl="revTx" presStyleIdx="2" presStyleCnt="4">
        <dgm:presLayoutVars>
          <dgm:bulletEnabled val="1"/>
        </dgm:presLayoutVars>
      </dgm:prSet>
      <dgm:spPr/>
      <dgm:t>
        <a:bodyPr/>
        <a:lstStyle/>
        <a:p>
          <a:endParaRPr lang="zh-CN" altLang="en-US"/>
        </a:p>
      </dgm:t>
    </dgm:pt>
    <dgm:pt modelId="{C39F1B8D-E1E4-4F25-9891-CE99228ED2AF}" type="pres">
      <dgm:prSet presAssocID="{3BA0DF0D-EF8B-48BF-AD1F-8AD997AC0784}" presName="parentText" presStyleLbl="node1" presStyleIdx="3" presStyleCnt="4">
        <dgm:presLayoutVars>
          <dgm:chMax val="0"/>
          <dgm:bulletEnabled val="1"/>
        </dgm:presLayoutVars>
      </dgm:prSet>
      <dgm:spPr/>
      <dgm:t>
        <a:bodyPr/>
        <a:lstStyle/>
        <a:p>
          <a:endParaRPr lang="zh-CN" altLang="en-US"/>
        </a:p>
      </dgm:t>
    </dgm:pt>
    <dgm:pt modelId="{F5F6FD52-B670-499E-9E0B-F3CD75C90114}" type="pres">
      <dgm:prSet presAssocID="{3BA0DF0D-EF8B-48BF-AD1F-8AD997AC0784}" presName="childText" presStyleLbl="revTx" presStyleIdx="3" presStyleCnt="4">
        <dgm:presLayoutVars>
          <dgm:bulletEnabled val="1"/>
        </dgm:presLayoutVars>
      </dgm:prSet>
      <dgm:spPr/>
      <dgm:t>
        <a:bodyPr/>
        <a:lstStyle/>
        <a:p>
          <a:endParaRPr lang="zh-CN" altLang="en-US"/>
        </a:p>
      </dgm:t>
    </dgm:pt>
  </dgm:ptLst>
  <dgm:cxnLst>
    <dgm:cxn modelId="{CE750951-9EEF-43B9-8000-8546A3867038}" type="presOf" srcId="{CF6CD8B3-62D8-4612-9174-F8F55282CC59}" destId="{AFEDE791-E5B6-4415-B3BD-2AE49E108C3A}" srcOrd="0" destOrd="0" presId="urn:microsoft.com/office/officeart/2005/8/layout/vList2#1"/>
    <dgm:cxn modelId="{54757F48-5A5C-4170-8D13-748E41A3C8CB}" type="presOf" srcId="{8B6FED52-0E5D-40B9-8556-98F929B1D311}" destId="{5AF76D0B-DF4B-4C63-93BB-AB742243BCC0}" srcOrd="0" destOrd="0" presId="urn:microsoft.com/office/officeart/2005/8/layout/vList2#1"/>
    <dgm:cxn modelId="{C75D1F7D-6BAA-4AE9-8BB7-E31AA525B7BC}" type="presOf" srcId="{3BA0DF0D-EF8B-48BF-AD1F-8AD997AC0784}" destId="{C39F1B8D-E1E4-4F25-9891-CE99228ED2AF}" srcOrd="0" destOrd="0" presId="urn:microsoft.com/office/officeart/2005/8/layout/vList2#1"/>
    <dgm:cxn modelId="{2757DDC5-AE0E-4B59-BD08-0BB530BDA9BF}" srcId="{F55D073A-384B-40F8-B1F8-6E0702B9C4A2}" destId="{CF6CD8B3-62D8-4612-9174-F8F55282CC59}" srcOrd="1" destOrd="0" parTransId="{11887275-637E-4123-ABE9-2B229E28A71D}" sibTransId="{890890E0-3F23-436B-A274-8C38FD28AFEE}"/>
    <dgm:cxn modelId="{F56F0F85-5561-461D-9528-921A8DDA96A3}" type="presOf" srcId="{51F1BA27-3CB5-434F-9FB4-2A9AD9803464}" destId="{3564842A-FF76-431A-9749-3152CA8293A0}" srcOrd="0" destOrd="0" presId="urn:microsoft.com/office/officeart/2005/8/layout/vList2#1"/>
    <dgm:cxn modelId="{E2173D7E-4045-40DA-952B-17CEF177C1CB}" srcId="{45C1BDB9-5B55-497B-B423-10FB071EA35A}" destId="{74A55EF3-9618-421B-87C1-86C27DD07E5F}" srcOrd="0" destOrd="0" parTransId="{1AF60C77-7BAB-48A7-9320-5A157EA17B3F}" sibTransId="{9B8681B6-B3EC-4800-880C-DA5C7EFA3C69}"/>
    <dgm:cxn modelId="{EE7EE0B8-3711-4C5F-8D5E-B5DAAA202FE1}" srcId="{3BA0DF0D-EF8B-48BF-AD1F-8AD997AC0784}" destId="{1FC420D3-6078-455B-9784-AD94E326F0B0}" srcOrd="0" destOrd="0" parTransId="{15761AAC-8A12-4102-AB73-255F56CA7E20}" sibTransId="{C7875DB1-3A80-49CC-AE57-703746B1AD28}"/>
    <dgm:cxn modelId="{2B6D63A4-AADA-4F70-B628-8B53F03BFBAA}" type="presOf" srcId="{74A55EF3-9618-421B-87C1-86C27DD07E5F}" destId="{A61C3AFB-8A66-4C27-AB4D-36123029F282}" srcOrd="0" destOrd="0" presId="urn:microsoft.com/office/officeart/2005/8/layout/vList2#1"/>
    <dgm:cxn modelId="{7E2C5649-264D-492C-A589-14755933BE7C}" srcId="{CF6CD8B3-62D8-4612-9174-F8F55282CC59}" destId="{267A6A2B-D921-43EE-9341-C15F704AE6A2}" srcOrd="0" destOrd="0" parTransId="{1CD088C3-5941-4435-A96C-72B6A27BF6BC}" sibTransId="{AD9D70AB-86FC-4FFE-B6A6-A5A50A73933B}"/>
    <dgm:cxn modelId="{DE1B7B51-FF66-4F5B-8ED4-7BF72F88B2EB}" type="presOf" srcId="{45C1BDB9-5B55-497B-B423-10FB071EA35A}" destId="{AA41018E-812A-49A1-B290-BE7EC091B865}" srcOrd="0" destOrd="0" presId="urn:microsoft.com/office/officeart/2005/8/layout/vList2#1"/>
    <dgm:cxn modelId="{952FC3AC-E562-4030-93FC-04C7B2EF23CD}" type="presOf" srcId="{1FC420D3-6078-455B-9784-AD94E326F0B0}" destId="{F5F6FD52-B670-499E-9E0B-F3CD75C90114}" srcOrd="0" destOrd="0" presId="urn:microsoft.com/office/officeart/2005/8/layout/vList2#1"/>
    <dgm:cxn modelId="{2DCCF006-AB14-4B58-9BA3-979970BE785D}" srcId="{F55D073A-384B-40F8-B1F8-6E0702B9C4A2}" destId="{8B6FED52-0E5D-40B9-8556-98F929B1D311}" srcOrd="2" destOrd="0" parTransId="{95B0804B-2446-4DA9-AF9A-D44AE8FE97C4}" sibTransId="{4FE06B80-0151-416A-8083-86F829B020B5}"/>
    <dgm:cxn modelId="{06F74B37-83D3-4DA2-8FC5-1F17628B26AE}" type="presOf" srcId="{F55D073A-384B-40F8-B1F8-6E0702B9C4A2}" destId="{45E6023C-8465-4E01-9BBB-43C76FA132E4}" srcOrd="0" destOrd="0" presId="urn:microsoft.com/office/officeart/2005/8/layout/vList2#1"/>
    <dgm:cxn modelId="{5F3B8C3C-B800-4BBF-AE5E-F432C36DBB26}" srcId="{F55D073A-384B-40F8-B1F8-6E0702B9C4A2}" destId="{45C1BDB9-5B55-497B-B423-10FB071EA35A}" srcOrd="0" destOrd="0" parTransId="{FC00A0DD-261F-4392-B6AE-94ABBC7A1299}" sibTransId="{D7CC36F4-A132-496B-9B03-C0126394BE20}"/>
    <dgm:cxn modelId="{D640B5D6-DFB1-439C-BAB1-ED242519BF2F}" srcId="{8B6FED52-0E5D-40B9-8556-98F929B1D311}" destId="{51F1BA27-3CB5-434F-9FB4-2A9AD9803464}" srcOrd="0" destOrd="0" parTransId="{E29E720E-949D-44FD-A427-93C7C120BF35}" sibTransId="{8F450BA3-F1FA-4D6D-A45E-DC48974CD28C}"/>
    <dgm:cxn modelId="{821B76B0-1DD1-4C42-868D-B38F4C9B2E2B}" srcId="{8B6FED52-0E5D-40B9-8556-98F929B1D311}" destId="{7477437E-B799-48EE-8461-1AAA59E4E620}" srcOrd="1" destOrd="0" parTransId="{8E98A739-50A6-46B3-8092-3994169D63AB}" sibTransId="{99269D03-1A1F-4F4F-8E78-3876F71F78AF}"/>
    <dgm:cxn modelId="{ECDB4243-ABD5-41C5-8BDA-619228F55CCB}" type="presOf" srcId="{267A6A2B-D921-43EE-9341-C15F704AE6A2}" destId="{99760072-1750-4F92-B435-5569D7E627C5}" srcOrd="0" destOrd="0" presId="urn:microsoft.com/office/officeart/2005/8/layout/vList2#1"/>
    <dgm:cxn modelId="{1836E27E-02B4-401F-89B5-AEEF6C3759E7}" type="presOf" srcId="{7477437E-B799-48EE-8461-1AAA59E4E620}" destId="{3564842A-FF76-431A-9749-3152CA8293A0}" srcOrd="0" destOrd="1" presId="urn:microsoft.com/office/officeart/2005/8/layout/vList2#1"/>
    <dgm:cxn modelId="{49E6B59A-F969-49B5-AFD4-25353C4A00DD}" srcId="{F55D073A-384B-40F8-B1F8-6E0702B9C4A2}" destId="{3BA0DF0D-EF8B-48BF-AD1F-8AD997AC0784}" srcOrd="3" destOrd="0" parTransId="{2A245194-D8FB-46CB-B90A-7B0C1316A03B}" sibTransId="{93DF37EE-7AB6-48C7-8B47-F3B20D21DB4C}"/>
    <dgm:cxn modelId="{40422B4B-C130-4B91-8FCB-D56AB5C39AFB}" type="presParOf" srcId="{45E6023C-8465-4E01-9BBB-43C76FA132E4}" destId="{AA41018E-812A-49A1-B290-BE7EC091B865}" srcOrd="0" destOrd="0" presId="urn:microsoft.com/office/officeart/2005/8/layout/vList2#1"/>
    <dgm:cxn modelId="{D24B7E37-10F4-4B26-8522-0F9ECB51C292}" type="presParOf" srcId="{45E6023C-8465-4E01-9BBB-43C76FA132E4}" destId="{A61C3AFB-8A66-4C27-AB4D-36123029F282}" srcOrd="1" destOrd="0" presId="urn:microsoft.com/office/officeart/2005/8/layout/vList2#1"/>
    <dgm:cxn modelId="{B94C342E-D0D8-4B10-90AD-B5C804E85544}" type="presParOf" srcId="{45E6023C-8465-4E01-9BBB-43C76FA132E4}" destId="{AFEDE791-E5B6-4415-B3BD-2AE49E108C3A}" srcOrd="2" destOrd="0" presId="urn:microsoft.com/office/officeart/2005/8/layout/vList2#1"/>
    <dgm:cxn modelId="{FC1A361A-0BE1-49A1-9703-FFD02A9274BE}" type="presParOf" srcId="{45E6023C-8465-4E01-9BBB-43C76FA132E4}" destId="{99760072-1750-4F92-B435-5569D7E627C5}" srcOrd="3" destOrd="0" presId="urn:microsoft.com/office/officeart/2005/8/layout/vList2#1"/>
    <dgm:cxn modelId="{DF7302FD-514C-4345-993F-CBA42F4B1126}" type="presParOf" srcId="{45E6023C-8465-4E01-9BBB-43C76FA132E4}" destId="{5AF76D0B-DF4B-4C63-93BB-AB742243BCC0}" srcOrd="4" destOrd="0" presId="urn:microsoft.com/office/officeart/2005/8/layout/vList2#1"/>
    <dgm:cxn modelId="{B1E0195A-8E84-4461-84E3-51BDE0465553}" type="presParOf" srcId="{45E6023C-8465-4E01-9BBB-43C76FA132E4}" destId="{3564842A-FF76-431A-9749-3152CA8293A0}" srcOrd="5" destOrd="0" presId="urn:microsoft.com/office/officeart/2005/8/layout/vList2#1"/>
    <dgm:cxn modelId="{14FABA84-DF89-45E2-A460-71F43C7A4D4C}" type="presParOf" srcId="{45E6023C-8465-4E01-9BBB-43C76FA132E4}" destId="{C39F1B8D-E1E4-4F25-9891-CE99228ED2AF}" srcOrd="6" destOrd="0" presId="urn:microsoft.com/office/officeart/2005/8/layout/vList2#1"/>
    <dgm:cxn modelId="{94C68976-EEB5-4A56-8F6B-7CB1B1A2E47D}" type="presParOf" srcId="{45E6023C-8465-4E01-9BBB-43C76FA132E4}" destId="{F5F6FD52-B670-499E-9E0B-F3CD75C90114}" srcOrd="7"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7DF3A4-ABD4-40F0-8A5E-A31E51F7DE25}" type="doc">
      <dgm:prSet loTypeId="urn:microsoft.com/office/officeart/2005/8/layout/hList3" loCatId="list" qsTypeId="urn:microsoft.com/office/officeart/2005/8/quickstyle/simple1#2" qsCatId="simple" csTypeId="urn:microsoft.com/office/officeart/2005/8/colors/accent1_2#2" csCatId="accent1" phldr="1"/>
      <dgm:spPr/>
      <dgm:t>
        <a:bodyPr/>
        <a:lstStyle/>
        <a:p>
          <a:endParaRPr lang="zh-CN" altLang="en-US"/>
        </a:p>
      </dgm:t>
    </dgm:pt>
    <dgm:pt modelId="{F5F1D0A5-AD05-4319-9447-5F02CE997403}">
      <dgm:prSet phldrT="[文本]"/>
      <dgm:spPr/>
      <dgm:t>
        <a:bodyPr/>
        <a:lstStyle/>
        <a:p>
          <a:r>
            <a:rPr lang="zh-CN" altLang="en-US" dirty="0"/>
            <a:t>不同性质的误差</a:t>
          </a:r>
        </a:p>
      </dgm:t>
    </dgm:pt>
    <dgm:pt modelId="{51E70E26-2F66-4CE9-8B76-F07D7F3EE3F7}" type="parTrans" cxnId="{FDA94E71-0471-4794-81A2-F3FF27391743}">
      <dgm:prSet/>
      <dgm:spPr/>
      <dgm:t>
        <a:bodyPr/>
        <a:lstStyle/>
        <a:p>
          <a:endParaRPr lang="zh-CN" altLang="en-US"/>
        </a:p>
      </dgm:t>
    </dgm:pt>
    <dgm:pt modelId="{CEB24BF9-A044-44CA-BD4C-5BC72C602464}" type="sibTrans" cxnId="{FDA94E71-0471-4794-81A2-F3FF27391743}">
      <dgm:prSet/>
      <dgm:spPr/>
      <dgm:t>
        <a:bodyPr/>
        <a:lstStyle/>
        <a:p>
          <a:endParaRPr lang="zh-CN" altLang="en-US"/>
        </a:p>
      </dgm:t>
    </dgm:pt>
    <dgm:pt modelId="{E2315F41-3291-48F8-8662-1109B9922AA1}">
      <dgm:prSet phldrT="[文本]" custT="1"/>
      <dgm:spPr/>
      <dgm:t>
        <a:bodyPr/>
        <a:lstStyle/>
        <a:p>
          <a:pPr algn="ctr"/>
          <a:r>
            <a:rPr lang="zh-CN" altLang="en-US" sz="4400" dirty="0"/>
            <a:t>系统误差</a:t>
          </a:r>
          <a:endParaRPr lang="en-US" altLang="zh-CN" sz="4400" dirty="0"/>
        </a:p>
        <a:p>
          <a:pPr algn="ctr"/>
          <a:r>
            <a:rPr lang="zh-CN" altLang="en-US" sz="2000" dirty="0"/>
            <a:t>已定系统误差：可修正 </a:t>
          </a:r>
          <a:endParaRPr lang="en-US" altLang="zh-CN" sz="2000" dirty="0"/>
        </a:p>
        <a:p>
          <a:pPr algn="ctr"/>
          <a:r>
            <a:rPr lang="zh-CN" altLang="en-US" sz="2000" dirty="0"/>
            <a:t>未定系统误差：不确定度</a:t>
          </a:r>
        </a:p>
      </dgm:t>
    </dgm:pt>
    <dgm:pt modelId="{E0293B0F-A8FB-4887-B2B6-38A08164C369}" type="parTrans" cxnId="{86502E01-0FC0-4018-BCC3-C36FAEC9FC57}">
      <dgm:prSet/>
      <dgm:spPr/>
      <dgm:t>
        <a:bodyPr/>
        <a:lstStyle/>
        <a:p>
          <a:endParaRPr lang="zh-CN" altLang="en-US"/>
        </a:p>
      </dgm:t>
    </dgm:pt>
    <dgm:pt modelId="{AD336626-ECA0-4337-AFCF-21EBE5015FAA}" type="sibTrans" cxnId="{86502E01-0FC0-4018-BCC3-C36FAEC9FC57}">
      <dgm:prSet/>
      <dgm:spPr/>
      <dgm:t>
        <a:bodyPr/>
        <a:lstStyle/>
        <a:p>
          <a:endParaRPr lang="zh-CN" altLang="en-US"/>
        </a:p>
      </dgm:t>
    </dgm:pt>
    <dgm:pt modelId="{65624806-3DD0-4212-BB72-16C95EDC49C1}">
      <dgm:prSet phldrT="[文本]" custT="1"/>
      <dgm:spPr/>
      <dgm:t>
        <a:bodyPr/>
        <a:lstStyle/>
        <a:p>
          <a:r>
            <a:rPr lang="zh-CN" altLang="en-US" sz="4400" dirty="0"/>
            <a:t>随机误差</a:t>
          </a:r>
          <a:endParaRPr lang="en-US" altLang="zh-CN" sz="4400" dirty="0"/>
        </a:p>
        <a:p>
          <a:r>
            <a:rPr lang="zh-CN" altLang="en-US" sz="2000" dirty="0"/>
            <a:t>用标准差代表</a:t>
          </a:r>
          <a:r>
            <a:rPr lang="en-US" altLang="zh-CN" sz="2000" dirty="0"/>
            <a:t>A</a:t>
          </a:r>
          <a:r>
            <a:rPr lang="zh-CN" altLang="en-US" sz="2000" dirty="0"/>
            <a:t>类不确定度</a:t>
          </a:r>
          <a:endParaRPr lang="en-US" altLang="zh-CN" sz="2000" dirty="0"/>
        </a:p>
        <a:p>
          <a:endParaRPr lang="zh-CN" altLang="en-US" sz="2000" dirty="0"/>
        </a:p>
      </dgm:t>
    </dgm:pt>
    <dgm:pt modelId="{F5CE06CC-614A-4C47-9A5E-F7A230BC7A77}" type="parTrans" cxnId="{C5F0AA50-54CE-489F-A86A-B71AEE8FAE21}">
      <dgm:prSet/>
      <dgm:spPr/>
      <dgm:t>
        <a:bodyPr/>
        <a:lstStyle/>
        <a:p>
          <a:endParaRPr lang="zh-CN" altLang="en-US"/>
        </a:p>
      </dgm:t>
    </dgm:pt>
    <dgm:pt modelId="{042CACAA-A941-4874-8B1A-21E22C0FD5EE}" type="sibTrans" cxnId="{C5F0AA50-54CE-489F-A86A-B71AEE8FAE21}">
      <dgm:prSet/>
      <dgm:spPr/>
      <dgm:t>
        <a:bodyPr/>
        <a:lstStyle/>
        <a:p>
          <a:endParaRPr lang="zh-CN" altLang="en-US"/>
        </a:p>
      </dgm:t>
    </dgm:pt>
    <dgm:pt modelId="{90EA74A2-62EA-4E71-B418-E38DC0EFBC6E}">
      <dgm:prSet phldrT="[文本]" custT="1"/>
      <dgm:spPr/>
      <dgm:t>
        <a:bodyPr/>
        <a:lstStyle/>
        <a:p>
          <a:pPr algn="ctr"/>
          <a:r>
            <a:rPr lang="zh-CN" altLang="en-US" sz="4400" dirty="0"/>
            <a:t>粗大误差</a:t>
          </a:r>
          <a:endParaRPr lang="en-US" altLang="zh-CN" sz="4400" dirty="0"/>
        </a:p>
        <a:p>
          <a:pPr algn="ctr"/>
          <a:r>
            <a:rPr lang="zh-CN" altLang="en-US" sz="2000" dirty="0"/>
            <a:t>莱依达（</a:t>
          </a:r>
          <a:r>
            <a:rPr lang="en-US" altLang="zh-CN" sz="2000" dirty="0"/>
            <a:t>3</a:t>
          </a:r>
          <a:r>
            <a:rPr lang="en-US" altLang="zh-CN" sz="2000" dirty="0">
              <a:sym typeface="Symbol" panose="05050102010706020507" pitchFamily="18" charset="2"/>
            </a:rPr>
            <a:t></a:t>
          </a:r>
          <a:r>
            <a:rPr lang="zh-CN" altLang="en-US" sz="2000" dirty="0"/>
            <a:t>）准则</a:t>
          </a:r>
          <a:endParaRPr lang="en-US" altLang="zh-CN" sz="2000" dirty="0">
            <a:sym typeface="Symbol" panose="05050102010706020507" pitchFamily="18" charset="2"/>
          </a:endParaRPr>
        </a:p>
        <a:p>
          <a:pPr algn="ctr"/>
          <a:r>
            <a:rPr lang="en-US" altLang="zh-CN" sz="2000" dirty="0">
              <a:sym typeface="Symbol" panose="05050102010706020507" pitchFamily="18" charset="2"/>
            </a:rPr>
            <a:t>Grubbs</a:t>
          </a:r>
          <a:r>
            <a:rPr lang="zh-CN" altLang="en-US" sz="2000" dirty="0">
              <a:sym typeface="Symbol" panose="05050102010706020507" pitchFamily="18" charset="2"/>
            </a:rPr>
            <a:t>准则</a:t>
          </a:r>
          <a:endParaRPr lang="en-US" altLang="zh-CN" sz="2000" dirty="0">
            <a:sym typeface="Symbol" panose="05050102010706020507" pitchFamily="18" charset="2"/>
          </a:endParaRPr>
        </a:p>
      </dgm:t>
    </dgm:pt>
    <dgm:pt modelId="{0B7F1EC8-54D3-4478-826E-5E02E61F79FD}" type="sibTrans" cxnId="{FEA409F0-4690-4447-9644-4344E58F9419}">
      <dgm:prSet/>
      <dgm:spPr/>
      <dgm:t>
        <a:bodyPr/>
        <a:lstStyle/>
        <a:p>
          <a:endParaRPr lang="zh-CN" altLang="en-US"/>
        </a:p>
      </dgm:t>
    </dgm:pt>
    <dgm:pt modelId="{EA268A1A-F074-4459-BCAB-E4C9F075EDD8}" type="parTrans" cxnId="{FEA409F0-4690-4447-9644-4344E58F9419}">
      <dgm:prSet/>
      <dgm:spPr/>
      <dgm:t>
        <a:bodyPr/>
        <a:lstStyle/>
        <a:p>
          <a:endParaRPr lang="zh-CN" altLang="en-US"/>
        </a:p>
      </dgm:t>
    </dgm:pt>
    <dgm:pt modelId="{1793EB57-D191-4021-B3A5-D14B2E6E8FFF}" type="pres">
      <dgm:prSet presAssocID="{747DF3A4-ABD4-40F0-8A5E-A31E51F7DE25}" presName="composite" presStyleCnt="0">
        <dgm:presLayoutVars>
          <dgm:chMax val="1"/>
          <dgm:dir/>
          <dgm:resizeHandles val="exact"/>
        </dgm:presLayoutVars>
      </dgm:prSet>
      <dgm:spPr/>
      <dgm:t>
        <a:bodyPr/>
        <a:lstStyle/>
        <a:p>
          <a:endParaRPr lang="zh-CN" altLang="en-US"/>
        </a:p>
      </dgm:t>
    </dgm:pt>
    <dgm:pt modelId="{3AA4BDCB-8D21-46E4-96ED-9A06E7E737F4}" type="pres">
      <dgm:prSet presAssocID="{F5F1D0A5-AD05-4319-9447-5F02CE997403}" presName="roof" presStyleLbl="dkBgShp" presStyleIdx="0" presStyleCnt="2"/>
      <dgm:spPr/>
      <dgm:t>
        <a:bodyPr/>
        <a:lstStyle/>
        <a:p>
          <a:endParaRPr lang="zh-CN" altLang="en-US"/>
        </a:p>
      </dgm:t>
    </dgm:pt>
    <dgm:pt modelId="{F6098A72-5EC4-4DE0-832D-60EA12C8B87D}" type="pres">
      <dgm:prSet presAssocID="{F5F1D0A5-AD05-4319-9447-5F02CE997403}" presName="pillars" presStyleCnt="0"/>
      <dgm:spPr/>
    </dgm:pt>
    <dgm:pt modelId="{EF2EFEB8-49DF-430B-B743-0FBC581EDEC3}" type="pres">
      <dgm:prSet presAssocID="{F5F1D0A5-AD05-4319-9447-5F02CE997403}" presName="pillar1" presStyleLbl="node1" presStyleIdx="0" presStyleCnt="3">
        <dgm:presLayoutVars>
          <dgm:bulletEnabled val="1"/>
        </dgm:presLayoutVars>
      </dgm:prSet>
      <dgm:spPr/>
      <dgm:t>
        <a:bodyPr/>
        <a:lstStyle/>
        <a:p>
          <a:endParaRPr lang="zh-CN" altLang="en-US"/>
        </a:p>
      </dgm:t>
    </dgm:pt>
    <dgm:pt modelId="{38E48A69-0DDC-4384-8BAC-6B954E4614FF}" type="pres">
      <dgm:prSet presAssocID="{65624806-3DD0-4212-BB72-16C95EDC49C1}" presName="pillarX" presStyleLbl="node1" presStyleIdx="1" presStyleCnt="3">
        <dgm:presLayoutVars>
          <dgm:bulletEnabled val="1"/>
        </dgm:presLayoutVars>
      </dgm:prSet>
      <dgm:spPr/>
      <dgm:t>
        <a:bodyPr/>
        <a:lstStyle/>
        <a:p>
          <a:endParaRPr lang="zh-CN" altLang="en-US"/>
        </a:p>
      </dgm:t>
    </dgm:pt>
    <dgm:pt modelId="{637F1866-C8E8-4E76-AD50-237E38E5DC04}" type="pres">
      <dgm:prSet presAssocID="{90EA74A2-62EA-4E71-B418-E38DC0EFBC6E}" presName="pillarX" presStyleLbl="node1" presStyleIdx="2" presStyleCnt="3">
        <dgm:presLayoutVars>
          <dgm:bulletEnabled val="1"/>
        </dgm:presLayoutVars>
      </dgm:prSet>
      <dgm:spPr/>
      <dgm:t>
        <a:bodyPr/>
        <a:lstStyle/>
        <a:p>
          <a:endParaRPr lang="zh-CN" altLang="en-US"/>
        </a:p>
      </dgm:t>
    </dgm:pt>
    <dgm:pt modelId="{1DAF4BC2-0B31-4B71-9CDA-41733190B50C}" type="pres">
      <dgm:prSet presAssocID="{F5F1D0A5-AD05-4319-9447-5F02CE997403}" presName="base" presStyleLbl="dkBgShp" presStyleIdx="1" presStyleCnt="2"/>
      <dgm:spPr/>
    </dgm:pt>
  </dgm:ptLst>
  <dgm:cxnLst>
    <dgm:cxn modelId="{1B6D10D2-537C-4C5A-9DFA-49449FF8DBE4}" type="presOf" srcId="{65624806-3DD0-4212-BB72-16C95EDC49C1}" destId="{38E48A69-0DDC-4384-8BAC-6B954E4614FF}" srcOrd="0" destOrd="0" presId="urn:microsoft.com/office/officeart/2005/8/layout/hList3"/>
    <dgm:cxn modelId="{C5F0AA50-54CE-489F-A86A-B71AEE8FAE21}" srcId="{F5F1D0A5-AD05-4319-9447-5F02CE997403}" destId="{65624806-3DD0-4212-BB72-16C95EDC49C1}" srcOrd="1" destOrd="0" parTransId="{F5CE06CC-614A-4C47-9A5E-F7A230BC7A77}" sibTransId="{042CACAA-A941-4874-8B1A-21E22C0FD5EE}"/>
    <dgm:cxn modelId="{50FF0885-AEDE-4C4F-AE4A-D379C1A08D98}" type="presOf" srcId="{747DF3A4-ABD4-40F0-8A5E-A31E51F7DE25}" destId="{1793EB57-D191-4021-B3A5-D14B2E6E8FFF}" srcOrd="0" destOrd="0" presId="urn:microsoft.com/office/officeart/2005/8/layout/hList3"/>
    <dgm:cxn modelId="{FEA409F0-4690-4447-9644-4344E58F9419}" srcId="{F5F1D0A5-AD05-4319-9447-5F02CE997403}" destId="{90EA74A2-62EA-4E71-B418-E38DC0EFBC6E}" srcOrd="2" destOrd="0" parTransId="{EA268A1A-F074-4459-BCAB-E4C9F075EDD8}" sibTransId="{0B7F1EC8-54D3-4478-826E-5E02E61F79FD}"/>
    <dgm:cxn modelId="{86502E01-0FC0-4018-BCC3-C36FAEC9FC57}" srcId="{F5F1D0A5-AD05-4319-9447-5F02CE997403}" destId="{E2315F41-3291-48F8-8662-1109B9922AA1}" srcOrd="0" destOrd="0" parTransId="{E0293B0F-A8FB-4887-B2B6-38A08164C369}" sibTransId="{AD336626-ECA0-4337-AFCF-21EBE5015FAA}"/>
    <dgm:cxn modelId="{7C97DB69-9FCC-4D00-9B88-3E8434AE48D1}" type="presOf" srcId="{F5F1D0A5-AD05-4319-9447-5F02CE997403}" destId="{3AA4BDCB-8D21-46E4-96ED-9A06E7E737F4}" srcOrd="0" destOrd="0" presId="urn:microsoft.com/office/officeart/2005/8/layout/hList3"/>
    <dgm:cxn modelId="{FDA94E71-0471-4794-81A2-F3FF27391743}" srcId="{747DF3A4-ABD4-40F0-8A5E-A31E51F7DE25}" destId="{F5F1D0A5-AD05-4319-9447-5F02CE997403}" srcOrd="0" destOrd="0" parTransId="{51E70E26-2F66-4CE9-8B76-F07D7F3EE3F7}" sibTransId="{CEB24BF9-A044-44CA-BD4C-5BC72C602464}"/>
    <dgm:cxn modelId="{39CF0C1F-D09E-4D17-8025-DD10D98D6DE3}" type="presOf" srcId="{90EA74A2-62EA-4E71-B418-E38DC0EFBC6E}" destId="{637F1866-C8E8-4E76-AD50-237E38E5DC04}" srcOrd="0" destOrd="0" presId="urn:microsoft.com/office/officeart/2005/8/layout/hList3"/>
    <dgm:cxn modelId="{91FF398E-0B54-45B0-8A07-E432E410231E}" type="presOf" srcId="{E2315F41-3291-48F8-8662-1109B9922AA1}" destId="{EF2EFEB8-49DF-430B-B743-0FBC581EDEC3}" srcOrd="0" destOrd="0" presId="urn:microsoft.com/office/officeart/2005/8/layout/hList3"/>
    <dgm:cxn modelId="{A53C3668-0C9E-45D0-9BC1-22B4ABA8ECAA}" type="presParOf" srcId="{1793EB57-D191-4021-B3A5-D14B2E6E8FFF}" destId="{3AA4BDCB-8D21-46E4-96ED-9A06E7E737F4}" srcOrd="0" destOrd="0" presId="urn:microsoft.com/office/officeart/2005/8/layout/hList3"/>
    <dgm:cxn modelId="{0D433B31-CD15-433E-AFD5-422C76872B2D}" type="presParOf" srcId="{1793EB57-D191-4021-B3A5-D14B2E6E8FFF}" destId="{F6098A72-5EC4-4DE0-832D-60EA12C8B87D}" srcOrd="1" destOrd="0" presId="urn:microsoft.com/office/officeart/2005/8/layout/hList3"/>
    <dgm:cxn modelId="{AEF3EE5C-EABC-4E62-A07D-1D5538418F2B}" type="presParOf" srcId="{F6098A72-5EC4-4DE0-832D-60EA12C8B87D}" destId="{EF2EFEB8-49DF-430B-B743-0FBC581EDEC3}" srcOrd="0" destOrd="0" presId="urn:microsoft.com/office/officeart/2005/8/layout/hList3"/>
    <dgm:cxn modelId="{562E592B-9128-4FB5-80F9-DC665F1D2239}" type="presParOf" srcId="{F6098A72-5EC4-4DE0-832D-60EA12C8B87D}" destId="{38E48A69-0DDC-4384-8BAC-6B954E4614FF}" srcOrd="1" destOrd="0" presId="urn:microsoft.com/office/officeart/2005/8/layout/hList3"/>
    <dgm:cxn modelId="{C6CB6CAB-4C14-4BA5-8CB5-A40A1CE24FB2}" type="presParOf" srcId="{F6098A72-5EC4-4DE0-832D-60EA12C8B87D}" destId="{637F1866-C8E8-4E76-AD50-237E38E5DC04}" srcOrd="2" destOrd="0" presId="urn:microsoft.com/office/officeart/2005/8/layout/hList3"/>
    <dgm:cxn modelId="{48042151-05C0-467C-9002-ABB210831B1A}" type="presParOf" srcId="{1793EB57-D191-4021-B3A5-D14B2E6E8FFF}" destId="{1DAF4BC2-0B31-4B71-9CDA-41733190B50C}"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A992E6-855E-4419-AE21-4CEF0FB07D74}" type="doc">
      <dgm:prSet loTypeId="urn:microsoft.com/office/officeart/2005/8/layout/hierarchy3#1" loCatId="hierarchy" qsTypeId="urn:microsoft.com/office/officeart/2005/8/quickstyle/simple1#3" qsCatId="simple" csTypeId="urn:microsoft.com/office/officeart/2005/8/colors/accent1_2#3" csCatId="accent1" phldr="1"/>
      <dgm:spPr/>
      <dgm:t>
        <a:bodyPr/>
        <a:lstStyle/>
        <a:p>
          <a:endParaRPr lang="zh-CN" altLang="en-US"/>
        </a:p>
      </dgm:t>
    </dgm:pt>
    <dgm:pt modelId="{88D9B661-65BB-4B65-ACE7-090F053ABB9A}">
      <dgm:prSet custT="1"/>
      <dgm:spPr/>
      <dgm:t>
        <a:bodyPr/>
        <a:lstStyle/>
        <a:p>
          <a:pPr rtl="0"/>
          <a:r>
            <a:rPr lang="zh-CN" altLang="en-US" sz="4200" dirty="0"/>
            <a:t>定义</a:t>
          </a:r>
        </a:p>
      </dgm:t>
    </dgm:pt>
    <dgm:pt modelId="{D7824C57-56D5-4B8B-AB00-A428E0B1F0D1}" type="parTrans" cxnId="{EED2E513-528F-41A4-8EF4-813F4F5801F1}">
      <dgm:prSet/>
      <dgm:spPr/>
      <dgm:t>
        <a:bodyPr/>
        <a:lstStyle/>
        <a:p>
          <a:endParaRPr lang="zh-CN" altLang="en-US"/>
        </a:p>
      </dgm:t>
    </dgm:pt>
    <dgm:pt modelId="{9089AC26-22B0-4D40-AA8E-FB751FB448B9}" type="sibTrans" cxnId="{EED2E513-528F-41A4-8EF4-813F4F5801F1}">
      <dgm:prSet/>
      <dgm:spPr/>
      <dgm:t>
        <a:bodyPr/>
        <a:lstStyle/>
        <a:p>
          <a:endParaRPr lang="zh-CN" altLang="en-US"/>
        </a:p>
      </dgm:t>
    </dgm:pt>
    <dgm:pt modelId="{C4CEE2D7-B886-417F-8C99-76A76657D72A}">
      <dgm:prSet custT="1"/>
      <dgm:spPr/>
      <dgm:t>
        <a:bodyPr/>
        <a:lstStyle/>
        <a:p>
          <a:pPr rtl="0"/>
          <a:r>
            <a:rPr lang="zh-CN" altLang="en-US" sz="2000" dirty="0">
              <a:solidFill>
                <a:srgbClr val="FF0000"/>
              </a:solidFill>
            </a:rPr>
            <a:t>明显超出统计规律预期值的误差</a:t>
          </a:r>
        </a:p>
      </dgm:t>
    </dgm:pt>
    <dgm:pt modelId="{14E3D0BD-EB0A-46E8-8174-3137E65FFD92}" type="parTrans" cxnId="{23B7B8D6-325B-402C-B28E-F6507B7519A9}">
      <dgm:prSet/>
      <dgm:spPr/>
      <dgm:t>
        <a:bodyPr/>
        <a:lstStyle/>
        <a:p>
          <a:endParaRPr lang="zh-CN" altLang="en-US"/>
        </a:p>
      </dgm:t>
    </dgm:pt>
    <dgm:pt modelId="{CD1EB6D8-4F5F-4FBE-89ED-6348BBB7BCAE}" type="sibTrans" cxnId="{23B7B8D6-325B-402C-B28E-F6507B7519A9}">
      <dgm:prSet/>
      <dgm:spPr/>
      <dgm:t>
        <a:bodyPr/>
        <a:lstStyle/>
        <a:p>
          <a:endParaRPr lang="zh-CN" altLang="en-US"/>
        </a:p>
      </dgm:t>
    </dgm:pt>
    <dgm:pt modelId="{42538CFC-8C08-40E0-94C8-9A67DBC19887}">
      <dgm:prSet custT="1"/>
      <dgm:spPr/>
      <dgm:t>
        <a:bodyPr/>
        <a:lstStyle/>
        <a:p>
          <a:pPr rtl="0"/>
          <a:r>
            <a:rPr lang="zh-CN" altLang="en-US" sz="4200" dirty="0"/>
            <a:t>来源</a:t>
          </a:r>
          <a:r>
            <a:rPr lang="zh-CN" altLang="en-US" sz="4800" dirty="0"/>
            <a:t>  </a:t>
          </a:r>
        </a:p>
      </dgm:t>
    </dgm:pt>
    <dgm:pt modelId="{19BA55D4-E459-4B58-9F61-07FC18AB1F8C}" type="parTrans" cxnId="{8C4FF1AE-3841-4CEC-B54F-F38204037145}">
      <dgm:prSet/>
      <dgm:spPr/>
      <dgm:t>
        <a:bodyPr/>
        <a:lstStyle/>
        <a:p>
          <a:endParaRPr lang="zh-CN" altLang="en-US"/>
        </a:p>
      </dgm:t>
    </dgm:pt>
    <dgm:pt modelId="{3F8AE91E-952E-4E10-9347-FE369C30C1AB}" type="sibTrans" cxnId="{8C4FF1AE-3841-4CEC-B54F-F38204037145}">
      <dgm:prSet/>
      <dgm:spPr/>
      <dgm:t>
        <a:bodyPr/>
        <a:lstStyle/>
        <a:p>
          <a:endParaRPr lang="zh-CN" altLang="en-US"/>
        </a:p>
      </dgm:t>
    </dgm:pt>
    <dgm:pt modelId="{CF1DEC45-E68D-4547-80C3-5984BC4F9A39}">
      <dgm:prSet custT="1"/>
      <dgm:spPr/>
      <dgm:t>
        <a:bodyPr/>
        <a:lstStyle/>
        <a:p>
          <a:pPr rtl="0"/>
          <a:r>
            <a:rPr lang="zh-CN" sz="2000" dirty="0"/>
            <a:t>测量方法不当或错误</a:t>
          </a:r>
          <a:endParaRPr lang="en-US" altLang="zh-CN" sz="2000" dirty="0"/>
        </a:p>
        <a:p>
          <a:pPr rtl="0"/>
          <a:r>
            <a:rPr lang="zh-CN" sz="2000" dirty="0"/>
            <a:t>测量操作疏忽和失误</a:t>
          </a:r>
          <a:endParaRPr lang="en-US" altLang="zh-CN" sz="2000" dirty="0"/>
        </a:p>
        <a:p>
          <a:pPr rtl="0"/>
          <a:r>
            <a:rPr lang="zh-CN" altLang="en-US" sz="1400" dirty="0"/>
            <a:t>如未按规程操作、读错数等</a:t>
          </a:r>
          <a:endParaRPr lang="en-US" altLang="zh-CN" sz="1400" dirty="0"/>
        </a:p>
      </dgm:t>
    </dgm:pt>
    <dgm:pt modelId="{5A909446-761F-4B17-BE9A-A96A643CF1D0}" type="parTrans" cxnId="{28FD17D0-2085-459C-9873-7D612B552C42}">
      <dgm:prSet/>
      <dgm:spPr/>
      <dgm:t>
        <a:bodyPr/>
        <a:lstStyle/>
        <a:p>
          <a:endParaRPr lang="zh-CN" altLang="en-US"/>
        </a:p>
      </dgm:t>
    </dgm:pt>
    <dgm:pt modelId="{7998848C-56AC-48F9-9A5A-446BEA234AC9}" type="sibTrans" cxnId="{28FD17D0-2085-459C-9873-7D612B552C42}">
      <dgm:prSet/>
      <dgm:spPr/>
      <dgm:t>
        <a:bodyPr/>
        <a:lstStyle/>
        <a:p>
          <a:endParaRPr lang="zh-CN" altLang="en-US"/>
        </a:p>
      </dgm:t>
    </dgm:pt>
    <dgm:pt modelId="{9FDA8BC4-AC15-47B0-8907-F18A544DDEDF}">
      <dgm:prSet custT="1"/>
      <dgm:spPr/>
      <dgm:t>
        <a:bodyPr/>
        <a:lstStyle/>
        <a:p>
          <a:pPr rtl="0"/>
          <a:r>
            <a:rPr lang="zh-CN" sz="2000" dirty="0"/>
            <a:t>测量条件的突然变化</a:t>
          </a:r>
          <a:endParaRPr lang="en-US" altLang="zh-CN" sz="2000" dirty="0"/>
        </a:p>
        <a:p>
          <a:pPr rtl="0"/>
          <a:r>
            <a:rPr lang="zh-CN" altLang="en-US" sz="1400" dirty="0"/>
            <a:t>如雷电干扰、电压突然降低</a:t>
          </a:r>
          <a:endParaRPr lang="en-US" altLang="zh-CN" sz="1400" dirty="0"/>
        </a:p>
      </dgm:t>
    </dgm:pt>
    <dgm:pt modelId="{1D4F2B3B-46A4-46A2-A16F-1F8522F9EADD}" type="parTrans" cxnId="{BA1A05FE-50DB-4840-9842-8322964A269E}">
      <dgm:prSet/>
      <dgm:spPr/>
      <dgm:t>
        <a:bodyPr/>
        <a:lstStyle/>
        <a:p>
          <a:endParaRPr lang="zh-CN" altLang="en-US"/>
        </a:p>
      </dgm:t>
    </dgm:pt>
    <dgm:pt modelId="{394FBDAF-E538-4902-BE5C-8304CE8075FC}" type="sibTrans" cxnId="{BA1A05FE-50DB-4840-9842-8322964A269E}">
      <dgm:prSet/>
      <dgm:spPr/>
      <dgm:t>
        <a:bodyPr/>
        <a:lstStyle/>
        <a:p>
          <a:endParaRPr lang="zh-CN" altLang="en-US"/>
        </a:p>
      </dgm:t>
    </dgm:pt>
    <dgm:pt modelId="{C9DBD0D4-2FFA-4FE3-8BE8-197FD64076E2}">
      <dgm:prSet custT="1"/>
      <dgm:spPr/>
      <dgm:t>
        <a:bodyPr/>
        <a:lstStyle/>
        <a:p>
          <a:pPr rtl="0"/>
          <a:r>
            <a:rPr lang="zh-CN" altLang="en-US" sz="4200" dirty="0"/>
            <a:t>剔除</a:t>
          </a:r>
          <a:endParaRPr lang="en-US" altLang="zh-CN" sz="4200" dirty="0"/>
        </a:p>
      </dgm:t>
    </dgm:pt>
    <dgm:pt modelId="{324BD257-FC1D-4884-A7EF-0F5BB16696F8}" type="parTrans" cxnId="{D512D046-83C7-4AF9-8CE1-C09FAD07F130}">
      <dgm:prSet/>
      <dgm:spPr/>
      <dgm:t>
        <a:bodyPr/>
        <a:lstStyle/>
        <a:p>
          <a:endParaRPr lang="zh-CN" altLang="en-US"/>
        </a:p>
      </dgm:t>
    </dgm:pt>
    <dgm:pt modelId="{CC7ACBC9-483E-4EC1-A2A8-E6DDC7245F9E}" type="sibTrans" cxnId="{D512D046-83C7-4AF9-8CE1-C09FAD07F130}">
      <dgm:prSet/>
      <dgm:spPr/>
      <dgm:t>
        <a:bodyPr/>
        <a:lstStyle/>
        <a:p>
          <a:endParaRPr lang="zh-CN" altLang="en-US"/>
        </a:p>
      </dgm:t>
    </dgm:pt>
    <dgm:pt modelId="{EDA88064-2480-4C9C-8414-6BCB3913A46D}">
      <dgm:prSet/>
      <dgm:spPr/>
      <dgm:t>
        <a:bodyPr/>
        <a:lstStyle/>
        <a:p>
          <a:pPr rtl="0"/>
          <a:r>
            <a:rPr lang="zh-CN" dirty="0"/>
            <a:t>该误差明显歪曲了测量结果</a:t>
          </a:r>
          <a:r>
            <a:rPr lang="zh-CN" altLang="en-US" dirty="0"/>
            <a:t>，</a:t>
          </a:r>
          <a:r>
            <a:rPr lang="zh-CN" dirty="0"/>
            <a:t>应按照一定的准则</a:t>
          </a:r>
          <a:r>
            <a:rPr lang="zh-CN" altLang="en-US" dirty="0"/>
            <a:t>剔除</a:t>
          </a:r>
          <a:r>
            <a:rPr lang="zh-CN" dirty="0"/>
            <a:t>含有粗大误差的测量数据</a:t>
          </a:r>
        </a:p>
      </dgm:t>
    </dgm:pt>
    <dgm:pt modelId="{FF639BA5-4BF4-41DD-9326-40A2C1CE1F31}" type="parTrans" cxnId="{598A7630-1BC0-4584-8F86-CBB8C23E957F}">
      <dgm:prSet/>
      <dgm:spPr/>
      <dgm:t>
        <a:bodyPr/>
        <a:lstStyle/>
        <a:p>
          <a:endParaRPr lang="zh-CN" altLang="en-US"/>
        </a:p>
      </dgm:t>
    </dgm:pt>
    <dgm:pt modelId="{C7D8BB9F-76FA-4493-B6B4-A4A2520941E9}" type="sibTrans" cxnId="{598A7630-1BC0-4584-8F86-CBB8C23E957F}">
      <dgm:prSet/>
      <dgm:spPr/>
      <dgm:t>
        <a:bodyPr/>
        <a:lstStyle/>
        <a:p>
          <a:endParaRPr lang="zh-CN" altLang="en-US"/>
        </a:p>
      </dgm:t>
    </dgm:pt>
    <dgm:pt modelId="{893C148B-5C35-4973-9361-63CE2F0CB002}" type="pres">
      <dgm:prSet presAssocID="{84A992E6-855E-4419-AE21-4CEF0FB07D74}" presName="diagram" presStyleCnt="0">
        <dgm:presLayoutVars>
          <dgm:chPref val="1"/>
          <dgm:dir/>
          <dgm:animOne val="branch"/>
          <dgm:animLvl val="lvl"/>
          <dgm:resizeHandles/>
        </dgm:presLayoutVars>
      </dgm:prSet>
      <dgm:spPr/>
      <dgm:t>
        <a:bodyPr/>
        <a:lstStyle/>
        <a:p>
          <a:endParaRPr lang="zh-CN" altLang="en-US"/>
        </a:p>
      </dgm:t>
    </dgm:pt>
    <dgm:pt modelId="{EF56640C-6F3E-424F-80FA-332B605A0270}" type="pres">
      <dgm:prSet presAssocID="{88D9B661-65BB-4B65-ACE7-090F053ABB9A}" presName="root" presStyleCnt="0"/>
      <dgm:spPr/>
    </dgm:pt>
    <dgm:pt modelId="{3C6FDC4D-0BEF-4CDF-9ED4-01DE553112AA}" type="pres">
      <dgm:prSet presAssocID="{88D9B661-65BB-4B65-ACE7-090F053ABB9A}" presName="rootComposite" presStyleCnt="0"/>
      <dgm:spPr/>
    </dgm:pt>
    <dgm:pt modelId="{509A4A99-325E-49CE-9611-B6D7CE3C1199}" type="pres">
      <dgm:prSet presAssocID="{88D9B661-65BB-4B65-ACE7-090F053ABB9A}" presName="rootText" presStyleLbl="node1" presStyleIdx="0" presStyleCnt="3" custScaleY="79639"/>
      <dgm:spPr/>
      <dgm:t>
        <a:bodyPr/>
        <a:lstStyle/>
        <a:p>
          <a:endParaRPr lang="zh-CN" altLang="en-US"/>
        </a:p>
      </dgm:t>
    </dgm:pt>
    <dgm:pt modelId="{245C9667-0E54-4F1A-ACE3-9CB1A6856254}" type="pres">
      <dgm:prSet presAssocID="{88D9B661-65BB-4B65-ACE7-090F053ABB9A}" presName="rootConnector" presStyleLbl="node1" presStyleIdx="0" presStyleCnt="3"/>
      <dgm:spPr/>
      <dgm:t>
        <a:bodyPr/>
        <a:lstStyle/>
        <a:p>
          <a:endParaRPr lang="zh-CN" altLang="en-US"/>
        </a:p>
      </dgm:t>
    </dgm:pt>
    <dgm:pt modelId="{64C3B525-934E-4373-ADEC-7506AE036B27}" type="pres">
      <dgm:prSet presAssocID="{88D9B661-65BB-4B65-ACE7-090F053ABB9A}" presName="childShape" presStyleCnt="0"/>
      <dgm:spPr/>
    </dgm:pt>
    <dgm:pt modelId="{DFDD46C7-70EE-4028-B0DA-1D5F7A56A118}" type="pres">
      <dgm:prSet presAssocID="{14E3D0BD-EB0A-46E8-8174-3137E65FFD92}" presName="Name13" presStyleLbl="parChTrans1D2" presStyleIdx="0" presStyleCnt="4"/>
      <dgm:spPr/>
      <dgm:t>
        <a:bodyPr/>
        <a:lstStyle/>
        <a:p>
          <a:endParaRPr lang="zh-CN" altLang="en-US"/>
        </a:p>
      </dgm:t>
    </dgm:pt>
    <dgm:pt modelId="{40616C39-A776-42EA-B6EC-D8A37DB6CF4D}" type="pres">
      <dgm:prSet presAssocID="{C4CEE2D7-B886-417F-8C99-76A76657D72A}" presName="childText" presStyleLbl="bgAcc1" presStyleIdx="0" presStyleCnt="4" custScaleY="68100">
        <dgm:presLayoutVars>
          <dgm:bulletEnabled val="1"/>
        </dgm:presLayoutVars>
      </dgm:prSet>
      <dgm:spPr/>
      <dgm:t>
        <a:bodyPr/>
        <a:lstStyle/>
        <a:p>
          <a:endParaRPr lang="zh-CN" altLang="en-US"/>
        </a:p>
      </dgm:t>
    </dgm:pt>
    <dgm:pt modelId="{8B3A36BB-A1C5-4D60-B9EC-36C2A86D60FF}" type="pres">
      <dgm:prSet presAssocID="{42538CFC-8C08-40E0-94C8-9A67DBC19887}" presName="root" presStyleCnt="0"/>
      <dgm:spPr/>
    </dgm:pt>
    <dgm:pt modelId="{A660E03B-0188-4B0C-9D00-1605B868014B}" type="pres">
      <dgm:prSet presAssocID="{42538CFC-8C08-40E0-94C8-9A67DBC19887}" presName="rootComposite" presStyleCnt="0"/>
      <dgm:spPr/>
    </dgm:pt>
    <dgm:pt modelId="{AB3B7606-1307-4370-ABBE-54502D4E7CD8}" type="pres">
      <dgm:prSet presAssocID="{42538CFC-8C08-40E0-94C8-9A67DBC19887}" presName="rootText" presStyleLbl="node1" presStyleIdx="1" presStyleCnt="3" custScaleY="78442"/>
      <dgm:spPr/>
      <dgm:t>
        <a:bodyPr/>
        <a:lstStyle/>
        <a:p>
          <a:endParaRPr lang="zh-CN" altLang="en-US"/>
        </a:p>
      </dgm:t>
    </dgm:pt>
    <dgm:pt modelId="{9DC283DB-DADA-4C6A-B0EA-B8CDB7AEC3E5}" type="pres">
      <dgm:prSet presAssocID="{42538CFC-8C08-40E0-94C8-9A67DBC19887}" presName="rootConnector" presStyleLbl="node1" presStyleIdx="1" presStyleCnt="3"/>
      <dgm:spPr/>
      <dgm:t>
        <a:bodyPr/>
        <a:lstStyle/>
        <a:p>
          <a:endParaRPr lang="zh-CN" altLang="en-US"/>
        </a:p>
      </dgm:t>
    </dgm:pt>
    <dgm:pt modelId="{47944000-F6CE-4128-8484-99FAC66F7A55}" type="pres">
      <dgm:prSet presAssocID="{42538CFC-8C08-40E0-94C8-9A67DBC19887}" presName="childShape" presStyleCnt="0"/>
      <dgm:spPr/>
    </dgm:pt>
    <dgm:pt modelId="{5AA921E4-F3DD-4544-8BF5-7935B639D0F3}" type="pres">
      <dgm:prSet presAssocID="{5A909446-761F-4B17-BE9A-A96A643CF1D0}" presName="Name13" presStyleLbl="parChTrans1D2" presStyleIdx="1" presStyleCnt="4"/>
      <dgm:spPr/>
      <dgm:t>
        <a:bodyPr/>
        <a:lstStyle/>
        <a:p>
          <a:endParaRPr lang="zh-CN" altLang="en-US"/>
        </a:p>
      </dgm:t>
    </dgm:pt>
    <dgm:pt modelId="{BD685210-BFD3-4B1C-8487-8634C385685F}" type="pres">
      <dgm:prSet presAssocID="{CF1DEC45-E68D-4547-80C3-5984BC4F9A39}" presName="childText" presStyleLbl="bgAcc1" presStyleIdx="1" presStyleCnt="4" custScaleX="114409" custScaleY="72018" custLinFactNeighborX="-492" custLinFactNeighborY="-2555">
        <dgm:presLayoutVars>
          <dgm:bulletEnabled val="1"/>
        </dgm:presLayoutVars>
      </dgm:prSet>
      <dgm:spPr/>
      <dgm:t>
        <a:bodyPr/>
        <a:lstStyle/>
        <a:p>
          <a:endParaRPr lang="zh-CN" altLang="en-US"/>
        </a:p>
      </dgm:t>
    </dgm:pt>
    <dgm:pt modelId="{DDFCE4B8-83E8-48A1-9BCB-A05A97A14CC0}" type="pres">
      <dgm:prSet presAssocID="{1D4F2B3B-46A4-46A2-A16F-1F8522F9EADD}" presName="Name13" presStyleLbl="parChTrans1D2" presStyleIdx="2" presStyleCnt="4"/>
      <dgm:spPr/>
      <dgm:t>
        <a:bodyPr/>
        <a:lstStyle/>
        <a:p>
          <a:endParaRPr lang="zh-CN" altLang="en-US"/>
        </a:p>
      </dgm:t>
    </dgm:pt>
    <dgm:pt modelId="{61EC1FDB-4BBA-40A6-B9B0-83F5FA83B414}" type="pres">
      <dgm:prSet presAssocID="{9FDA8BC4-AC15-47B0-8907-F18A544DDEDF}" presName="childText" presStyleLbl="bgAcc1" presStyleIdx="2" presStyleCnt="4" custScaleX="114812" custScaleY="63359">
        <dgm:presLayoutVars>
          <dgm:bulletEnabled val="1"/>
        </dgm:presLayoutVars>
      </dgm:prSet>
      <dgm:spPr/>
      <dgm:t>
        <a:bodyPr/>
        <a:lstStyle/>
        <a:p>
          <a:endParaRPr lang="zh-CN" altLang="en-US"/>
        </a:p>
      </dgm:t>
    </dgm:pt>
    <dgm:pt modelId="{E6D12CD3-70CC-48B3-9D24-609F68D79CD2}" type="pres">
      <dgm:prSet presAssocID="{C9DBD0D4-2FFA-4FE3-8BE8-197FD64076E2}" presName="root" presStyleCnt="0"/>
      <dgm:spPr/>
    </dgm:pt>
    <dgm:pt modelId="{C0D0EF1C-1F2E-4486-A1C7-8D26FF2CDB5F}" type="pres">
      <dgm:prSet presAssocID="{C9DBD0D4-2FFA-4FE3-8BE8-197FD64076E2}" presName="rootComposite" presStyleCnt="0"/>
      <dgm:spPr/>
    </dgm:pt>
    <dgm:pt modelId="{45B3D986-5794-4C7D-B49E-F2660250ECA4}" type="pres">
      <dgm:prSet presAssocID="{C9DBD0D4-2FFA-4FE3-8BE8-197FD64076E2}" presName="rootText" presStyleLbl="node1" presStyleIdx="2" presStyleCnt="3" custScaleY="79466"/>
      <dgm:spPr/>
      <dgm:t>
        <a:bodyPr/>
        <a:lstStyle/>
        <a:p>
          <a:endParaRPr lang="zh-CN" altLang="en-US"/>
        </a:p>
      </dgm:t>
    </dgm:pt>
    <dgm:pt modelId="{A9A11C77-131C-43CA-A989-CB7ABF2B7BE9}" type="pres">
      <dgm:prSet presAssocID="{C9DBD0D4-2FFA-4FE3-8BE8-197FD64076E2}" presName="rootConnector" presStyleLbl="node1" presStyleIdx="2" presStyleCnt="3"/>
      <dgm:spPr/>
      <dgm:t>
        <a:bodyPr/>
        <a:lstStyle/>
        <a:p>
          <a:endParaRPr lang="zh-CN" altLang="en-US"/>
        </a:p>
      </dgm:t>
    </dgm:pt>
    <dgm:pt modelId="{CF5F9D85-6E3F-4A90-9377-BB84771346EC}" type="pres">
      <dgm:prSet presAssocID="{C9DBD0D4-2FFA-4FE3-8BE8-197FD64076E2}" presName="childShape" presStyleCnt="0"/>
      <dgm:spPr/>
    </dgm:pt>
    <dgm:pt modelId="{35AEBF67-7B70-4346-AA23-B5EB5C6D7781}" type="pres">
      <dgm:prSet presAssocID="{FF639BA5-4BF4-41DD-9326-40A2C1CE1F31}" presName="Name13" presStyleLbl="parChTrans1D2" presStyleIdx="3" presStyleCnt="4"/>
      <dgm:spPr/>
      <dgm:t>
        <a:bodyPr/>
        <a:lstStyle/>
        <a:p>
          <a:endParaRPr lang="zh-CN" altLang="en-US"/>
        </a:p>
      </dgm:t>
    </dgm:pt>
    <dgm:pt modelId="{8961A6B6-01CB-446C-9232-E7670141F4A0}" type="pres">
      <dgm:prSet presAssocID="{EDA88064-2480-4C9C-8414-6BCB3913A46D}" presName="childText" presStyleLbl="bgAcc1" presStyleIdx="3" presStyleCnt="4">
        <dgm:presLayoutVars>
          <dgm:bulletEnabled val="1"/>
        </dgm:presLayoutVars>
      </dgm:prSet>
      <dgm:spPr/>
      <dgm:t>
        <a:bodyPr/>
        <a:lstStyle/>
        <a:p>
          <a:endParaRPr lang="zh-CN" altLang="en-US"/>
        </a:p>
      </dgm:t>
    </dgm:pt>
  </dgm:ptLst>
  <dgm:cxnLst>
    <dgm:cxn modelId="{8C4FF1AE-3841-4CEC-B54F-F38204037145}" srcId="{84A992E6-855E-4419-AE21-4CEF0FB07D74}" destId="{42538CFC-8C08-40E0-94C8-9A67DBC19887}" srcOrd="1" destOrd="0" parTransId="{19BA55D4-E459-4B58-9F61-07FC18AB1F8C}" sibTransId="{3F8AE91E-952E-4E10-9347-FE369C30C1AB}"/>
    <dgm:cxn modelId="{47721762-D496-499F-AC8E-55E75A853C49}" type="presOf" srcId="{C9DBD0D4-2FFA-4FE3-8BE8-197FD64076E2}" destId="{A9A11C77-131C-43CA-A989-CB7ABF2B7BE9}" srcOrd="1" destOrd="0" presId="urn:microsoft.com/office/officeart/2005/8/layout/hierarchy3#1"/>
    <dgm:cxn modelId="{ABABB8C8-5A0A-48E2-B601-693FFA7E73B8}" type="presOf" srcId="{CF1DEC45-E68D-4547-80C3-5984BC4F9A39}" destId="{BD685210-BFD3-4B1C-8487-8634C385685F}" srcOrd="0" destOrd="0" presId="urn:microsoft.com/office/officeart/2005/8/layout/hierarchy3#1"/>
    <dgm:cxn modelId="{BC563F3A-7195-4B67-A4A5-EB0F4D351C94}" type="presOf" srcId="{88D9B661-65BB-4B65-ACE7-090F053ABB9A}" destId="{509A4A99-325E-49CE-9611-B6D7CE3C1199}" srcOrd="0" destOrd="0" presId="urn:microsoft.com/office/officeart/2005/8/layout/hierarchy3#1"/>
    <dgm:cxn modelId="{28FD17D0-2085-459C-9873-7D612B552C42}" srcId="{42538CFC-8C08-40E0-94C8-9A67DBC19887}" destId="{CF1DEC45-E68D-4547-80C3-5984BC4F9A39}" srcOrd="0" destOrd="0" parTransId="{5A909446-761F-4B17-BE9A-A96A643CF1D0}" sibTransId="{7998848C-56AC-48F9-9A5A-446BEA234AC9}"/>
    <dgm:cxn modelId="{EED2E513-528F-41A4-8EF4-813F4F5801F1}" srcId="{84A992E6-855E-4419-AE21-4CEF0FB07D74}" destId="{88D9B661-65BB-4B65-ACE7-090F053ABB9A}" srcOrd="0" destOrd="0" parTransId="{D7824C57-56D5-4B8B-AB00-A428E0B1F0D1}" sibTransId="{9089AC26-22B0-4D40-AA8E-FB751FB448B9}"/>
    <dgm:cxn modelId="{FBD0CF07-DFEC-4E83-9E03-4106F000B731}" type="presOf" srcId="{88D9B661-65BB-4B65-ACE7-090F053ABB9A}" destId="{245C9667-0E54-4F1A-ACE3-9CB1A6856254}" srcOrd="1" destOrd="0" presId="urn:microsoft.com/office/officeart/2005/8/layout/hierarchy3#1"/>
    <dgm:cxn modelId="{F2C5FF84-7164-474E-A3D1-D92B7224F302}" type="presOf" srcId="{5A909446-761F-4B17-BE9A-A96A643CF1D0}" destId="{5AA921E4-F3DD-4544-8BF5-7935B639D0F3}" srcOrd="0" destOrd="0" presId="urn:microsoft.com/office/officeart/2005/8/layout/hierarchy3#1"/>
    <dgm:cxn modelId="{409EBDD7-F85F-4950-AD19-751CA2F1695B}" type="presOf" srcId="{FF639BA5-4BF4-41DD-9326-40A2C1CE1F31}" destId="{35AEBF67-7B70-4346-AA23-B5EB5C6D7781}" srcOrd="0" destOrd="0" presId="urn:microsoft.com/office/officeart/2005/8/layout/hierarchy3#1"/>
    <dgm:cxn modelId="{965768A5-170F-4DAC-B5B6-953F8816F75A}" type="presOf" srcId="{42538CFC-8C08-40E0-94C8-9A67DBC19887}" destId="{AB3B7606-1307-4370-ABBE-54502D4E7CD8}" srcOrd="0" destOrd="0" presId="urn:microsoft.com/office/officeart/2005/8/layout/hierarchy3#1"/>
    <dgm:cxn modelId="{DB34A94E-B397-4178-81F9-00DBD39FD945}" type="presOf" srcId="{84A992E6-855E-4419-AE21-4CEF0FB07D74}" destId="{893C148B-5C35-4973-9361-63CE2F0CB002}" srcOrd="0" destOrd="0" presId="urn:microsoft.com/office/officeart/2005/8/layout/hierarchy3#1"/>
    <dgm:cxn modelId="{8D1FB520-294F-4BC3-AE75-4A05318999A9}" type="presOf" srcId="{1D4F2B3B-46A4-46A2-A16F-1F8522F9EADD}" destId="{DDFCE4B8-83E8-48A1-9BCB-A05A97A14CC0}" srcOrd="0" destOrd="0" presId="urn:microsoft.com/office/officeart/2005/8/layout/hierarchy3#1"/>
    <dgm:cxn modelId="{BA1A05FE-50DB-4840-9842-8322964A269E}" srcId="{42538CFC-8C08-40E0-94C8-9A67DBC19887}" destId="{9FDA8BC4-AC15-47B0-8907-F18A544DDEDF}" srcOrd="1" destOrd="0" parTransId="{1D4F2B3B-46A4-46A2-A16F-1F8522F9EADD}" sibTransId="{394FBDAF-E538-4902-BE5C-8304CE8075FC}"/>
    <dgm:cxn modelId="{506413B6-B79A-4EBA-9380-85F6F534BB2E}" type="presOf" srcId="{C9DBD0D4-2FFA-4FE3-8BE8-197FD64076E2}" destId="{45B3D986-5794-4C7D-B49E-F2660250ECA4}" srcOrd="0" destOrd="0" presId="urn:microsoft.com/office/officeart/2005/8/layout/hierarchy3#1"/>
    <dgm:cxn modelId="{598A7630-1BC0-4584-8F86-CBB8C23E957F}" srcId="{C9DBD0D4-2FFA-4FE3-8BE8-197FD64076E2}" destId="{EDA88064-2480-4C9C-8414-6BCB3913A46D}" srcOrd="0" destOrd="0" parTransId="{FF639BA5-4BF4-41DD-9326-40A2C1CE1F31}" sibTransId="{C7D8BB9F-76FA-4493-B6B4-A4A2520941E9}"/>
    <dgm:cxn modelId="{D512D046-83C7-4AF9-8CE1-C09FAD07F130}" srcId="{84A992E6-855E-4419-AE21-4CEF0FB07D74}" destId="{C9DBD0D4-2FFA-4FE3-8BE8-197FD64076E2}" srcOrd="2" destOrd="0" parTransId="{324BD257-FC1D-4884-A7EF-0F5BB16696F8}" sibTransId="{CC7ACBC9-483E-4EC1-A2A8-E6DDC7245F9E}"/>
    <dgm:cxn modelId="{A716A5B1-EBFB-47A7-8F02-9D8B17CE345A}" type="presOf" srcId="{9FDA8BC4-AC15-47B0-8907-F18A544DDEDF}" destId="{61EC1FDB-4BBA-40A6-B9B0-83F5FA83B414}" srcOrd="0" destOrd="0" presId="urn:microsoft.com/office/officeart/2005/8/layout/hierarchy3#1"/>
    <dgm:cxn modelId="{23B7B8D6-325B-402C-B28E-F6507B7519A9}" srcId="{88D9B661-65BB-4B65-ACE7-090F053ABB9A}" destId="{C4CEE2D7-B886-417F-8C99-76A76657D72A}" srcOrd="0" destOrd="0" parTransId="{14E3D0BD-EB0A-46E8-8174-3137E65FFD92}" sibTransId="{CD1EB6D8-4F5F-4FBE-89ED-6348BBB7BCAE}"/>
    <dgm:cxn modelId="{59BC3093-541A-449B-B4CE-6AE19CDE9B03}" type="presOf" srcId="{42538CFC-8C08-40E0-94C8-9A67DBC19887}" destId="{9DC283DB-DADA-4C6A-B0EA-B8CDB7AEC3E5}" srcOrd="1" destOrd="0" presId="urn:microsoft.com/office/officeart/2005/8/layout/hierarchy3#1"/>
    <dgm:cxn modelId="{09BC8850-E4F4-4866-AA19-FA2236BDE112}" type="presOf" srcId="{14E3D0BD-EB0A-46E8-8174-3137E65FFD92}" destId="{DFDD46C7-70EE-4028-B0DA-1D5F7A56A118}" srcOrd="0" destOrd="0" presId="urn:microsoft.com/office/officeart/2005/8/layout/hierarchy3#1"/>
    <dgm:cxn modelId="{63481BB4-5D39-4D10-8A54-E1854E93C9D7}" type="presOf" srcId="{C4CEE2D7-B886-417F-8C99-76A76657D72A}" destId="{40616C39-A776-42EA-B6EC-D8A37DB6CF4D}" srcOrd="0" destOrd="0" presId="urn:microsoft.com/office/officeart/2005/8/layout/hierarchy3#1"/>
    <dgm:cxn modelId="{2EDF39A3-8E80-49EC-B71D-196AD1466ECA}" type="presOf" srcId="{EDA88064-2480-4C9C-8414-6BCB3913A46D}" destId="{8961A6B6-01CB-446C-9232-E7670141F4A0}" srcOrd="0" destOrd="0" presId="urn:microsoft.com/office/officeart/2005/8/layout/hierarchy3#1"/>
    <dgm:cxn modelId="{5C9C44E2-8D41-4672-ABD8-1964EAD4D4FF}" type="presParOf" srcId="{893C148B-5C35-4973-9361-63CE2F0CB002}" destId="{EF56640C-6F3E-424F-80FA-332B605A0270}" srcOrd="0" destOrd="0" presId="urn:microsoft.com/office/officeart/2005/8/layout/hierarchy3#1"/>
    <dgm:cxn modelId="{7F308275-F10C-4B65-A699-9277132DE635}" type="presParOf" srcId="{EF56640C-6F3E-424F-80FA-332B605A0270}" destId="{3C6FDC4D-0BEF-4CDF-9ED4-01DE553112AA}" srcOrd="0" destOrd="0" presId="urn:microsoft.com/office/officeart/2005/8/layout/hierarchy3#1"/>
    <dgm:cxn modelId="{575F3A61-B926-4C9E-BC2C-A59DC1D2C8A6}" type="presParOf" srcId="{3C6FDC4D-0BEF-4CDF-9ED4-01DE553112AA}" destId="{509A4A99-325E-49CE-9611-B6D7CE3C1199}" srcOrd="0" destOrd="0" presId="urn:microsoft.com/office/officeart/2005/8/layout/hierarchy3#1"/>
    <dgm:cxn modelId="{C10E7F83-EE99-4D1D-884F-E731A9D8E9E7}" type="presParOf" srcId="{3C6FDC4D-0BEF-4CDF-9ED4-01DE553112AA}" destId="{245C9667-0E54-4F1A-ACE3-9CB1A6856254}" srcOrd="1" destOrd="0" presId="urn:microsoft.com/office/officeart/2005/8/layout/hierarchy3#1"/>
    <dgm:cxn modelId="{B7235715-69AC-4001-A314-5D0880BBFB2F}" type="presParOf" srcId="{EF56640C-6F3E-424F-80FA-332B605A0270}" destId="{64C3B525-934E-4373-ADEC-7506AE036B27}" srcOrd="1" destOrd="0" presId="urn:microsoft.com/office/officeart/2005/8/layout/hierarchy3#1"/>
    <dgm:cxn modelId="{F396469D-9505-46F7-BFC6-318D085E801E}" type="presParOf" srcId="{64C3B525-934E-4373-ADEC-7506AE036B27}" destId="{DFDD46C7-70EE-4028-B0DA-1D5F7A56A118}" srcOrd="0" destOrd="0" presId="urn:microsoft.com/office/officeart/2005/8/layout/hierarchy3#1"/>
    <dgm:cxn modelId="{5680909B-7935-4B8A-8DD7-CA5BFBE68996}" type="presParOf" srcId="{64C3B525-934E-4373-ADEC-7506AE036B27}" destId="{40616C39-A776-42EA-B6EC-D8A37DB6CF4D}" srcOrd="1" destOrd="0" presId="urn:microsoft.com/office/officeart/2005/8/layout/hierarchy3#1"/>
    <dgm:cxn modelId="{3BCAD126-C0F2-47D0-8BD8-ED7458A422C7}" type="presParOf" srcId="{893C148B-5C35-4973-9361-63CE2F0CB002}" destId="{8B3A36BB-A1C5-4D60-B9EC-36C2A86D60FF}" srcOrd="1" destOrd="0" presId="urn:microsoft.com/office/officeart/2005/8/layout/hierarchy3#1"/>
    <dgm:cxn modelId="{389A576A-FEC7-4EA0-90E9-859C73C1E1C7}" type="presParOf" srcId="{8B3A36BB-A1C5-4D60-B9EC-36C2A86D60FF}" destId="{A660E03B-0188-4B0C-9D00-1605B868014B}" srcOrd="0" destOrd="0" presId="urn:microsoft.com/office/officeart/2005/8/layout/hierarchy3#1"/>
    <dgm:cxn modelId="{67FE8A53-5307-4A8B-A2E3-73B9AE9EFB42}" type="presParOf" srcId="{A660E03B-0188-4B0C-9D00-1605B868014B}" destId="{AB3B7606-1307-4370-ABBE-54502D4E7CD8}" srcOrd="0" destOrd="0" presId="urn:microsoft.com/office/officeart/2005/8/layout/hierarchy3#1"/>
    <dgm:cxn modelId="{DC34A47F-2712-4004-96A8-4D34BFE64EF9}" type="presParOf" srcId="{A660E03B-0188-4B0C-9D00-1605B868014B}" destId="{9DC283DB-DADA-4C6A-B0EA-B8CDB7AEC3E5}" srcOrd="1" destOrd="0" presId="urn:microsoft.com/office/officeart/2005/8/layout/hierarchy3#1"/>
    <dgm:cxn modelId="{FA21A14A-1949-49D8-99C7-DDB52F0AFB60}" type="presParOf" srcId="{8B3A36BB-A1C5-4D60-B9EC-36C2A86D60FF}" destId="{47944000-F6CE-4128-8484-99FAC66F7A55}" srcOrd="1" destOrd="0" presId="urn:microsoft.com/office/officeart/2005/8/layout/hierarchy3#1"/>
    <dgm:cxn modelId="{67BA666A-EDC3-4E24-B083-21D5289E4A81}" type="presParOf" srcId="{47944000-F6CE-4128-8484-99FAC66F7A55}" destId="{5AA921E4-F3DD-4544-8BF5-7935B639D0F3}" srcOrd="0" destOrd="0" presId="urn:microsoft.com/office/officeart/2005/8/layout/hierarchy3#1"/>
    <dgm:cxn modelId="{739AFF80-C62F-43C5-8A4D-9BF2F3CE9EF4}" type="presParOf" srcId="{47944000-F6CE-4128-8484-99FAC66F7A55}" destId="{BD685210-BFD3-4B1C-8487-8634C385685F}" srcOrd="1" destOrd="0" presId="urn:microsoft.com/office/officeart/2005/8/layout/hierarchy3#1"/>
    <dgm:cxn modelId="{F1C9F6FA-604E-46B8-BFF1-C2F654D8EA75}" type="presParOf" srcId="{47944000-F6CE-4128-8484-99FAC66F7A55}" destId="{DDFCE4B8-83E8-48A1-9BCB-A05A97A14CC0}" srcOrd="2" destOrd="0" presId="urn:microsoft.com/office/officeart/2005/8/layout/hierarchy3#1"/>
    <dgm:cxn modelId="{4791F5A4-55A1-48CB-800A-AA743703F1EE}" type="presParOf" srcId="{47944000-F6CE-4128-8484-99FAC66F7A55}" destId="{61EC1FDB-4BBA-40A6-B9B0-83F5FA83B414}" srcOrd="3" destOrd="0" presId="urn:microsoft.com/office/officeart/2005/8/layout/hierarchy3#1"/>
    <dgm:cxn modelId="{181ACBBA-8113-46FB-9EA5-30323EF89920}" type="presParOf" srcId="{893C148B-5C35-4973-9361-63CE2F0CB002}" destId="{E6D12CD3-70CC-48B3-9D24-609F68D79CD2}" srcOrd="2" destOrd="0" presId="urn:microsoft.com/office/officeart/2005/8/layout/hierarchy3#1"/>
    <dgm:cxn modelId="{3C8E342F-7649-45B1-8CD5-F40BF946209F}" type="presParOf" srcId="{E6D12CD3-70CC-48B3-9D24-609F68D79CD2}" destId="{C0D0EF1C-1F2E-4486-A1C7-8D26FF2CDB5F}" srcOrd="0" destOrd="0" presId="urn:microsoft.com/office/officeart/2005/8/layout/hierarchy3#1"/>
    <dgm:cxn modelId="{50104ACA-7AAB-4B8C-B772-CA884726E9D0}" type="presParOf" srcId="{C0D0EF1C-1F2E-4486-A1C7-8D26FF2CDB5F}" destId="{45B3D986-5794-4C7D-B49E-F2660250ECA4}" srcOrd="0" destOrd="0" presId="urn:microsoft.com/office/officeart/2005/8/layout/hierarchy3#1"/>
    <dgm:cxn modelId="{99C746BE-BBB7-4295-B789-9A3B668CEABB}" type="presParOf" srcId="{C0D0EF1C-1F2E-4486-A1C7-8D26FF2CDB5F}" destId="{A9A11C77-131C-43CA-A989-CB7ABF2B7BE9}" srcOrd="1" destOrd="0" presId="urn:microsoft.com/office/officeart/2005/8/layout/hierarchy3#1"/>
    <dgm:cxn modelId="{C70AE61E-2E91-45F8-B269-251465027430}" type="presParOf" srcId="{E6D12CD3-70CC-48B3-9D24-609F68D79CD2}" destId="{CF5F9D85-6E3F-4A90-9377-BB84771346EC}" srcOrd="1" destOrd="0" presId="urn:microsoft.com/office/officeart/2005/8/layout/hierarchy3#1"/>
    <dgm:cxn modelId="{40D9C2C3-DDE8-40A7-95D7-910C0223F701}" type="presParOf" srcId="{CF5F9D85-6E3F-4A90-9377-BB84771346EC}" destId="{35AEBF67-7B70-4346-AA23-B5EB5C6D7781}" srcOrd="0" destOrd="0" presId="urn:microsoft.com/office/officeart/2005/8/layout/hierarchy3#1"/>
    <dgm:cxn modelId="{14419D7C-9667-4D14-8869-D5C26DCCEAED}" type="presParOf" srcId="{CF5F9D85-6E3F-4A90-9377-BB84771346EC}" destId="{8961A6B6-01CB-446C-9232-E7670141F4A0}" srcOrd="1" destOrd="0" presId="urn:microsoft.com/office/officeart/2005/8/layout/hierarchy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0B0279-5E4A-4604-9E5A-487AE4258ED8}" type="doc">
      <dgm:prSet loTypeId="urn:microsoft.com/office/officeart/2005/8/layout/vList5" loCatId="list" qsTypeId="urn:microsoft.com/office/officeart/2005/8/quickstyle/simple1#4" qsCatId="simple" csTypeId="urn:microsoft.com/office/officeart/2005/8/colors/accent1_2#4" csCatId="accent1" phldr="1"/>
      <dgm:spPr/>
      <dgm:t>
        <a:bodyPr/>
        <a:lstStyle/>
        <a:p>
          <a:endParaRPr lang="zh-CN" altLang="en-US"/>
        </a:p>
      </dgm:t>
    </dgm:pt>
    <dgm:pt modelId="{2ACBC835-DB12-4FEA-8C3E-6E012B27D755}">
      <dgm:prSet custT="1"/>
      <dgm:spPr/>
      <dgm:t>
        <a:bodyPr/>
        <a:lstStyle/>
        <a:p>
          <a:pPr rtl="0"/>
          <a:r>
            <a:rPr lang="zh-CN" altLang="en-US" sz="2800" dirty="0"/>
            <a:t>有效数字的定义</a:t>
          </a:r>
        </a:p>
      </dgm:t>
    </dgm:pt>
    <dgm:pt modelId="{E36816BA-8E32-4636-B93A-B6AFBC4EE3EA}" type="parTrans" cxnId="{01305BCA-114B-4821-92A2-EF299B407329}">
      <dgm:prSet/>
      <dgm:spPr/>
      <dgm:t>
        <a:bodyPr/>
        <a:lstStyle/>
        <a:p>
          <a:endParaRPr lang="zh-CN" altLang="en-US" sz="2800"/>
        </a:p>
      </dgm:t>
    </dgm:pt>
    <dgm:pt modelId="{CF0B3CF8-3E10-4921-B485-14D551375514}" type="sibTrans" cxnId="{01305BCA-114B-4821-92A2-EF299B407329}">
      <dgm:prSet/>
      <dgm:spPr/>
      <dgm:t>
        <a:bodyPr/>
        <a:lstStyle/>
        <a:p>
          <a:endParaRPr lang="zh-CN" altLang="en-US" sz="2800"/>
        </a:p>
      </dgm:t>
    </dgm:pt>
    <dgm:pt modelId="{A638BFC1-0801-4939-A4B2-56D9A50D3F93}">
      <dgm:prSet custT="1"/>
      <dgm:spPr/>
      <dgm:t>
        <a:bodyPr/>
        <a:lstStyle/>
        <a:p>
          <a:pPr rtl="0"/>
          <a:r>
            <a:rPr lang="zh-CN" altLang="en-US" sz="2800" dirty="0"/>
            <a:t>从左边第一个非零数字往右所有数字都是有效数字</a:t>
          </a:r>
        </a:p>
      </dgm:t>
    </dgm:pt>
    <dgm:pt modelId="{581105F1-A54D-47FF-A0BA-CDB2145525E1}" type="parTrans" cxnId="{EB42524E-80FE-4C0E-95EE-42120A309704}">
      <dgm:prSet/>
      <dgm:spPr/>
      <dgm:t>
        <a:bodyPr/>
        <a:lstStyle/>
        <a:p>
          <a:endParaRPr lang="zh-CN" altLang="en-US" sz="2800"/>
        </a:p>
      </dgm:t>
    </dgm:pt>
    <dgm:pt modelId="{9A08AC18-CDA4-4EEB-A4A4-DE4E510A1B55}" type="sibTrans" cxnId="{EB42524E-80FE-4C0E-95EE-42120A309704}">
      <dgm:prSet/>
      <dgm:spPr/>
      <dgm:t>
        <a:bodyPr/>
        <a:lstStyle/>
        <a:p>
          <a:endParaRPr lang="zh-CN" altLang="en-US" sz="2800"/>
        </a:p>
      </dgm:t>
    </dgm:pt>
    <dgm:pt modelId="{A5970232-5553-4D33-96CF-2648DD535E5D}">
      <dgm:prSet custT="1"/>
      <dgm:spPr/>
      <dgm:t>
        <a:bodyPr/>
        <a:lstStyle/>
        <a:p>
          <a:pPr rtl="0"/>
          <a:r>
            <a:rPr lang="zh-CN" altLang="en-US" sz="2800" dirty="0"/>
            <a:t>测量结果保留有效位数的原则</a:t>
          </a:r>
        </a:p>
      </dgm:t>
    </dgm:pt>
    <dgm:pt modelId="{3691E073-5EBD-48F5-BC0B-ACBF3D4F4851}" type="parTrans" cxnId="{ED4FAB79-53B8-49E3-9D7F-76E0BB2BA98F}">
      <dgm:prSet/>
      <dgm:spPr/>
      <dgm:t>
        <a:bodyPr/>
        <a:lstStyle/>
        <a:p>
          <a:endParaRPr lang="zh-CN" altLang="en-US" sz="2800"/>
        </a:p>
      </dgm:t>
    </dgm:pt>
    <dgm:pt modelId="{95DDC967-0DA1-4D90-A940-4FA6D18C135A}" type="sibTrans" cxnId="{ED4FAB79-53B8-49E3-9D7F-76E0BB2BA98F}">
      <dgm:prSet/>
      <dgm:spPr/>
      <dgm:t>
        <a:bodyPr/>
        <a:lstStyle/>
        <a:p>
          <a:endParaRPr lang="zh-CN" altLang="en-US" sz="2800"/>
        </a:p>
      </dgm:t>
    </dgm:pt>
    <dgm:pt modelId="{C298EAF8-F463-4E83-A0E0-9AED696E3C34}">
      <dgm:prSet custT="1"/>
      <dgm:spPr/>
      <dgm:t>
        <a:bodyPr/>
        <a:lstStyle/>
        <a:p>
          <a:pPr rtl="0"/>
          <a:r>
            <a:rPr lang="zh-CN" altLang="en-US" sz="2800" dirty="0"/>
            <a:t>最末一位数字是不可靠的，而倒数第二位数字是可靠的</a:t>
          </a:r>
        </a:p>
      </dgm:t>
    </dgm:pt>
    <dgm:pt modelId="{B30289B5-4056-41B3-A7E1-68C2247E3A26}" type="parTrans" cxnId="{5AA3848A-1E25-497E-AF63-7BC5F5FE7BB6}">
      <dgm:prSet/>
      <dgm:spPr/>
      <dgm:t>
        <a:bodyPr/>
        <a:lstStyle/>
        <a:p>
          <a:endParaRPr lang="zh-CN" altLang="en-US" sz="2800"/>
        </a:p>
      </dgm:t>
    </dgm:pt>
    <dgm:pt modelId="{733F4D9B-DD85-4991-967A-6C2C1F63954A}" type="sibTrans" cxnId="{5AA3848A-1E25-497E-AF63-7BC5F5FE7BB6}">
      <dgm:prSet/>
      <dgm:spPr/>
      <dgm:t>
        <a:bodyPr/>
        <a:lstStyle/>
        <a:p>
          <a:endParaRPr lang="zh-CN" altLang="en-US" sz="2800"/>
        </a:p>
      </dgm:t>
    </dgm:pt>
    <dgm:pt modelId="{B0066D8E-D6F0-4E3E-A8EF-372B2ECE9644}" type="pres">
      <dgm:prSet presAssocID="{0C0B0279-5E4A-4604-9E5A-487AE4258ED8}" presName="Name0" presStyleCnt="0">
        <dgm:presLayoutVars>
          <dgm:dir/>
          <dgm:animLvl val="lvl"/>
          <dgm:resizeHandles val="exact"/>
        </dgm:presLayoutVars>
      </dgm:prSet>
      <dgm:spPr/>
      <dgm:t>
        <a:bodyPr/>
        <a:lstStyle/>
        <a:p>
          <a:endParaRPr lang="zh-CN" altLang="en-US"/>
        </a:p>
      </dgm:t>
    </dgm:pt>
    <dgm:pt modelId="{E2BCEF42-5262-4458-A631-D2C13FADDD5D}" type="pres">
      <dgm:prSet presAssocID="{2ACBC835-DB12-4FEA-8C3E-6E012B27D755}" presName="linNode" presStyleCnt="0"/>
      <dgm:spPr/>
    </dgm:pt>
    <dgm:pt modelId="{10D81833-787E-46F0-BB15-14E1E8F96700}" type="pres">
      <dgm:prSet presAssocID="{2ACBC835-DB12-4FEA-8C3E-6E012B27D755}" presName="parentText" presStyleLbl="node1" presStyleIdx="0" presStyleCnt="2" custScaleX="90304" custScaleY="87262">
        <dgm:presLayoutVars>
          <dgm:chMax val="1"/>
          <dgm:bulletEnabled val="1"/>
        </dgm:presLayoutVars>
      </dgm:prSet>
      <dgm:spPr/>
      <dgm:t>
        <a:bodyPr/>
        <a:lstStyle/>
        <a:p>
          <a:endParaRPr lang="zh-CN" altLang="en-US"/>
        </a:p>
      </dgm:t>
    </dgm:pt>
    <dgm:pt modelId="{6BA9D9C2-7054-4AD4-9E65-D9F8DA1D96B3}" type="pres">
      <dgm:prSet presAssocID="{2ACBC835-DB12-4FEA-8C3E-6E012B27D755}" presName="descendantText" presStyleLbl="alignAccFollowNode1" presStyleIdx="0" presStyleCnt="2">
        <dgm:presLayoutVars>
          <dgm:bulletEnabled val="1"/>
        </dgm:presLayoutVars>
      </dgm:prSet>
      <dgm:spPr/>
      <dgm:t>
        <a:bodyPr/>
        <a:lstStyle/>
        <a:p>
          <a:endParaRPr lang="zh-CN" altLang="en-US"/>
        </a:p>
      </dgm:t>
    </dgm:pt>
    <dgm:pt modelId="{954D3467-3FC8-4FB4-A08E-37B2B53476AB}" type="pres">
      <dgm:prSet presAssocID="{CF0B3CF8-3E10-4921-B485-14D551375514}" presName="sp" presStyleCnt="0"/>
      <dgm:spPr/>
    </dgm:pt>
    <dgm:pt modelId="{10E99CA2-158F-473D-BF81-C0143AEDEF1B}" type="pres">
      <dgm:prSet presAssocID="{A5970232-5553-4D33-96CF-2648DD535E5D}" presName="linNode" presStyleCnt="0"/>
      <dgm:spPr/>
    </dgm:pt>
    <dgm:pt modelId="{B6ECC9B1-8C13-418F-84DC-9FB2E68D9ABC}" type="pres">
      <dgm:prSet presAssocID="{A5970232-5553-4D33-96CF-2648DD535E5D}" presName="parentText" presStyleLbl="node1" presStyleIdx="1" presStyleCnt="2" custScaleX="90304" custScaleY="90608">
        <dgm:presLayoutVars>
          <dgm:chMax val="1"/>
          <dgm:bulletEnabled val="1"/>
        </dgm:presLayoutVars>
      </dgm:prSet>
      <dgm:spPr/>
      <dgm:t>
        <a:bodyPr/>
        <a:lstStyle/>
        <a:p>
          <a:endParaRPr lang="zh-CN" altLang="en-US"/>
        </a:p>
      </dgm:t>
    </dgm:pt>
    <dgm:pt modelId="{F725EFF2-DB4D-4C30-8011-7DF3CB88A5FA}" type="pres">
      <dgm:prSet presAssocID="{A5970232-5553-4D33-96CF-2648DD535E5D}" presName="descendantText" presStyleLbl="alignAccFollowNode1" presStyleIdx="1" presStyleCnt="2">
        <dgm:presLayoutVars>
          <dgm:bulletEnabled val="1"/>
        </dgm:presLayoutVars>
      </dgm:prSet>
      <dgm:spPr/>
      <dgm:t>
        <a:bodyPr/>
        <a:lstStyle/>
        <a:p>
          <a:endParaRPr lang="zh-CN" altLang="en-US"/>
        </a:p>
      </dgm:t>
    </dgm:pt>
  </dgm:ptLst>
  <dgm:cxnLst>
    <dgm:cxn modelId="{ED4FAB79-53B8-49E3-9D7F-76E0BB2BA98F}" srcId="{0C0B0279-5E4A-4604-9E5A-487AE4258ED8}" destId="{A5970232-5553-4D33-96CF-2648DD535E5D}" srcOrd="1" destOrd="0" parTransId="{3691E073-5EBD-48F5-BC0B-ACBF3D4F4851}" sibTransId="{95DDC967-0DA1-4D90-A940-4FA6D18C135A}"/>
    <dgm:cxn modelId="{41F0A346-0784-4DE2-8FAE-CC56350BC6E3}" type="presOf" srcId="{A5970232-5553-4D33-96CF-2648DD535E5D}" destId="{B6ECC9B1-8C13-418F-84DC-9FB2E68D9ABC}" srcOrd="0" destOrd="0" presId="urn:microsoft.com/office/officeart/2005/8/layout/vList5"/>
    <dgm:cxn modelId="{EB42524E-80FE-4C0E-95EE-42120A309704}" srcId="{2ACBC835-DB12-4FEA-8C3E-6E012B27D755}" destId="{A638BFC1-0801-4939-A4B2-56D9A50D3F93}" srcOrd="0" destOrd="0" parTransId="{581105F1-A54D-47FF-A0BA-CDB2145525E1}" sibTransId="{9A08AC18-CDA4-4EEB-A4A4-DE4E510A1B55}"/>
    <dgm:cxn modelId="{5AA3848A-1E25-497E-AF63-7BC5F5FE7BB6}" srcId="{A5970232-5553-4D33-96CF-2648DD535E5D}" destId="{C298EAF8-F463-4E83-A0E0-9AED696E3C34}" srcOrd="0" destOrd="0" parTransId="{B30289B5-4056-41B3-A7E1-68C2247E3A26}" sibTransId="{733F4D9B-DD85-4991-967A-6C2C1F63954A}"/>
    <dgm:cxn modelId="{217F4C94-9436-4AB1-93D3-9DD575CDB802}" type="presOf" srcId="{0C0B0279-5E4A-4604-9E5A-487AE4258ED8}" destId="{B0066D8E-D6F0-4E3E-A8EF-372B2ECE9644}" srcOrd="0" destOrd="0" presId="urn:microsoft.com/office/officeart/2005/8/layout/vList5"/>
    <dgm:cxn modelId="{01305BCA-114B-4821-92A2-EF299B407329}" srcId="{0C0B0279-5E4A-4604-9E5A-487AE4258ED8}" destId="{2ACBC835-DB12-4FEA-8C3E-6E012B27D755}" srcOrd="0" destOrd="0" parTransId="{E36816BA-8E32-4636-B93A-B6AFBC4EE3EA}" sibTransId="{CF0B3CF8-3E10-4921-B485-14D551375514}"/>
    <dgm:cxn modelId="{9271B830-5E75-425D-89A1-68A2CD22B365}" type="presOf" srcId="{C298EAF8-F463-4E83-A0E0-9AED696E3C34}" destId="{F725EFF2-DB4D-4C30-8011-7DF3CB88A5FA}" srcOrd="0" destOrd="0" presId="urn:microsoft.com/office/officeart/2005/8/layout/vList5"/>
    <dgm:cxn modelId="{092100ED-9BB8-4DBC-978E-20E4D38DEB72}" type="presOf" srcId="{A638BFC1-0801-4939-A4B2-56D9A50D3F93}" destId="{6BA9D9C2-7054-4AD4-9E65-D9F8DA1D96B3}" srcOrd="0" destOrd="0" presId="urn:microsoft.com/office/officeart/2005/8/layout/vList5"/>
    <dgm:cxn modelId="{EE9C6511-AF69-4BA6-9F0D-4529BAF75D2B}" type="presOf" srcId="{2ACBC835-DB12-4FEA-8C3E-6E012B27D755}" destId="{10D81833-787E-46F0-BB15-14E1E8F96700}" srcOrd="0" destOrd="0" presId="urn:microsoft.com/office/officeart/2005/8/layout/vList5"/>
    <dgm:cxn modelId="{334FA8F9-FB2D-4B05-B77A-DE2FC0425F86}" type="presParOf" srcId="{B0066D8E-D6F0-4E3E-A8EF-372B2ECE9644}" destId="{E2BCEF42-5262-4458-A631-D2C13FADDD5D}" srcOrd="0" destOrd="0" presId="urn:microsoft.com/office/officeart/2005/8/layout/vList5"/>
    <dgm:cxn modelId="{1E4DC2BA-C38F-4739-A931-7F8D89C94D3F}" type="presParOf" srcId="{E2BCEF42-5262-4458-A631-D2C13FADDD5D}" destId="{10D81833-787E-46F0-BB15-14E1E8F96700}" srcOrd="0" destOrd="0" presId="urn:microsoft.com/office/officeart/2005/8/layout/vList5"/>
    <dgm:cxn modelId="{C8C42D0B-1426-48F6-96DC-0FC9CF024107}" type="presParOf" srcId="{E2BCEF42-5262-4458-A631-D2C13FADDD5D}" destId="{6BA9D9C2-7054-4AD4-9E65-D9F8DA1D96B3}" srcOrd="1" destOrd="0" presId="urn:microsoft.com/office/officeart/2005/8/layout/vList5"/>
    <dgm:cxn modelId="{5741A881-BD27-4E6F-B768-D0A144CE2FE3}" type="presParOf" srcId="{B0066D8E-D6F0-4E3E-A8EF-372B2ECE9644}" destId="{954D3467-3FC8-4FB4-A08E-37B2B53476AB}" srcOrd="1" destOrd="0" presId="urn:microsoft.com/office/officeart/2005/8/layout/vList5"/>
    <dgm:cxn modelId="{7E25FD36-469D-4C8C-BE0D-7059AB6C0672}" type="presParOf" srcId="{B0066D8E-D6F0-4E3E-A8EF-372B2ECE9644}" destId="{10E99CA2-158F-473D-BF81-C0143AEDEF1B}" srcOrd="2" destOrd="0" presId="urn:microsoft.com/office/officeart/2005/8/layout/vList5"/>
    <dgm:cxn modelId="{2808F3BE-2376-429A-92C5-D3A3480A6A22}" type="presParOf" srcId="{10E99CA2-158F-473D-BF81-C0143AEDEF1B}" destId="{B6ECC9B1-8C13-418F-84DC-9FB2E68D9ABC}" srcOrd="0" destOrd="0" presId="urn:microsoft.com/office/officeart/2005/8/layout/vList5"/>
    <dgm:cxn modelId="{17D8A79A-3598-4196-A924-681A787525F9}" type="presParOf" srcId="{10E99CA2-158F-473D-BF81-C0143AEDEF1B}" destId="{F725EFF2-DB4D-4C30-8011-7DF3CB88A5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6FB397-B20D-48AE-84E1-F720A71468D9}" type="doc">
      <dgm:prSet loTypeId="urn:microsoft.com/office/officeart/2005/8/layout/vList2#2" loCatId="list" qsTypeId="urn:microsoft.com/office/officeart/2005/8/quickstyle/simple1#5" qsCatId="simple" csTypeId="urn:microsoft.com/office/officeart/2005/8/colors/accent1_2#5" csCatId="accent1" phldr="1"/>
      <dgm:spPr/>
      <dgm:t>
        <a:bodyPr/>
        <a:lstStyle/>
        <a:p>
          <a:endParaRPr lang="zh-CN" altLang="en-US"/>
        </a:p>
      </dgm:t>
    </dgm:pt>
    <dgm:pt modelId="{EB2748FD-3818-484B-B298-4D9848BE5FC9}">
      <dgm:prSet custT="1"/>
      <dgm:spPr/>
      <dgm:t>
        <a:bodyPr/>
        <a:lstStyle/>
        <a:p>
          <a:pPr rtl="0"/>
          <a:r>
            <a:rPr lang="zh-CN" sz="3200" b="1" dirty="0"/>
            <a:t>粗大误差产生原因</a:t>
          </a:r>
          <a:endParaRPr lang="zh-CN" sz="3200" dirty="0"/>
        </a:p>
      </dgm:t>
    </dgm:pt>
    <dgm:pt modelId="{37B4F393-0237-481F-B9C1-7A9D6B38769A}" type="parTrans" cxnId="{775BAD5A-455C-4EFD-BACA-EC9CC2728DF8}">
      <dgm:prSet/>
      <dgm:spPr/>
      <dgm:t>
        <a:bodyPr/>
        <a:lstStyle/>
        <a:p>
          <a:endParaRPr lang="zh-CN" altLang="en-US"/>
        </a:p>
      </dgm:t>
    </dgm:pt>
    <dgm:pt modelId="{9D2DA5C7-8715-4547-BD82-6245D21D8958}" type="sibTrans" cxnId="{775BAD5A-455C-4EFD-BACA-EC9CC2728DF8}">
      <dgm:prSet/>
      <dgm:spPr/>
      <dgm:t>
        <a:bodyPr/>
        <a:lstStyle/>
        <a:p>
          <a:endParaRPr lang="zh-CN" altLang="en-US"/>
        </a:p>
      </dgm:t>
    </dgm:pt>
    <dgm:pt modelId="{EB814E44-9CD6-48EC-8F4C-77CA3401D60A}">
      <dgm:prSet custT="1"/>
      <dgm:spPr/>
      <dgm:t>
        <a:bodyPr/>
        <a:lstStyle/>
        <a:p>
          <a:pPr rtl="0">
            <a:lnSpc>
              <a:spcPct val="150000"/>
            </a:lnSpc>
          </a:pPr>
          <a:r>
            <a:rPr lang="zh-CN" altLang="en-US" sz="2600" b="1" dirty="0"/>
            <a:t>测量人员的主观原因：操作失误或错误记录</a:t>
          </a:r>
          <a:endParaRPr lang="zh-CN" altLang="en-US" sz="2600" dirty="0"/>
        </a:p>
      </dgm:t>
    </dgm:pt>
    <dgm:pt modelId="{D9BC0048-3239-40B2-A879-6EA038F7DBBF}" type="parTrans" cxnId="{C8142E8F-9FA3-4349-B84F-1E463BB0A7B1}">
      <dgm:prSet/>
      <dgm:spPr/>
      <dgm:t>
        <a:bodyPr/>
        <a:lstStyle/>
        <a:p>
          <a:endParaRPr lang="zh-CN" altLang="en-US"/>
        </a:p>
      </dgm:t>
    </dgm:pt>
    <dgm:pt modelId="{BBC493D2-F263-4CB1-AFF8-A7F95AE7E3CE}" type="sibTrans" cxnId="{C8142E8F-9FA3-4349-B84F-1E463BB0A7B1}">
      <dgm:prSet/>
      <dgm:spPr/>
      <dgm:t>
        <a:bodyPr/>
        <a:lstStyle/>
        <a:p>
          <a:endParaRPr lang="zh-CN" altLang="en-US"/>
        </a:p>
      </dgm:t>
    </dgm:pt>
    <dgm:pt modelId="{7FE4F84D-E0ED-483C-A404-52CD9D9044EF}">
      <dgm:prSet custT="1"/>
      <dgm:spPr/>
      <dgm:t>
        <a:bodyPr/>
        <a:lstStyle/>
        <a:p>
          <a:pPr rtl="0">
            <a:lnSpc>
              <a:spcPct val="150000"/>
            </a:lnSpc>
          </a:pPr>
          <a:r>
            <a:rPr lang="zh-CN" altLang="en-US" sz="2600" b="1" dirty="0"/>
            <a:t>客观外界条件的原因：测量条件意外改变、受较大的电磁干扰，或测量仪器偶然失效等</a:t>
          </a:r>
          <a:endParaRPr lang="zh-CN" altLang="en-US" sz="2600" dirty="0"/>
        </a:p>
      </dgm:t>
    </dgm:pt>
    <dgm:pt modelId="{8A738FE7-621E-441E-978D-7EFE6A0A2348}" type="parTrans" cxnId="{A9F967F2-99AA-4459-98D0-5793E1F2DA97}">
      <dgm:prSet/>
      <dgm:spPr/>
      <dgm:t>
        <a:bodyPr/>
        <a:lstStyle/>
        <a:p>
          <a:endParaRPr lang="zh-CN" altLang="en-US"/>
        </a:p>
      </dgm:t>
    </dgm:pt>
    <dgm:pt modelId="{E21E6329-07C9-4631-AE8B-5C1741FF149A}" type="sibTrans" cxnId="{A9F967F2-99AA-4459-98D0-5793E1F2DA97}">
      <dgm:prSet/>
      <dgm:spPr/>
      <dgm:t>
        <a:bodyPr/>
        <a:lstStyle/>
        <a:p>
          <a:endParaRPr lang="zh-CN" altLang="en-US"/>
        </a:p>
      </dgm:t>
    </dgm:pt>
    <dgm:pt modelId="{C20E1D66-BAAC-4423-BAE8-02D395DD7DE9}">
      <dgm:prSet custT="1"/>
      <dgm:spPr/>
      <dgm:t>
        <a:bodyPr/>
        <a:lstStyle/>
        <a:p>
          <a:pPr rtl="0"/>
          <a:r>
            <a:rPr lang="zh-CN" altLang="en-US" sz="3200" b="1" dirty="0"/>
            <a:t>粗大误差出现的概率很小，处理方法是列出可疑数据，分析是否是粗大误差，若是，则应将对应的测量值剔除。</a:t>
          </a:r>
          <a:endParaRPr lang="zh-CN" altLang="en-US" sz="3200" dirty="0"/>
        </a:p>
      </dgm:t>
    </dgm:pt>
    <dgm:pt modelId="{396E047C-C07C-4816-A545-CC146B64981E}" type="parTrans" cxnId="{55DD415D-BF02-4F26-94F9-B0C053DCD198}">
      <dgm:prSet/>
      <dgm:spPr/>
      <dgm:t>
        <a:bodyPr/>
        <a:lstStyle/>
        <a:p>
          <a:endParaRPr lang="zh-CN" altLang="en-US"/>
        </a:p>
      </dgm:t>
    </dgm:pt>
    <dgm:pt modelId="{86953E37-AF83-4F15-B7D3-CE98A971D0AA}" type="sibTrans" cxnId="{55DD415D-BF02-4F26-94F9-B0C053DCD198}">
      <dgm:prSet/>
      <dgm:spPr/>
      <dgm:t>
        <a:bodyPr/>
        <a:lstStyle/>
        <a:p>
          <a:endParaRPr lang="zh-CN" altLang="en-US"/>
        </a:p>
      </dgm:t>
    </dgm:pt>
    <dgm:pt modelId="{10002469-33EF-43E2-9320-B2BA56BFD21F}" type="pres">
      <dgm:prSet presAssocID="{746FB397-B20D-48AE-84E1-F720A71468D9}" presName="linear" presStyleCnt="0">
        <dgm:presLayoutVars>
          <dgm:animLvl val="lvl"/>
          <dgm:resizeHandles val="exact"/>
        </dgm:presLayoutVars>
      </dgm:prSet>
      <dgm:spPr/>
      <dgm:t>
        <a:bodyPr/>
        <a:lstStyle/>
        <a:p>
          <a:endParaRPr lang="zh-CN" altLang="en-US"/>
        </a:p>
      </dgm:t>
    </dgm:pt>
    <dgm:pt modelId="{248ECFEA-8529-4A41-A6CE-C9A8ECE7ACAC}" type="pres">
      <dgm:prSet presAssocID="{EB2748FD-3818-484B-B298-4D9848BE5FC9}" presName="parentText" presStyleLbl="node1" presStyleIdx="0" presStyleCnt="2" custScaleY="57772">
        <dgm:presLayoutVars>
          <dgm:chMax val="0"/>
          <dgm:bulletEnabled val="1"/>
        </dgm:presLayoutVars>
      </dgm:prSet>
      <dgm:spPr/>
      <dgm:t>
        <a:bodyPr/>
        <a:lstStyle/>
        <a:p>
          <a:endParaRPr lang="zh-CN" altLang="en-US"/>
        </a:p>
      </dgm:t>
    </dgm:pt>
    <dgm:pt modelId="{1ACCE868-6B0A-4754-93B6-56C202626934}" type="pres">
      <dgm:prSet presAssocID="{EB2748FD-3818-484B-B298-4D9848BE5FC9}" presName="childText" presStyleLbl="revTx" presStyleIdx="0" presStyleCnt="1">
        <dgm:presLayoutVars>
          <dgm:bulletEnabled val="1"/>
        </dgm:presLayoutVars>
      </dgm:prSet>
      <dgm:spPr/>
      <dgm:t>
        <a:bodyPr/>
        <a:lstStyle/>
        <a:p>
          <a:endParaRPr lang="zh-CN" altLang="en-US"/>
        </a:p>
      </dgm:t>
    </dgm:pt>
    <dgm:pt modelId="{20B6FC3D-8C4D-432E-8934-2CBADC6C4A71}" type="pres">
      <dgm:prSet presAssocID="{C20E1D66-BAAC-4423-BAE8-02D395DD7DE9}" presName="parentText" presStyleLbl="node1" presStyleIdx="1" presStyleCnt="2" custScaleY="83364">
        <dgm:presLayoutVars>
          <dgm:chMax val="0"/>
          <dgm:bulletEnabled val="1"/>
        </dgm:presLayoutVars>
      </dgm:prSet>
      <dgm:spPr/>
      <dgm:t>
        <a:bodyPr/>
        <a:lstStyle/>
        <a:p>
          <a:endParaRPr lang="zh-CN" altLang="en-US"/>
        </a:p>
      </dgm:t>
    </dgm:pt>
  </dgm:ptLst>
  <dgm:cxnLst>
    <dgm:cxn modelId="{FC759BCD-CC4B-445F-B975-0E5A126D9E21}" type="presOf" srcId="{EB2748FD-3818-484B-B298-4D9848BE5FC9}" destId="{248ECFEA-8529-4A41-A6CE-C9A8ECE7ACAC}" srcOrd="0" destOrd="0" presId="urn:microsoft.com/office/officeart/2005/8/layout/vList2#2"/>
    <dgm:cxn modelId="{55DD415D-BF02-4F26-94F9-B0C053DCD198}" srcId="{746FB397-B20D-48AE-84E1-F720A71468D9}" destId="{C20E1D66-BAAC-4423-BAE8-02D395DD7DE9}" srcOrd="1" destOrd="0" parTransId="{396E047C-C07C-4816-A545-CC146B64981E}" sibTransId="{86953E37-AF83-4F15-B7D3-CE98A971D0AA}"/>
    <dgm:cxn modelId="{C8142E8F-9FA3-4349-B84F-1E463BB0A7B1}" srcId="{EB2748FD-3818-484B-B298-4D9848BE5FC9}" destId="{EB814E44-9CD6-48EC-8F4C-77CA3401D60A}" srcOrd="0" destOrd="0" parTransId="{D9BC0048-3239-40B2-A879-6EA038F7DBBF}" sibTransId="{BBC493D2-F263-4CB1-AFF8-A7F95AE7E3CE}"/>
    <dgm:cxn modelId="{58A1A83C-C281-4AC8-9C3E-6DA36A84C052}" type="presOf" srcId="{746FB397-B20D-48AE-84E1-F720A71468D9}" destId="{10002469-33EF-43E2-9320-B2BA56BFD21F}" srcOrd="0" destOrd="0" presId="urn:microsoft.com/office/officeart/2005/8/layout/vList2#2"/>
    <dgm:cxn modelId="{DE31D20E-9724-454C-AF5E-C7AF5B2966DB}" type="presOf" srcId="{C20E1D66-BAAC-4423-BAE8-02D395DD7DE9}" destId="{20B6FC3D-8C4D-432E-8934-2CBADC6C4A71}" srcOrd="0" destOrd="0" presId="urn:microsoft.com/office/officeart/2005/8/layout/vList2#2"/>
    <dgm:cxn modelId="{BA14BC10-F0A1-4AE1-ADE4-A96E610087D7}" type="presOf" srcId="{EB814E44-9CD6-48EC-8F4C-77CA3401D60A}" destId="{1ACCE868-6B0A-4754-93B6-56C202626934}" srcOrd="0" destOrd="0" presId="urn:microsoft.com/office/officeart/2005/8/layout/vList2#2"/>
    <dgm:cxn modelId="{999266AA-C860-46D0-9F91-A48CEDAAD203}" type="presOf" srcId="{7FE4F84D-E0ED-483C-A404-52CD9D9044EF}" destId="{1ACCE868-6B0A-4754-93B6-56C202626934}" srcOrd="0" destOrd="1" presId="urn:microsoft.com/office/officeart/2005/8/layout/vList2#2"/>
    <dgm:cxn modelId="{775BAD5A-455C-4EFD-BACA-EC9CC2728DF8}" srcId="{746FB397-B20D-48AE-84E1-F720A71468D9}" destId="{EB2748FD-3818-484B-B298-4D9848BE5FC9}" srcOrd="0" destOrd="0" parTransId="{37B4F393-0237-481F-B9C1-7A9D6B38769A}" sibTransId="{9D2DA5C7-8715-4547-BD82-6245D21D8958}"/>
    <dgm:cxn modelId="{A9F967F2-99AA-4459-98D0-5793E1F2DA97}" srcId="{EB2748FD-3818-484B-B298-4D9848BE5FC9}" destId="{7FE4F84D-E0ED-483C-A404-52CD9D9044EF}" srcOrd="1" destOrd="0" parTransId="{8A738FE7-621E-441E-978D-7EFE6A0A2348}" sibTransId="{E21E6329-07C9-4631-AE8B-5C1741FF149A}"/>
    <dgm:cxn modelId="{2A9224BF-7A50-4215-B292-0AB0C83634BD}" type="presParOf" srcId="{10002469-33EF-43E2-9320-B2BA56BFD21F}" destId="{248ECFEA-8529-4A41-A6CE-C9A8ECE7ACAC}" srcOrd="0" destOrd="0" presId="urn:microsoft.com/office/officeart/2005/8/layout/vList2#2"/>
    <dgm:cxn modelId="{2A37FCC3-57D4-48D2-BB03-63681B438D00}" type="presParOf" srcId="{10002469-33EF-43E2-9320-B2BA56BFD21F}" destId="{1ACCE868-6B0A-4754-93B6-56C202626934}" srcOrd="1" destOrd="0" presId="urn:microsoft.com/office/officeart/2005/8/layout/vList2#2"/>
    <dgm:cxn modelId="{B38D41EB-BFDD-4703-AE29-57CA4D0C6971}" type="presParOf" srcId="{10002469-33EF-43E2-9320-B2BA56BFD21F}" destId="{20B6FC3D-8C4D-432E-8934-2CBADC6C4A71}" srcOrd="2" destOrd="0" presId="urn:microsoft.com/office/officeart/2005/8/layout/vList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1018E-812A-49A1-B290-BE7EC091B865}">
      <dsp:nvSpPr>
        <dsp:cNvPr id="0" name=""/>
        <dsp:cNvSpPr/>
      </dsp:nvSpPr>
      <dsp:spPr>
        <a:xfrm>
          <a:off x="0" y="47331"/>
          <a:ext cx="11163299" cy="6791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kern="1200" dirty="0"/>
            <a:t>标称值 </a:t>
          </a:r>
        </a:p>
      </dsp:txBody>
      <dsp:txXfrm>
        <a:off x="33155" y="80486"/>
        <a:ext cx="11096989" cy="612874"/>
      </dsp:txXfrm>
    </dsp:sp>
    <dsp:sp modelId="{A61C3AFB-8A66-4C27-AB4D-36123029F282}">
      <dsp:nvSpPr>
        <dsp:cNvPr id="0" name=""/>
        <dsp:cNvSpPr/>
      </dsp:nvSpPr>
      <dsp:spPr>
        <a:xfrm>
          <a:off x="0" y="726516"/>
          <a:ext cx="11163299"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dirty="0"/>
            <a:t>计量和测量器具上标注的量值（通常给出准确度等级或误差范围）。</a:t>
          </a:r>
        </a:p>
      </dsp:txBody>
      <dsp:txXfrm>
        <a:off x="0" y="726516"/>
        <a:ext cx="11163299" cy="447120"/>
      </dsp:txXfrm>
    </dsp:sp>
    <dsp:sp modelId="{AFEDE791-E5B6-4415-B3BD-2AE49E108C3A}">
      <dsp:nvSpPr>
        <dsp:cNvPr id="0" name=""/>
        <dsp:cNvSpPr/>
      </dsp:nvSpPr>
      <dsp:spPr>
        <a:xfrm>
          <a:off x="0" y="1173636"/>
          <a:ext cx="11163299" cy="6791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kern="1200" dirty="0"/>
            <a:t>示值</a:t>
          </a:r>
        </a:p>
      </dsp:txBody>
      <dsp:txXfrm>
        <a:off x="33155" y="1206791"/>
        <a:ext cx="11096989" cy="612874"/>
      </dsp:txXfrm>
    </dsp:sp>
    <dsp:sp modelId="{99760072-1750-4F92-B435-5569D7E627C5}">
      <dsp:nvSpPr>
        <dsp:cNvPr id="0" name=""/>
        <dsp:cNvSpPr/>
      </dsp:nvSpPr>
      <dsp:spPr>
        <a:xfrm>
          <a:off x="0" y="1852821"/>
          <a:ext cx="11163299"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dirty="0"/>
            <a:t>测量仪器上给出的量值，也称测量值。</a:t>
          </a:r>
        </a:p>
      </dsp:txBody>
      <dsp:txXfrm>
        <a:off x="0" y="1852821"/>
        <a:ext cx="11163299" cy="447120"/>
      </dsp:txXfrm>
    </dsp:sp>
    <dsp:sp modelId="{5AF76D0B-DF4B-4C63-93BB-AB742243BCC0}">
      <dsp:nvSpPr>
        <dsp:cNvPr id="0" name=""/>
        <dsp:cNvSpPr/>
      </dsp:nvSpPr>
      <dsp:spPr>
        <a:xfrm>
          <a:off x="0" y="2299941"/>
          <a:ext cx="11163299" cy="6791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kern="1200" dirty="0"/>
            <a:t>准确度、准确度等级和不确定度</a:t>
          </a:r>
        </a:p>
      </dsp:txBody>
      <dsp:txXfrm>
        <a:off x="33155" y="2333096"/>
        <a:ext cx="11096989" cy="612874"/>
      </dsp:txXfrm>
    </dsp:sp>
    <dsp:sp modelId="{3564842A-FF76-431A-9749-3152CA8293A0}">
      <dsp:nvSpPr>
        <dsp:cNvPr id="0" name=""/>
        <dsp:cNvSpPr/>
      </dsp:nvSpPr>
      <dsp:spPr>
        <a:xfrm>
          <a:off x="0" y="2979126"/>
          <a:ext cx="11163299"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dirty="0"/>
            <a:t>准确度：测量结果与真值一致的程度。由于涉及到“不可知”的真值，只是定性的概念。</a:t>
          </a:r>
        </a:p>
        <a:p>
          <a:pPr marL="228600" lvl="1" indent="-228600" algn="l" defTabSz="933450" rtl="0">
            <a:lnSpc>
              <a:spcPct val="90000"/>
            </a:lnSpc>
            <a:spcBef>
              <a:spcPct val="0"/>
            </a:spcBef>
            <a:spcAft>
              <a:spcPct val="20000"/>
            </a:spcAft>
            <a:buChar char="••"/>
          </a:pPr>
          <a:r>
            <a:rPr lang="zh-CN" altLang="en-US" sz="2100" kern="1200"/>
            <a:t>定量描述：准确度等级、不确定度。</a:t>
          </a:r>
        </a:p>
      </dsp:txBody>
      <dsp:txXfrm>
        <a:off x="0" y="2979126"/>
        <a:ext cx="11163299" cy="768487"/>
      </dsp:txXfrm>
    </dsp:sp>
    <dsp:sp modelId="{C39F1B8D-E1E4-4F25-9891-CE99228ED2AF}">
      <dsp:nvSpPr>
        <dsp:cNvPr id="0" name=""/>
        <dsp:cNvSpPr/>
      </dsp:nvSpPr>
      <dsp:spPr>
        <a:xfrm>
          <a:off x="0" y="3747613"/>
          <a:ext cx="11163299" cy="6791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kern="1200" dirty="0"/>
            <a:t>等精度重复测量</a:t>
          </a:r>
        </a:p>
      </dsp:txBody>
      <dsp:txXfrm>
        <a:off x="33155" y="3780768"/>
        <a:ext cx="11096989" cy="612874"/>
      </dsp:txXfrm>
    </dsp:sp>
    <dsp:sp modelId="{F5F6FD52-B670-499E-9E0B-F3CD75C90114}">
      <dsp:nvSpPr>
        <dsp:cNvPr id="0" name=""/>
        <dsp:cNvSpPr/>
      </dsp:nvSpPr>
      <dsp:spPr>
        <a:xfrm>
          <a:off x="0" y="4426798"/>
          <a:ext cx="11163299"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dirty="0"/>
            <a:t>在相同条件下（测量三要素、环境等），对同一被测量进行多次连续测量。</a:t>
          </a:r>
        </a:p>
      </dsp:txBody>
      <dsp:txXfrm>
        <a:off x="0" y="4426798"/>
        <a:ext cx="11163299" cy="447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4BDCB-8D21-46E4-96ED-9A06E7E737F4}">
      <dsp:nvSpPr>
        <dsp:cNvPr id="0" name=""/>
        <dsp:cNvSpPr/>
      </dsp:nvSpPr>
      <dsp:spPr>
        <a:xfrm>
          <a:off x="0" y="0"/>
          <a:ext cx="10711189" cy="1258349"/>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zh-CN" altLang="en-US" sz="5500" kern="1200" dirty="0"/>
            <a:t>不同性质的误差</a:t>
          </a:r>
        </a:p>
      </dsp:txBody>
      <dsp:txXfrm>
        <a:off x="0" y="0"/>
        <a:ext cx="10711189" cy="1258349"/>
      </dsp:txXfrm>
    </dsp:sp>
    <dsp:sp modelId="{EF2EFEB8-49DF-430B-B743-0FBC581EDEC3}">
      <dsp:nvSpPr>
        <dsp:cNvPr id="0" name=""/>
        <dsp:cNvSpPr/>
      </dsp:nvSpPr>
      <dsp:spPr>
        <a:xfrm>
          <a:off x="5230" y="1258349"/>
          <a:ext cx="3566909" cy="2642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a:t>系统误差</a:t>
          </a:r>
          <a:endParaRPr lang="en-US" altLang="zh-CN" sz="4400" kern="1200" dirty="0"/>
        </a:p>
        <a:p>
          <a:pPr lvl="0" algn="ctr" defTabSz="1955800">
            <a:lnSpc>
              <a:spcPct val="90000"/>
            </a:lnSpc>
            <a:spcBef>
              <a:spcPct val="0"/>
            </a:spcBef>
            <a:spcAft>
              <a:spcPct val="35000"/>
            </a:spcAft>
          </a:pPr>
          <a:r>
            <a:rPr lang="zh-CN" altLang="en-US" sz="2000" kern="1200" dirty="0"/>
            <a:t>已定系统误差：可修正 </a:t>
          </a:r>
          <a:endParaRPr lang="en-US" altLang="zh-CN" sz="2000" kern="1200" dirty="0"/>
        </a:p>
        <a:p>
          <a:pPr lvl="0" algn="ctr" defTabSz="1955800">
            <a:lnSpc>
              <a:spcPct val="90000"/>
            </a:lnSpc>
            <a:spcBef>
              <a:spcPct val="0"/>
            </a:spcBef>
            <a:spcAft>
              <a:spcPct val="35000"/>
            </a:spcAft>
          </a:pPr>
          <a:r>
            <a:rPr lang="zh-CN" altLang="en-US" sz="2000" kern="1200" dirty="0"/>
            <a:t>未定系统误差：不确定度</a:t>
          </a:r>
        </a:p>
      </dsp:txBody>
      <dsp:txXfrm>
        <a:off x="5230" y="1258349"/>
        <a:ext cx="3566909" cy="2642533"/>
      </dsp:txXfrm>
    </dsp:sp>
    <dsp:sp modelId="{38E48A69-0DDC-4384-8BAC-6B954E4614FF}">
      <dsp:nvSpPr>
        <dsp:cNvPr id="0" name=""/>
        <dsp:cNvSpPr/>
      </dsp:nvSpPr>
      <dsp:spPr>
        <a:xfrm>
          <a:off x="3572139" y="1258349"/>
          <a:ext cx="3566909" cy="2642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a:t>随机误差</a:t>
          </a:r>
          <a:endParaRPr lang="en-US" altLang="zh-CN" sz="4400" kern="1200" dirty="0"/>
        </a:p>
        <a:p>
          <a:pPr lvl="0" algn="ctr" defTabSz="1955800">
            <a:lnSpc>
              <a:spcPct val="90000"/>
            </a:lnSpc>
            <a:spcBef>
              <a:spcPct val="0"/>
            </a:spcBef>
            <a:spcAft>
              <a:spcPct val="35000"/>
            </a:spcAft>
          </a:pPr>
          <a:r>
            <a:rPr lang="zh-CN" altLang="en-US" sz="2000" kern="1200" dirty="0"/>
            <a:t>用标准差代表</a:t>
          </a:r>
          <a:r>
            <a:rPr lang="en-US" altLang="zh-CN" sz="2000" kern="1200" dirty="0"/>
            <a:t>A</a:t>
          </a:r>
          <a:r>
            <a:rPr lang="zh-CN" altLang="en-US" sz="2000" kern="1200" dirty="0"/>
            <a:t>类不确定度</a:t>
          </a:r>
          <a:endParaRPr lang="en-US" altLang="zh-CN" sz="2000" kern="1200" dirty="0"/>
        </a:p>
        <a:p>
          <a:pPr lvl="0" algn="ctr" defTabSz="1955800">
            <a:lnSpc>
              <a:spcPct val="90000"/>
            </a:lnSpc>
            <a:spcBef>
              <a:spcPct val="0"/>
            </a:spcBef>
            <a:spcAft>
              <a:spcPct val="35000"/>
            </a:spcAft>
          </a:pPr>
          <a:endParaRPr lang="zh-CN" altLang="en-US" sz="2000" kern="1200" dirty="0"/>
        </a:p>
      </dsp:txBody>
      <dsp:txXfrm>
        <a:off x="3572139" y="1258349"/>
        <a:ext cx="3566909" cy="2642533"/>
      </dsp:txXfrm>
    </dsp:sp>
    <dsp:sp modelId="{637F1866-C8E8-4E76-AD50-237E38E5DC04}">
      <dsp:nvSpPr>
        <dsp:cNvPr id="0" name=""/>
        <dsp:cNvSpPr/>
      </dsp:nvSpPr>
      <dsp:spPr>
        <a:xfrm>
          <a:off x="7139049" y="1258349"/>
          <a:ext cx="3566909" cy="26425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a:t>粗大误差</a:t>
          </a:r>
          <a:endParaRPr lang="en-US" altLang="zh-CN" sz="4400" kern="1200" dirty="0"/>
        </a:p>
        <a:p>
          <a:pPr lvl="0" algn="ctr" defTabSz="1955800">
            <a:lnSpc>
              <a:spcPct val="90000"/>
            </a:lnSpc>
            <a:spcBef>
              <a:spcPct val="0"/>
            </a:spcBef>
            <a:spcAft>
              <a:spcPct val="35000"/>
            </a:spcAft>
          </a:pPr>
          <a:r>
            <a:rPr lang="zh-CN" altLang="en-US" sz="2000" kern="1200" dirty="0"/>
            <a:t>莱依达（</a:t>
          </a:r>
          <a:r>
            <a:rPr lang="en-US" altLang="zh-CN" sz="2000" kern="1200" dirty="0"/>
            <a:t>3</a:t>
          </a:r>
          <a:r>
            <a:rPr lang="en-US" altLang="zh-CN" sz="2000" kern="1200" dirty="0">
              <a:sym typeface="Symbol" panose="05050102010706020507" pitchFamily="18" charset="2"/>
            </a:rPr>
            <a:t></a:t>
          </a:r>
          <a:r>
            <a:rPr lang="zh-CN" altLang="en-US" sz="2000" kern="1200" dirty="0"/>
            <a:t>）准则</a:t>
          </a:r>
          <a:endParaRPr lang="en-US" altLang="zh-CN" sz="2000" kern="1200" dirty="0">
            <a:sym typeface="Symbol" panose="05050102010706020507" pitchFamily="18" charset="2"/>
          </a:endParaRPr>
        </a:p>
        <a:p>
          <a:pPr lvl="0" algn="ctr" defTabSz="1955800">
            <a:lnSpc>
              <a:spcPct val="90000"/>
            </a:lnSpc>
            <a:spcBef>
              <a:spcPct val="0"/>
            </a:spcBef>
            <a:spcAft>
              <a:spcPct val="35000"/>
            </a:spcAft>
          </a:pPr>
          <a:r>
            <a:rPr lang="en-US" altLang="zh-CN" sz="2000" kern="1200" dirty="0">
              <a:sym typeface="Symbol" panose="05050102010706020507" pitchFamily="18" charset="2"/>
            </a:rPr>
            <a:t>Grubbs</a:t>
          </a:r>
          <a:r>
            <a:rPr lang="zh-CN" altLang="en-US" sz="2000" kern="1200" dirty="0">
              <a:sym typeface="Symbol" panose="05050102010706020507" pitchFamily="18" charset="2"/>
            </a:rPr>
            <a:t>准则</a:t>
          </a:r>
          <a:endParaRPr lang="en-US" altLang="zh-CN" sz="2000" kern="1200" dirty="0">
            <a:sym typeface="Symbol" panose="05050102010706020507" pitchFamily="18" charset="2"/>
          </a:endParaRPr>
        </a:p>
      </dsp:txBody>
      <dsp:txXfrm>
        <a:off x="7139049" y="1258349"/>
        <a:ext cx="3566909" cy="2642533"/>
      </dsp:txXfrm>
    </dsp:sp>
    <dsp:sp modelId="{1DAF4BC2-0B31-4B71-9CDA-41733190B50C}">
      <dsp:nvSpPr>
        <dsp:cNvPr id="0" name=""/>
        <dsp:cNvSpPr/>
      </dsp:nvSpPr>
      <dsp:spPr>
        <a:xfrm>
          <a:off x="0" y="3900883"/>
          <a:ext cx="10711189" cy="29361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A4A99-325E-49CE-9611-B6D7CE3C1199}">
      <dsp:nvSpPr>
        <dsp:cNvPr id="0" name=""/>
        <dsp:cNvSpPr/>
      </dsp:nvSpPr>
      <dsp:spPr>
        <a:xfrm>
          <a:off x="1362" y="357502"/>
          <a:ext cx="3188735" cy="12697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lvl="0" algn="ctr" defTabSz="1866900" rtl="0">
            <a:lnSpc>
              <a:spcPct val="90000"/>
            </a:lnSpc>
            <a:spcBef>
              <a:spcPct val="0"/>
            </a:spcBef>
            <a:spcAft>
              <a:spcPct val="35000"/>
            </a:spcAft>
          </a:pPr>
          <a:r>
            <a:rPr lang="zh-CN" altLang="en-US" sz="4200" kern="1200" dirty="0"/>
            <a:t>定义</a:t>
          </a:r>
        </a:p>
      </dsp:txBody>
      <dsp:txXfrm>
        <a:off x="38551" y="394691"/>
        <a:ext cx="3114357" cy="1195360"/>
      </dsp:txXfrm>
    </dsp:sp>
    <dsp:sp modelId="{DFDD46C7-70EE-4028-B0DA-1D5F7A56A118}">
      <dsp:nvSpPr>
        <dsp:cNvPr id="0" name=""/>
        <dsp:cNvSpPr/>
      </dsp:nvSpPr>
      <dsp:spPr>
        <a:xfrm>
          <a:off x="320236" y="1627240"/>
          <a:ext cx="318873" cy="941474"/>
        </a:xfrm>
        <a:custGeom>
          <a:avLst/>
          <a:gdLst/>
          <a:ahLst/>
          <a:cxnLst/>
          <a:rect l="0" t="0" r="0" b="0"/>
          <a:pathLst>
            <a:path>
              <a:moveTo>
                <a:pt x="0" y="0"/>
              </a:moveTo>
              <a:lnTo>
                <a:pt x="0" y="941474"/>
              </a:lnTo>
              <a:lnTo>
                <a:pt x="318873" y="941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616C39-A776-42EA-B6EC-D8A37DB6CF4D}">
      <dsp:nvSpPr>
        <dsp:cNvPr id="0" name=""/>
        <dsp:cNvSpPr/>
      </dsp:nvSpPr>
      <dsp:spPr>
        <a:xfrm>
          <a:off x="639109" y="2025832"/>
          <a:ext cx="2550988" cy="10857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zh-CN" altLang="en-US" sz="2000" kern="1200" dirty="0">
              <a:solidFill>
                <a:srgbClr val="FF0000"/>
              </a:solidFill>
            </a:rPr>
            <a:t>明显超出统计规律预期值的误差</a:t>
          </a:r>
        </a:p>
      </dsp:txBody>
      <dsp:txXfrm>
        <a:off x="670910" y="2057633"/>
        <a:ext cx="2487386" cy="1022162"/>
      </dsp:txXfrm>
    </dsp:sp>
    <dsp:sp modelId="{AB3B7606-1307-4370-ABBE-54502D4E7CD8}">
      <dsp:nvSpPr>
        <dsp:cNvPr id="0" name=""/>
        <dsp:cNvSpPr/>
      </dsp:nvSpPr>
      <dsp:spPr>
        <a:xfrm>
          <a:off x="3987282" y="357502"/>
          <a:ext cx="3188735" cy="125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lvl="0" algn="ctr" defTabSz="1866900" rtl="0">
            <a:lnSpc>
              <a:spcPct val="90000"/>
            </a:lnSpc>
            <a:spcBef>
              <a:spcPct val="0"/>
            </a:spcBef>
            <a:spcAft>
              <a:spcPct val="35000"/>
            </a:spcAft>
          </a:pPr>
          <a:r>
            <a:rPr lang="zh-CN" altLang="en-US" sz="4200" kern="1200" dirty="0"/>
            <a:t>来源</a:t>
          </a:r>
          <a:r>
            <a:rPr lang="zh-CN" altLang="en-US" sz="4800" kern="1200" dirty="0"/>
            <a:t>  </a:t>
          </a:r>
        </a:p>
      </dsp:txBody>
      <dsp:txXfrm>
        <a:off x="4023912" y="394132"/>
        <a:ext cx="3115475" cy="1177393"/>
      </dsp:txXfrm>
    </dsp:sp>
    <dsp:sp modelId="{5AA921E4-F3DD-4544-8BF5-7935B639D0F3}">
      <dsp:nvSpPr>
        <dsp:cNvPr id="0" name=""/>
        <dsp:cNvSpPr/>
      </dsp:nvSpPr>
      <dsp:spPr>
        <a:xfrm>
          <a:off x="4306155" y="1608156"/>
          <a:ext cx="306322" cy="931971"/>
        </a:xfrm>
        <a:custGeom>
          <a:avLst/>
          <a:gdLst/>
          <a:ahLst/>
          <a:cxnLst/>
          <a:rect l="0" t="0" r="0" b="0"/>
          <a:pathLst>
            <a:path>
              <a:moveTo>
                <a:pt x="0" y="0"/>
              </a:moveTo>
              <a:lnTo>
                <a:pt x="0" y="931971"/>
              </a:lnTo>
              <a:lnTo>
                <a:pt x="306322" y="93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685210-BFD3-4B1C-8487-8634C385685F}">
      <dsp:nvSpPr>
        <dsp:cNvPr id="0" name=""/>
        <dsp:cNvSpPr/>
      </dsp:nvSpPr>
      <dsp:spPr>
        <a:xfrm>
          <a:off x="4612478" y="1966012"/>
          <a:ext cx="2918560" cy="11482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zh-CN" sz="2000" kern="1200" dirty="0"/>
            <a:t>测量方法不当或错误</a:t>
          </a:r>
          <a:endParaRPr lang="en-US" altLang="zh-CN" sz="2000" kern="1200" dirty="0"/>
        </a:p>
        <a:p>
          <a:pPr lvl="0" algn="ctr" defTabSz="889000" rtl="0">
            <a:lnSpc>
              <a:spcPct val="90000"/>
            </a:lnSpc>
            <a:spcBef>
              <a:spcPct val="0"/>
            </a:spcBef>
            <a:spcAft>
              <a:spcPct val="35000"/>
            </a:spcAft>
          </a:pPr>
          <a:r>
            <a:rPr lang="zh-CN" sz="2000" kern="1200" dirty="0"/>
            <a:t>测量操作疏忽和失误</a:t>
          </a:r>
          <a:endParaRPr lang="en-US" altLang="zh-CN" sz="2000" kern="1200" dirty="0"/>
        </a:p>
        <a:p>
          <a:pPr lvl="0" algn="ctr" defTabSz="889000" rtl="0">
            <a:lnSpc>
              <a:spcPct val="90000"/>
            </a:lnSpc>
            <a:spcBef>
              <a:spcPct val="0"/>
            </a:spcBef>
            <a:spcAft>
              <a:spcPct val="35000"/>
            </a:spcAft>
          </a:pPr>
          <a:r>
            <a:rPr lang="zh-CN" altLang="en-US" sz="1400" kern="1200" dirty="0"/>
            <a:t>如未按规程操作、读错数等</a:t>
          </a:r>
          <a:endParaRPr lang="en-US" altLang="zh-CN" sz="1400" kern="1200" dirty="0"/>
        </a:p>
      </dsp:txBody>
      <dsp:txXfrm>
        <a:off x="4646109" y="1999643"/>
        <a:ext cx="2851298" cy="1080969"/>
      </dsp:txXfrm>
    </dsp:sp>
    <dsp:sp modelId="{DDFCE4B8-83E8-48A1-9BCB-A05A97A14CC0}">
      <dsp:nvSpPr>
        <dsp:cNvPr id="0" name=""/>
        <dsp:cNvSpPr/>
      </dsp:nvSpPr>
      <dsp:spPr>
        <a:xfrm>
          <a:off x="4306155" y="1608156"/>
          <a:ext cx="318873" cy="2450503"/>
        </a:xfrm>
        <a:custGeom>
          <a:avLst/>
          <a:gdLst/>
          <a:ahLst/>
          <a:cxnLst/>
          <a:rect l="0" t="0" r="0" b="0"/>
          <a:pathLst>
            <a:path>
              <a:moveTo>
                <a:pt x="0" y="0"/>
              </a:moveTo>
              <a:lnTo>
                <a:pt x="0" y="2450503"/>
              </a:lnTo>
              <a:lnTo>
                <a:pt x="318873" y="2450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EC1FDB-4BBA-40A6-B9B0-83F5FA83B414}">
      <dsp:nvSpPr>
        <dsp:cNvPr id="0" name=""/>
        <dsp:cNvSpPr/>
      </dsp:nvSpPr>
      <dsp:spPr>
        <a:xfrm>
          <a:off x="4625029" y="3553572"/>
          <a:ext cx="2928840" cy="10101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zh-CN" sz="2000" kern="1200" dirty="0"/>
            <a:t>测量条件的突然变化</a:t>
          </a:r>
          <a:endParaRPr lang="en-US" altLang="zh-CN" sz="2000" kern="1200" dirty="0"/>
        </a:p>
        <a:p>
          <a:pPr lvl="0" algn="ctr" defTabSz="889000" rtl="0">
            <a:lnSpc>
              <a:spcPct val="90000"/>
            </a:lnSpc>
            <a:spcBef>
              <a:spcPct val="0"/>
            </a:spcBef>
            <a:spcAft>
              <a:spcPct val="35000"/>
            </a:spcAft>
          </a:pPr>
          <a:r>
            <a:rPr lang="zh-CN" altLang="en-US" sz="1400" kern="1200" dirty="0"/>
            <a:t>如雷电干扰、电压突然降低</a:t>
          </a:r>
          <a:endParaRPr lang="en-US" altLang="zh-CN" sz="1400" kern="1200" dirty="0"/>
        </a:p>
      </dsp:txBody>
      <dsp:txXfrm>
        <a:off x="4654616" y="3583159"/>
        <a:ext cx="2869666" cy="951001"/>
      </dsp:txXfrm>
    </dsp:sp>
    <dsp:sp modelId="{45B3D986-5794-4C7D-B49E-F2660250ECA4}">
      <dsp:nvSpPr>
        <dsp:cNvPr id="0" name=""/>
        <dsp:cNvSpPr/>
      </dsp:nvSpPr>
      <dsp:spPr>
        <a:xfrm>
          <a:off x="7973201" y="357502"/>
          <a:ext cx="3188735" cy="1266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lvl="0" algn="ctr" defTabSz="1866900" rtl="0">
            <a:lnSpc>
              <a:spcPct val="90000"/>
            </a:lnSpc>
            <a:spcBef>
              <a:spcPct val="0"/>
            </a:spcBef>
            <a:spcAft>
              <a:spcPct val="35000"/>
            </a:spcAft>
          </a:pPr>
          <a:r>
            <a:rPr lang="zh-CN" altLang="en-US" sz="4200" kern="1200" dirty="0"/>
            <a:t>剔除</a:t>
          </a:r>
          <a:endParaRPr lang="en-US" altLang="zh-CN" sz="4200" kern="1200" dirty="0"/>
        </a:p>
      </dsp:txBody>
      <dsp:txXfrm>
        <a:off x="8010310" y="394611"/>
        <a:ext cx="3114517" cy="1192762"/>
      </dsp:txXfrm>
    </dsp:sp>
    <dsp:sp modelId="{35AEBF67-7B70-4346-AA23-B5EB5C6D7781}">
      <dsp:nvSpPr>
        <dsp:cNvPr id="0" name=""/>
        <dsp:cNvSpPr/>
      </dsp:nvSpPr>
      <dsp:spPr>
        <a:xfrm>
          <a:off x="8292075" y="1624482"/>
          <a:ext cx="318873" cy="1195775"/>
        </a:xfrm>
        <a:custGeom>
          <a:avLst/>
          <a:gdLst/>
          <a:ahLst/>
          <a:cxnLst/>
          <a:rect l="0" t="0" r="0" b="0"/>
          <a:pathLst>
            <a:path>
              <a:moveTo>
                <a:pt x="0" y="0"/>
              </a:moveTo>
              <a:lnTo>
                <a:pt x="0" y="1195775"/>
              </a:lnTo>
              <a:lnTo>
                <a:pt x="318873" y="11957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61A6B6-01CB-446C-9232-E7670141F4A0}">
      <dsp:nvSpPr>
        <dsp:cNvPr id="0" name=""/>
        <dsp:cNvSpPr/>
      </dsp:nvSpPr>
      <dsp:spPr>
        <a:xfrm>
          <a:off x="8610948" y="2023074"/>
          <a:ext cx="2550988" cy="1594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zh-CN" altLang="en-US" sz="2000" kern="1200" dirty="0"/>
            <a:t>该误差明显歪曲了测量结果，应按照一定的准则剔除含有粗大误差的测量数据</a:t>
          </a:r>
        </a:p>
      </dsp:txBody>
      <dsp:txXfrm>
        <a:off x="8657645" y="2069771"/>
        <a:ext cx="2457594" cy="15009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9D9C2-7054-4AD4-9E65-D9F8DA1D96B3}">
      <dsp:nvSpPr>
        <dsp:cNvPr id="0" name=""/>
        <dsp:cNvSpPr/>
      </dsp:nvSpPr>
      <dsp:spPr>
        <a:xfrm rot="5400000">
          <a:off x="6565115" y="-2713973"/>
          <a:ext cx="1493744" cy="70631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rtl="0">
            <a:lnSpc>
              <a:spcPct val="90000"/>
            </a:lnSpc>
            <a:spcBef>
              <a:spcPct val="0"/>
            </a:spcBef>
            <a:spcAft>
              <a:spcPct val="15000"/>
            </a:spcAft>
            <a:buChar char="••"/>
          </a:pPr>
          <a:r>
            <a:rPr lang="zh-CN" altLang="en-US" sz="2800" kern="1200" dirty="0"/>
            <a:t>从左边第一个非零数字往右所有数字都是有效数字</a:t>
          </a:r>
        </a:p>
      </dsp:txBody>
      <dsp:txXfrm rot="-5400000">
        <a:off x="3780412" y="143649"/>
        <a:ext cx="6990233" cy="1347906"/>
      </dsp:txXfrm>
    </dsp:sp>
    <dsp:sp modelId="{10D81833-787E-46F0-BB15-14E1E8F96700}">
      <dsp:nvSpPr>
        <dsp:cNvPr id="0" name=""/>
        <dsp:cNvSpPr/>
      </dsp:nvSpPr>
      <dsp:spPr>
        <a:xfrm>
          <a:off x="192612" y="2933"/>
          <a:ext cx="3587799" cy="16293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kern="1200" dirty="0"/>
            <a:t>有效数字的定义</a:t>
          </a:r>
        </a:p>
      </dsp:txBody>
      <dsp:txXfrm>
        <a:off x="272150" y="82471"/>
        <a:ext cx="3428723" cy="1470262"/>
      </dsp:txXfrm>
    </dsp:sp>
    <dsp:sp modelId="{F725EFF2-DB4D-4C30-8011-7DF3CB88A5FA}">
      <dsp:nvSpPr>
        <dsp:cNvPr id="0" name=""/>
        <dsp:cNvSpPr/>
      </dsp:nvSpPr>
      <dsp:spPr>
        <a:xfrm rot="5400000">
          <a:off x="6565115" y="-960037"/>
          <a:ext cx="1493744" cy="70631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rtl="0">
            <a:lnSpc>
              <a:spcPct val="90000"/>
            </a:lnSpc>
            <a:spcBef>
              <a:spcPct val="0"/>
            </a:spcBef>
            <a:spcAft>
              <a:spcPct val="15000"/>
            </a:spcAft>
            <a:buChar char="••"/>
          </a:pPr>
          <a:r>
            <a:rPr lang="zh-CN" altLang="en-US" sz="2800" kern="1200" dirty="0"/>
            <a:t>最末一位数字是不可靠的，而倒数第二位数字是可靠的</a:t>
          </a:r>
        </a:p>
      </dsp:txBody>
      <dsp:txXfrm rot="-5400000">
        <a:off x="3780412" y="1897585"/>
        <a:ext cx="6990233" cy="1347906"/>
      </dsp:txXfrm>
    </dsp:sp>
    <dsp:sp modelId="{B6ECC9B1-8C13-418F-84DC-9FB2E68D9ABC}">
      <dsp:nvSpPr>
        <dsp:cNvPr id="0" name=""/>
        <dsp:cNvSpPr/>
      </dsp:nvSpPr>
      <dsp:spPr>
        <a:xfrm>
          <a:off x="192612" y="1725631"/>
          <a:ext cx="3587799" cy="16918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kern="1200" dirty="0"/>
            <a:t>测量结果保留有效位数的原则</a:t>
          </a:r>
        </a:p>
      </dsp:txBody>
      <dsp:txXfrm>
        <a:off x="275200" y="1808219"/>
        <a:ext cx="3422623" cy="15266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ECFEA-8529-4A41-A6CE-C9A8ECE7ACAC}">
      <dsp:nvSpPr>
        <dsp:cNvPr id="0" name=""/>
        <dsp:cNvSpPr/>
      </dsp:nvSpPr>
      <dsp:spPr>
        <a:xfrm>
          <a:off x="0" y="466201"/>
          <a:ext cx="11163299" cy="7786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a:t>粗大误差产生原因</a:t>
          </a:r>
          <a:endParaRPr lang="zh-CN" altLang="en-US" sz="3200" kern="1200" dirty="0"/>
        </a:p>
      </dsp:txBody>
      <dsp:txXfrm>
        <a:off x="38012" y="504213"/>
        <a:ext cx="11087275" cy="702650"/>
      </dsp:txXfrm>
    </dsp:sp>
    <dsp:sp modelId="{1ACCE868-6B0A-4754-93B6-56C202626934}">
      <dsp:nvSpPr>
        <dsp:cNvPr id="0" name=""/>
        <dsp:cNvSpPr/>
      </dsp:nvSpPr>
      <dsp:spPr>
        <a:xfrm>
          <a:off x="0" y="1244875"/>
          <a:ext cx="11163299"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33020" rIns="184912" bIns="33020" numCol="1" spcCol="1270" anchor="t" anchorCtr="0">
          <a:noAutofit/>
        </a:bodyPr>
        <a:lstStyle/>
        <a:p>
          <a:pPr marL="228600" lvl="1" indent="-228600" algn="l" defTabSz="1155700" rtl="0">
            <a:lnSpc>
              <a:spcPct val="150000"/>
            </a:lnSpc>
            <a:spcBef>
              <a:spcPct val="0"/>
            </a:spcBef>
            <a:spcAft>
              <a:spcPct val="20000"/>
            </a:spcAft>
            <a:buChar char="••"/>
          </a:pPr>
          <a:r>
            <a:rPr lang="zh-CN" altLang="en-US" sz="2600" b="1" kern="1200" dirty="0"/>
            <a:t>测量人员的主观原因：操作失误或错误记录</a:t>
          </a:r>
          <a:endParaRPr lang="zh-CN" altLang="en-US" sz="2600" kern="1200" dirty="0"/>
        </a:p>
        <a:p>
          <a:pPr marL="228600" lvl="1" indent="-228600" algn="l" defTabSz="1155700" rtl="0">
            <a:lnSpc>
              <a:spcPct val="150000"/>
            </a:lnSpc>
            <a:spcBef>
              <a:spcPct val="0"/>
            </a:spcBef>
            <a:spcAft>
              <a:spcPct val="20000"/>
            </a:spcAft>
            <a:buChar char="••"/>
          </a:pPr>
          <a:r>
            <a:rPr lang="zh-CN" altLang="en-US" sz="2600" b="1" kern="1200" dirty="0"/>
            <a:t>客观外界条件的原因：测量条件意外改变、受较大的电磁干扰，或测量仪器偶然失效等</a:t>
          </a:r>
          <a:endParaRPr lang="zh-CN" altLang="en-US" sz="2600" kern="1200" dirty="0"/>
        </a:p>
      </dsp:txBody>
      <dsp:txXfrm>
        <a:off x="0" y="1244875"/>
        <a:ext cx="11163299" cy="2086560"/>
      </dsp:txXfrm>
    </dsp:sp>
    <dsp:sp modelId="{20B6FC3D-8C4D-432E-8934-2CBADC6C4A71}">
      <dsp:nvSpPr>
        <dsp:cNvPr id="0" name=""/>
        <dsp:cNvSpPr/>
      </dsp:nvSpPr>
      <dsp:spPr>
        <a:xfrm>
          <a:off x="0" y="3331435"/>
          <a:ext cx="11163299" cy="11236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zh-CN" altLang="en-US" sz="3200" b="1" kern="1200" dirty="0"/>
            <a:t>粗大误差出现的概率很小，处理方法是列出可疑数据，分析是否是粗大误差，若是，则应将对应的测量值剔除。</a:t>
          </a:r>
          <a:endParaRPr lang="zh-CN" altLang="en-US" sz="3200" kern="1200" dirty="0"/>
        </a:p>
      </dsp:txBody>
      <dsp:txXfrm>
        <a:off x="54850" y="3386285"/>
        <a:ext cx="11053599" cy="1013913"/>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6" Type="http://schemas.openxmlformats.org/officeDocument/2006/relationships/image" Target="../media/image40.wmf"/><Relationship Id="rId5" Type="http://schemas.openxmlformats.org/officeDocument/2006/relationships/image" Target="../media/image39.emf"/><Relationship Id="rId4" Type="http://schemas.openxmlformats.org/officeDocument/2006/relationships/image" Target="../media/image3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5" Type="http://schemas.openxmlformats.org/officeDocument/2006/relationships/image" Target="../media/image46.wmf"/><Relationship Id="rId4"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6.wmf"/><Relationship Id="rId7" Type="http://schemas.openxmlformats.org/officeDocument/2006/relationships/image" Target="../media/image70.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emf"/><Relationship Id="rId5" Type="http://schemas.openxmlformats.org/officeDocument/2006/relationships/image" Target="../media/image107.wmf"/><Relationship Id="rId4" Type="http://schemas.openxmlformats.org/officeDocument/2006/relationships/image" Target="../media/image10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5" Type="http://schemas.openxmlformats.org/officeDocument/2006/relationships/image" Target="../media/image126.wmf"/><Relationship Id="rId4" Type="http://schemas.openxmlformats.org/officeDocument/2006/relationships/image" Target="../media/image1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wmf"/><Relationship Id="rId4" Type="http://schemas.openxmlformats.org/officeDocument/2006/relationships/image" Target="../media/image24.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 Id="rId5" Type="http://schemas.openxmlformats.org/officeDocument/2006/relationships/image" Target="../media/image137.wmf"/><Relationship Id="rId4" Type="http://schemas.openxmlformats.org/officeDocument/2006/relationships/image" Target="../media/image136.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8258" name="Rectangle 2"/>
          <p:cNvSpPr>
            <a:spLocks noGrp="1" noChangeArrowheads="1"/>
          </p:cNvSpPr>
          <p:nvPr>
            <p:ph type="hdr" sz="quarter"/>
          </p:nvPr>
        </p:nvSpPr>
        <p:spPr bwMode="auto">
          <a:xfrm>
            <a:off x="2" y="0"/>
            <a:ext cx="4311640" cy="343664"/>
          </a:xfrm>
          <a:prstGeom prst="rect">
            <a:avLst/>
          </a:prstGeom>
          <a:noFill/>
          <a:ln w="9525">
            <a:noFill/>
            <a:miter lim="800000"/>
          </a:ln>
          <a:effectLst/>
        </p:spPr>
        <p:txBody>
          <a:bodyPr vert="horz" wrap="square" lIns="91436" tIns="45718" rIns="91436" bIns="45718" numCol="1" anchor="t"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608259" name="Rectangle 3"/>
          <p:cNvSpPr>
            <a:spLocks noGrp="1" noChangeArrowheads="1"/>
          </p:cNvSpPr>
          <p:nvPr>
            <p:ph type="dt" sz="quarter" idx="1"/>
          </p:nvPr>
        </p:nvSpPr>
        <p:spPr bwMode="auto">
          <a:xfrm>
            <a:off x="5635635" y="0"/>
            <a:ext cx="4309330" cy="343664"/>
          </a:xfrm>
          <a:prstGeom prst="rect">
            <a:avLst/>
          </a:prstGeom>
          <a:noFill/>
          <a:ln w="9525">
            <a:noFill/>
            <a:miter lim="800000"/>
          </a:ln>
          <a:effectLst/>
        </p:spPr>
        <p:txBody>
          <a:bodyPr vert="horz" wrap="square" lIns="91436" tIns="45718" rIns="91436" bIns="45718"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608260" name="Rectangle 4"/>
          <p:cNvSpPr>
            <a:spLocks noGrp="1" noChangeArrowheads="1"/>
          </p:cNvSpPr>
          <p:nvPr>
            <p:ph type="ftr" sz="quarter" idx="2"/>
          </p:nvPr>
        </p:nvSpPr>
        <p:spPr bwMode="auto">
          <a:xfrm>
            <a:off x="2" y="6514338"/>
            <a:ext cx="4311640" cy="342573"/>
          </a:xfrm>
          <a:prstGeom prst="rect">
            <a:avLst/>
          </a:prstGeom>
          <a:noFill/>
          <a:ln w="9525">
            <a:noFill/>
            <a:miter lim="800000"/>
          </a:ln>
          <a:effectLst/>
        </p:spPr>
        <p:txBody>
          <a:bodyPr vert="horz" wrap="square" lIns="91436" tIns="45718" rIns="91436" bIns="45718"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608261" name="Rectangle 5"/>
          <p:cNvSpPr>
            <a:spLocks noGrp="1" noChangeArrowheads="1"/>
          </p:cNvSpPr>
          <p:nvPr>
            <p:ph type="sldNum" sz="quarter" idx="3"/>
          </p:nvPr>
        </p:nvSpPr>
        <p:spPr bwMode="auto">
          <a:xfrm>
            <a:off x="5635635" y="6514338"/>
            <a:ext cx="4309330" cy="342573"/>
          </a:xfrm>
          <a:prstGeom prst="rect">
            <a:avLst/>
          </a:prstGeom>
          <a:noFill/>
          <a:ln w="9525">
            <a:noFill/>
            <a:miter lim="800000"/>
          </a:ln>
          <a:effectLst/>
        </p:spPr>
        <p:txBody>
          <a:bodyPr vert="horz" wrap="square" lIns="91436" tIns="45718" rIns="91436" bIns="45718" numCol="1" anchor="b" anchorCtr="0" compatLnSpc="1"/>
          <a:lstStyle>
            <a:lvl1pPr algn="r" eaLnBrk="1" hangingPunct="1">
              <a:defRPr kumimoji="1" sz="1200">
                <a:latin typeface="Times New Roman" panose="02020603050405020304" pitchFamily="18" charset="0"/>
              </a:defRPr>
            </a:lvl1pPr>
          </a:lstStyle>
          <a:p>
            <a:pPr>
              <a:defRPr/>
            </a:pPr>
            <a:fld id="{82620AB1-4F1E-4ECC-A78D-FA8588B31671}" type="slidenum">
              <a:rPr lang="en-US" altLang="zh-CN"/>
              <a:t>‹#›</a:t>
            </a:fld>
            <a:endParaRPr lang="en-US" altLang="zh-CN"/>
          </a:p>
        </p:txBody>
      </p:sp>
    </p:spTree>
    <p:extLst>
      <p:ext uri="{BB962C8B-B14F-4D97-AF65-F5344CB8AC3E}">
        <p14:creationId xmlns:p14="http://schemas.microsoft.com/office/powerpoint/2010/main" val="1736091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2" y="0"/>
            <a:ext cx="4311640" cy="343664"/>
          </a:xfrm>
          <a:prstGeom prst="rect">
            <a:avLst/>
          </a:prstGeom>
          <a:noFill/>
          <a:ln w="9525">
            <a:noFill/>
            <a:miter lim="800000"/>
          </a:ln>
          <a:effectLst/>
        </p:spPr>
        <p:txBody>
          <a:bodyPr vert="horz" wrap="square" lIns="91436" tIns="45718" rIns="91436" bIns="45718" numCol="1" anchor="t"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6147" name="Rectangle 3"/>
          <p:cNvSpPr>
            <a:spLocks noGrp="1" noChangeArrowheads="1"/>
          </p:cNvSpPr>
          <p:nvPr>
            <p:ph type="dt" idx="1"/>
          </p:nvPr>
        </p:nvSpPr>
        <p:spPr bwMode="auto">
          <a:xfrm>
            <a:off x="5637944" y="0"/>
            <a:ext cx="4309331" cy="343664"/>
          </a:xfrm>
          <a:prstGeom prst="rect">
            <a:avLst/>
          </a:prstGeom>
          <a:noFill/>
          <a:ln w="9525">
            <a:noFill/>
            <a:miter lim="800000"/>
          </a:ln>
          <a:effectLst/>
        </p:spPr>
        <p:txBody>
          <a:bodyPr vert="horz" wrap="square" lIns="91436" tIns="45718" rIns="91436" bIns="45718"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11268" name="Rectangle 4"/>
          <p:cNvSpPr>
            <a:spLocks noGrp="1" noRot="1" noChangeAspect="1" noChangeArrowheads="1" noTextEdit="1"/>
          </p:cNvSpPr>
          <p:nvPr>
            <p:ph type="sldImg" idx="2"/>
          </p:nvPr>
        </p:nvSpPr>
        <p:spPr bwMode="auto">
          <a:xfrm>
            <a:off x="2687638" y="514350"/>
            <a:ext cx="4573587" cy="25717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1326304" y="3257714"/>
            <a:ext cx="7294668" cy="3086428"/>
          </a:xfrm>
          <a:prstGeom prst="rect">
            <a:avLst/>
          </a:prstGeom>
          <a:noFill/>
          <a:ln w="9525">
            <a:noFill/>
            <a:miter lim="800000"/>
          </a:ln>
          <a:effectLst/>
        </p:spPr>
        <p:txBody>
          <a:bodyPr vert="horz" wrap="square" lIns="91436" tIns="45718" rIns="91436" bIns="45718"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Rectangle 6"/>
          <p:cNvSpPr>
            <a:spLocks noGrp="1" noChangeArrowheads="1"/>
          </p:cNvSpPr>
          <p:nvPr>
            <p:ph type="ftr" sz="quarter" idx="4"/>
          </p:nvPr>
        </p:nvSpPr>
        <p:spPr bwMode="auto">
          <a:xfrm>
            <a:off x="2" y="6514337"/>
            <a:ext cx="4311640" cy="343663"/>
          </a:xfrm>
          <a:prstGeom prst="rect">
            <a:avLst/>
          </a:prstGeom>
          <a:noFill/>
          <a:ln w="9525">
            <a:noFill/>
            <a:miter lim="800000"/>
          </a:ln>
          <a:effectLst/>
        </p:spPr>
        <p:txBody>
          <a:bodyPr vert="horz" wrap="square" lIns="91436" tIns="45718" rIns="91436" bIns="45718"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6151" name="Rectangle 7"/>
          <p:cNvSpPr>
            <a:spLocks noGrp="1" noChangeArrowheads="1"/>
          </p:cNvSpPr>
          <p:nvPr>
            <p:ph type="sldNum" sz="quarter" idx="5"/>
          </p:nvPr>
        </p:nvSpPr>
        <p:spPr bwMode="auto">
          <a:xfrm>
            <a:off x="5637944" y="6514337"/>
            <a:ext cx="4309331" cy="343663"/>
          </a:xfrm>
          <a:prstGeom prst="rect">
            <a:avLst/>
          </a:prstGeom>
          <a:noFill/>
          <a:ln w="9525">
            <a:noFill/>
            <a:miter lim="800000"/>
          </a:ln>
          <a:effectLst/>
        </p:spPr>
        <p:txBody>
          <a:bodyPr vert="horz" wrap="square" lIns="91436" tIns="45718" rIns="91436" bIns="45718" numCol="1" anchor="b" anchorCtr="0" compatLnSpc="1"/>
          <a:lstStyle>
            <a:lvl1pPr algn="r" eaLnBrk="1" hangingPunct="1">
              <a:defRPr kumimoji="1" sz="1200">
                <a:latin typeface="Times New Roman" panose="02020603050405020304" pitchFamily="18" charset="0"/>
              </a:defRPr>
            </a:lvl1pPr>
          </a:lstStyle>
          <a:p>
            <a:pPr>
              <a:defRPr/>
            </a:pPr>
            <a:fld id="{F6E46C17-F0F7-410E-9D84-36CC92382C42}" type="slidenum">
              <a:rPr lang="en-US" altLang="zh-CN"/>
              <a:t>‹#›</a:t>
            </a:fld>
            <a:endParaRPr lang="en-US" altLang="zh-CN"/>
          </a:p>
        </p:txBody>
      </p:sp>
    </p:spTree>
    <p:extLst>
      <p:ext uri="{BB962C8B-B14F-4D97-AF65-F5344CB8AC3E}">
        <p14:creationId xmlns:p14="http://schemas.microsoft.com/office/powerpoint/2010/main" val="22382888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测量结果的误差一般大于仪器的满度误差</a:t>
            </a:r>
          </a:p>
        </p:txBody>
      </p:sp>
      <p:sp>
        <p:nvSpPr>
          <p:cNvPr id="4" name="灯片编号占位符 3"/>
          <p:cNvSpPr>
            <a:spLocks noGrp="1"/>
          </p:cNvSpPr>
          <p:nvPr>
            <p:ph type="sldNum" sz="quarter" idx="5"/>
          </p:nvPr>
        </p:nvSpPr>
        <p:spPr/>
        <p:txBody>
          <a:bodyPr/>
          <a:lstStyle/>
          <a:p>
            <a:pPr>
              <a:defRPr/>
            </a:pPr>
            <a:fld id="{F6E46C17-F0F7-410E-9D84-36CC92382C42}" type="slidenum">
              <a:rPr lang="en-US" altLang="zh-CN" smtClean="0"/>
              <a:t>25</a:t>
            </a:fld>
            <a:endParaRPr lang="en-US" altLang="zh-CN"/>
          </a:p>
        </p:txBody>
      </p:sp>
    </p:spTree>
    <p:extLst>
      <p:ext uri="{BB962C8B-B14F-4D97-AF65-F5344CB8AC3E}">
        <p14:creationId xmlns:p14="http://schemas.microsoft.com/office/powerpoint/2010/main" val="48030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E46C17-F0F7-410E-9D84-36CC92382C42}" type="slidenum">
              <a:rPr lang="en-US" altLang="zh-CN" smtClean="0"/>
              <a:t>70</a:t>
            </a:fld>
            <a:endParaRPr lang="en-US" altLang="zh-CN"/>
          </a:p>
        </p:txBody>
      </p:sp>
    </p:spTree>
    <p:extLst>
      <p:ext uri="{BB962C8B-B14F-4D97-AF65-F5344CB8AC3E}">
        <p14:creationId xmlns:p14="http://schemas.microsoft.com/office/powerpoint/2010/main" val="3694221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6E46C17-F0F7-410E-9D84-36CC92382C42}" type="slidenum">
              <a:rPr lang="en-US" altLang="zh-CN" smtClean="0"/>
              <a:t>71</a:t>
            </a:fld>
            <a:endParaRPr lang="en-US" altLang="zh-CN"/>
          </a:p>
        </p:txBody>
      </p:sp>
    </p:spTree>
    <p:extLst>
      <p:ext uri="{BB962C8B-B14F-4D97-AF65-F5344CB8AC3E}">
        <p14:creationId xmlns:p14="http://schemas.microsoft.com/office/powerpoint/2010/main" val="1130719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E46C17-F0F7-410E-9D84-36CC92382C42}" type="slidenum">
              <a:rPr lang="en-US" altLang="zh-CN" smtClean="0"/>
              <a:t>81</a:t>
            </a:fld>
            <a:endParaRPr lang="en-US" altLang="zh-CN"/>
          </a:p>
        </p:txBody>
      </p:sp>
    </p:spTree>
    <p:extLst>
      <p:ext uri="{BB962C8B-B14F-4D97-AF65-F5344CB8AC3E}">
        <p14:creationId xmlns:p14="http://schemas.microsoft.com/office/powerpoint/2010/main" val="21760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已定：误差的绝对值和符号已经明确；不变：误差的绝对值和符号固定不变。</a:t>
            </a:r>
          </a:p>
        </p:txBody>
      </p:sp>
      <p:sp>
        <p:nvSpPr>
          <p:cNvPr id="4" name="灯片编号占位符 3"/>
          <p:cNvSpPr>
            <a:spLocks noGrp="1"/>
          </p:cNvSpPr>
          <p:nvPr>
            <p:ph type="sldNum" sz="quarter" idx="5"/>
          </p:nvPr>
        </p:nvSpPr>
        <p:spPr/>
        <p:txBody>
          <a:bodyPr/>
          <a:lstStyle/>
          <a:p>
            <a:pPr>
              <a:defRPr/>
            </a:pPr>
            <a:fld id="{F6E46C17-F0F7-410E-9D84-36CC92382C42}" type="slidenum">
              <a:rPr lang="en-US" altLang="zh-CN" smtClean="0"/>
              <a:t>28</a:t>
            </a:fld>
            <a:endParaRPr lang="en-US" altLang="zh-CN"/>
          </a:p>
        </p:txBody>
      </p:sp>
    </p:spTree>
    <p:extLst>
      <p:ext uri="{BB962C8B-B14F-4D97-AF65-F5344CB8AC3E}">
        <p14:creationId xmlns:p14="http://schemas.microsoft.com/office/powerpoint/2010/main" val="968863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系统误差有几个？随机误差有几个？</a:t>
            </a:r>
          </a:p>
        </p:txBody>
      </p:sp>
      <p:sp>
        <p:nvSpPr>
          <p:cNvPr id="4" name="灯片编号占位符 3"/>
          <p:cNvSpPr>
            <a:spLocks noGrp="1"/>
          </p:cNvSpPr>
          <p:nvPr>
            <p:ph type="sldNum" sz="quarter" idx="5"/>
          </p:nvPr>
        </p:nvSpPr>
        <p:spPr/>
        <p:txBody>
          <a:bodyPr/>
          <a:lstStyle/>
          <a:p>
            <a:pPr>
              <a:defRPr/>
            </a:pPr>
            <a:fld id="{F6E46C17-F0F7-410E-9D84-36CC92382C42}" type="slidenum">
              <a:rPr lang="en-US" altLang="zh-CN" smtClean="0"/>
              <a:t>29</a:t>
            </a:fld>
            <a:endParaRPr lang="en-US" altLang="zh-CN"/>
          </a:p>
        </p:txBody>
      </p:sp>
    </p:spTree>
    <p:extLst>
      <p:ext uri="{BB962C8B-B14F-4D97-AF65-F5344CB8AC3E}">
        <p14:creationId xmlns:p14="http://schemas.microsoft.com/office/powerpoint/2010/main" val="359292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6E46C17-F0F7-410E-9D84-36CC92382C42}" type="slidenum">
              <a:rPr lang="en-US" altLang="zh-CN" smtClean="0"/>
              <a:t>30</a:t>
            </a:fld>
            <a:endParaRPr lang="en-US" altLang="zh-CN"/>
          </a:p>
        </p:txBody>
      </p:sp>
    </p:spTree>
    <p:extLst>
      <p:ext uri="{BB962C8B-B14F-4D97-AF65-F5344CB8AC3E}">
        <p14:creationId xmlns:p14="http://schemas.microsoft.com/office/powerpoint/2010/main" val="3965797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小数位数最少为基准，要么一样，要么多保留一位。</a:t>
            </a:r>
          </a:p>
        </p:txBody>
      </p:sp>
      <p:sp>
        <p:nvSpPr>
          <p:cNvPr id="4" name="灯片编号占位符 3"/>
          <p:cNvSpPr>
            <a:spLocks noGrp="1"/>
          </p:cNvSpPr>
          <p:nvPr>
            <p:ph type="sldNum" sz="quarter" idx="5"/>
          </p:nvPr>
        </p:nvSpPr>
        <p:spPr/>
        <p:txBody>
          <a:bodyPr/>
          <a:lstStyle/>
          <a:p>
            <a:pPr>
              <a:defRPr/>
            </a:pPr>
            <a:fld id="{F6E46C17-F0F7-410E-9D84-36CC92382C42}" type="slidenum">
              <a:rPr lang="en-US" altLang="zh-CN" smtClean="0"/>
              <a:t>35</a:t>
            </a:fld>
            <a:endParaRPr lang="en-US" altLang="zh-CN"/>
          </a:p>
        </p:txBody>
      </p:sp>
    </p:spTree>
    <p:extLst>
      <p:ext uri="{BB962C8B-B14F-4D97-AF65-F5344CB8AC3E}">
        <p14:creationId xmlns:p14="http://schemas.microsoft.com/office/powerpoint/2010/main" val="362446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注意与加减运算的区别，小数位数最少</a:t>
            </a:r>
          </a:p>
        </p:txBody>
      </p:sp>
      <p:sp>
        <p:nvSpPr>
          <p:cNvPr id="4" name="灯片编号占位符 3"/>
          <p:cNvSpPr>
            <a:spLocks noGrp="1"/>
          </p:cNvSpPr>
          <p:nvPr>
            <p:ph type="sldNum" sz="quarter" idx="5"/>
          </p:nvPr>
        </p:nvSpPr>
        <p:spPr/>
        <p:txBody>
          <a:bodyPr/>
          <a:lstStyle/>
          <a:p>
            <a:pPr>
              <a:defRPr/>
            </a:pPr>
            <a:fld id="{F6E46C17-F0F7-410E-9D84-36CC92382C42}" type="slidenum">
              <a:rPr lang="en-US" altLang="zh-CN" smtClean="0"/>
              <a:t>36</a:t>
            </a:fld>
            <a:endParaRPr lang="en-US" altLang="zh-CN"/>
          </a:p>
        </p:txBody>
      </p:sp>
    </p:spTree>
    <p:extLst>
      <p:ext uri="{BB962C8B-B14F-4D97-AF65-F5344CB8AC3E}">
        <p14:creationId xmlns:p14="http://schemas.microsoft.com/office/powerpoint/2010/main" val="3915333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E46C17-F0F7-410E-9D84-36CC92382C42}" type="slidenum">
              <a:rPr lang="en-US" altLang="zh-CN" smtClean="0"/>
              <a:t>45</a:t>
            </a:fld>
            <a:endParaRPr lang="en-US" altLang="zh-CN"/>
          </a:p>
        </p:txBody>
      </p:sp>
    </p:spTree>
    <p:extLst>
      <p:ext uri="{BB962C8B-B14F-4D97-AF65-F5344CB8AC3E}">
        <p14:creationId xmlns:p14="http://schemas.microsoft.com/office/powerpoint/2010/main" val="350230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6E46C17-F0F7-410E-9D84-36CC92382C42}" type="slidenum">
              <a:rPr lang="en-US" altLang="zh-CN" smtClean="0"/>
              <a:t>52</a:t>
            </a:fld>
            <a:endParaRPr lang="en-US" altLang="zh-CN"/>
          </a:p>
        </p:txBody>
      </p:sp>
    </p:spTree>
    <p:extLst>
      <p:ext uri="{BB962C8B-B14F-4D97-AF65-F5344CB8AC3E}">
        <p14:creationId xmlns:p14="http://schemas.microsoft.com/office/powerpoint/2010/main" val="1282062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ChangeArrowheads="1" noTextEdit="1"/>
          </p:cNvSpPr>
          <p:nvPr>
            <p:ph type="sldImg"/>
          </p:nvPr>
        </p:nvSpPr>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45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359EA3-5F7C-463A-9CC6-5D70DAD9F585}" type="slidenum">
              <a:rPr lang="en-US" altLang="zh-CN"/>
              <a:t>64</a:t>
            </a:fld>
            <a:endParaRPr lang="en-US" altLang="zh-CN"/>
          </a:p>
        </p:txBody>
      </p:sp>
    </p:spTree>
    <p:extLst>
      <p:ext uri="{BB962C8B-B14F-4D97-AF65-F5344CB8AC3E}">
        <p14:creationId xmlns:p14="http://schemas.microsoft.com/office/powerpoint/2010/main" val="3769523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a:stretch>
            <a:fillRect/>
          </a:stretch>
        </p:blipFill>
        <p:spPr>
          <a:xfrm>
            <a:off x="10108370" y="6309320"/>
            <a:ext cx="2070230" cy="540060"/>
          </a:xfrm>
          <a:prstGeom prst="rect">
            <a:avLst/>
          </a:prstGeom>
        </p:spPr>
      </p:pic>
      <p:pic>
        <p:nvPicPr>
          <p:cNvPr id="5" name="图片 4"/>
          <p:cNvPicPr>
            <a:picLocks noChangeAspect="1"/>
          </p:cNvPicPr>
          <p:nvPr userDrawn="1"/>
        </p:nvPicPr>
        <p:blipFill>
          <a:blip r:embed="rId3"/>
          <a:stretch>
            <a:fillRect/>
          </a:stretch>
        </p:blipFill>
        <p:spPr>
          <a:xfrm>
            <a:off x="1" y="21671"/>
            <a:ext cx="12178600" cy="3878134"/>
          </a:xfrm>
          <a:prstGeom prst="rect">
            <a:avLst/>
          </a:prstGeom>
        </p:spPr>
      </p:pic>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t>‹#›</a:t>
            </a:fld>
            <a:endParaRPr lang="en-US" altLang="zh-CN"/>
          </a:p>
        </p:txBody>
      </p:sp>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9" name="矩形 8"/>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5"/>
          <a:stretch>
            <a:fillRect/>
          </a:stretch>
        </p:blipFill>
        <p:spPr>
          <a:xfrm>
            <a:off x="14443" y="-2235"/>
            <a:ext cx="725962" cy="730935"/>
          </a:xfrm>
          <a:prstGeom prst="rect">
            <a:avLst/>
          </a:prstGeom>
        </p:spPr>
      </p:pic>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58" y="975600"/>
            <a:ext cx="1140822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2"/>
          <a:srcRect r="24899"/>
          <a:stretch>
            <a:fillRect/>
          </a:stretch>
        </p:blipFill>
        <p:spPr>
          <a:xfrm>
            <a:off x="0" y="1231683"/>
            <a:ext cx="9156340" cy="332713"/>
          </a:xfrm>
          <a:prstGeom prst="rect">
            <a:avLst/>
          </a:prstGeom>
        </p:spPr>
      </p:pic>
      <p:sp>
        <p:nvSpPr>
          <p:cNvPr id="6" name="文本框 5"/>
          <p:cNvSpPr txBox="1"/>
          <p:nvPr/>
        </p:nvSpPr>
        <p:spPr>
          <a:xfrm>
            <a:off x="11000035" y="313201"/>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t>‹#›</a:t>
            </a:fld>
            <a:endParaRPr lang="en-US" altLang="zh-CN" dirty="0"/>
          </a:p>
        </p:txBody>
      </p:sp>
      <p:sp>
        <p:nvSpPr>
          <p:cNvPr id="2" name="标题 1"/>
          <p:cNvSpPr>
            <a:spLocks noGrp="1"/>
          </p:cNvSpPr>
          <p:nvPr>
            <p:ph type="title"/>
          </p:nvPr>
        </p:nvSpPr>
        <p:spPr>
          <a:xfrm>
            <a:off x="349858" y="975600"/>
            <a:ext cx="11421927"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p:nvPicPr>
        <p:blipFill rotWithShape="1">
          <a:blip r:embed="rId2"/>
          <a:srcRect r="26006" b="-42223"/>
          <a:stretch>
            <a:fillRect/>
          </a:stretch>
        </p:blipFill>
        <p:spPr>
          <a:xfrm>
            <a:off x="0" y="1231683"/>
            <a:ext cx="9021325" cy="473196"/>
          </a:xfrm>
          <a:prstGeom prst="rect">
            <a:avLst/>
          </a:prstGeom>
        </p:spPr>
      </p:pic>
    </p:spTree>
  </p:cSld>
  <p:clrMapOvr>
    <a:masterClrMapping/>
  </p:clrMapOvr>
  <p:transition spd="med">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a:stretch>
            <a:fillRect/>
          </a:stretch>
        </p:blipFill>
        <p:spPr>
          <a:xfrm>
            <a:off x="1" y="0"/>
            <a:ext cx="12193057" cy="664522"/>
          </a:xfrm>
          <a:prstGeom prst="rect">
            <a:avLst/>
          </a:prstGeom>
        </p:spPr>
      </p:pic>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0" y="3760"/>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1" y="0"/>
            <a:ext cx="12193057" cy="664522"/>
          </a:xfrm>
          <a:prstGeom prst="rect">
            <a:avLst/>
          </a:prstGeom>
        </p:spPr>
      </p:pic>
      <p:sp>
        <p:nvSpPr>
          <p:cNvPr id="22" name="矩形 21"/>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4" name="矩形 23"/>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000035" y="313201"/>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t>‹#›</a:t>
            </a:fld>
            <a:endParaRPr lang="en-US" altLang="zh-CN" dirty="0"/>
          </a:p>
        </p:txBody>
      </p:sp>
      <p:pic>
        <p:nvPicPr>
          <p:cNvPr id="13" name="图片 12"/>
          <p:cNvPicPr>
            <a:picLocks noChangeAspect="1"/>
          </p:cNvPicPr>
          <p:nvPr/>
        </p:nvPicPr>
        <p:blipFill>
          <a:blip r:embed="rId2"/>
          <a:stretch>
            <a:fillRect/>
          </a:stretch>
        </p:blipFill>
        <p:spPr>
          <a:xfrm>
            <a:off x="1" y="0"/>
            <a:ext cx="12193057" cy="664522"/>
          </a:xfrm>
          <a:prstGeom prst="rect">
            <a:avLst/>
          </a:prstGeom>
        </p:spPr>
      </p:pic>
      <p:sp>
        <p:nvSpPr>
          <p:cNvPr id="14" name="矩形 13"/>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a:stretch>
            <a:fillRect/>
          </a:stretch>
        </p:blipFill>
        <p:spPr>
          <a:xfrm>
            <a:off x="10986192" y="5713426"/>
            <a:ext cx="1160617" cy="1114192"/>
          </a:xfrm>
          <a:prstGeom prst="rect">
            <a:avLst/>
          </a:prstGeom>
        </p:spPr>
      </p:pic>
      <p:pic>
        <p:nvPicPr>
          <p:cNvPr id="15" name="图片 14"/>
          <p:cNvPicPr>
            <a:picLocks noChangeAspect="1"/>
          </p:cNvPicPr>
          <p:nvPr userDrawn="1"/>
        </p:nvPicPr>
        <p:blipFill rotWithShape="1">
          <a:blip r:embed="rId3"/>
          <a:srcRect r="2629"/>
          <a:stretch>
            <a:fillRect/>
          </a:stretch>
        </p:blipFill>
        <p:spPr>
          <a:xfrm>
            <a:off x="236989" y="-3309"/>
            <a:ext cx="11718022" cy="4009753"/>
          </a:xfrm>
          <a:prstGeom prst="rect">
            <a:avLst/>
          </a:prstGeom>
        </p:spPr>
      </p:pic>
    </p:spTree>
  </p:cSld>
  <p:clrMapOvr>
    <a:masterClrMapping/>
  </p:clrMapOvr>
  <p:transition spd="med">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6" name="图片 5"/>
          <p:cNvPicPr>
            <a:picLocks noChangeAspect="1"/>
          </p:cNvPicPr>
          <p:nvPr userDrawn="1"/>
        </p:nvPicPr>
        <p:blipFill rotWithShape="1">
          <a:blip r:embed="rId3"/>
          <a:srcRect l="108" t="21115" r="2521" b="-517"/>
          <a:stretch>
            <a:fillRect/>
          </a:stretch>
        </p:blipFill>
        <p:spPr>
          <a:xfrm>
            <a:off x="-5448" y="2573905"/>
            <a:ext cx="12170545" cy="3183826"/>
          </a:xfrm>
          <a:prstGeom prst="rect">
            <a:avLst/>
          </a:prstGeom>
        </p:spPr>
      </p:pic>
    </p:spTree>
  </p:cSld>
  <p:clrMapOvr>
    <a:masterClrMapping/>
  </p:clrMapOvr>
  <p:transition spd="med">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fld id="{EE0B9306-656E-4545-BE70-B269F102B023}" type="datetime12">
              <a:rPr lang="en-US"/>
              <a:t>9:53 AM</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9768F48-CF68-474E-A04F-9A1533A6EB7A}" type="slidenum">
              <a:rPr lang="en-US" altLang="zh-CN"/>
              <a:t>‹#›</a:t>
            </a:fld>
            <a:endParaRPr lang="en-US" altLang="zh-CN"/>
          </a:p>
        </p:txBody>
      </p:sp>
    </p:spTree>
  </p:cSld>
  <p:clrMapOvr>
    <a:masterClrMapping/>
  </p:clrMapOvr>
  <p:transition>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1" y="975600"/>
            <a:ext cx="11162884" cy="576000"/>
          </a:xfrm>
          <a:prstGeom prst="rect">
            <a:avLst/>
          </a:prstGeom>
        </p:spPr>
        <p:txBody>
          <a:bodyPr/>
          <a:lstStyle>
            <a:lvl1pPr>
              <a:defRPr sz="3200" b="1">
                <a:solidFill>
                  <a:schemeClr val="accent1"/>
                </a:solidFill>
              </a:defRPr>
            </a:lvl1pPr>
          </a:lstStyle>
          <a:p>
            <a:r>
              <a:rPr lang="zh-CN" altLang="en-US" dirty="0"/>
              <a:t>单击此处编辑母版标题样式</a:t>
            </a:r>
          </a:p>
        </p:txBody>
      </p:sp>
      <p:sp>
        <p:nvSpPr>
          <p:cNvPr id="10" name="灯片编号占位符 5"/>
          <p:cNvSpPr txBox="1"/>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7" name="矩形 6"/>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4"/>
          <a:stretch>
            <a:fillRect/>
          </a:stretch>
        </p:blipFill>
        <p:spPr>
          <a:xfrm>
            <a:off x="0" y="-19711"/>
            <a:ext cx="683893" cy="688578"/>
          </a:xfrm>
          <a:prstGeom prst="rect">
            <a:avLst/>
          </a:prstGeom>
        </p:spPr>
      </p:pic>
    </p:spTree>
  </p:cSld>
  <p:clrMapOvr>
    <a:masterClrMapping/>
  </p:clrMapOvr>
  <p:transition spd="med">
    <p:push/>
  </p:transition>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t>‹#›</a:t>
            </a:fld>
            <a:endParaRPr lang="en-US" altLang="zh-CN"/>
          </a:p>
        </p:txBody>
      </p:sp>
      <p:sp>
        <p:nvSpPr>
          <p:cNvPr id="8" name="文本框 7"/>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11" name="矩形 10"/>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userDrawn="1"/>
        </p:nvPicPr>
        <p:blipFill>
          <a:blip r:embed="rId4"/>
          <a:stretch>
            <a:fillRect/>
          </a:stretch>
        </p:blipFill>
        <p:spPr>
          <a:xfrm>
            <a:off x="14443" y="-22678"/>
            <a:ext cx="664314" cy="668865"/>
          </a:xfrm>
          <a:prstGeom prst="rect">
            <a:avLst/>
          </a:prstGeom>
        </p:spPr>
      </p:pic>
    </p:spTree>
  </p:cSld>
  <p:clrMapOvr>
    <a:masterClrMapping/>
  </p:clrMapOvr>
  <p:transition spd="med">
    <p:push/>
  </p:transition>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2"/>
          <a:stretch>
            <a:fillRect/>
          </a:stretch>
        </p:blipFill>
        <p:spPr>
          <a:xfrm>
            <a:off x="10135587" y="6309320"/>
            <a:ext cx="2070230" cy="540060"/>
          </a:xfrm>
          <a:prstGeom prst="rect">
            <a:avLst/>
          </a:prstGeom>
        </p:spPr>
      </p:pic>
      <p:pic>
        <p:nvPicPr>
          <p:cNvPr id="16" name="图片 15"/>
          <p:cNvPicPr>
            <a:picLocks noChangeAspect="1"/>
          </p:cNvPicPr>
          <p:nvPr userDrawn="1"/>
        </p:nvPicPr>
        <p:blipFill>
          <a:blip r:embed="rId3"/>
          <a:stretch>
            <a:fillRect/>
          </a:stretch>
        </p:blipFill>
        <p:spPr>
          <a:xfrm>
            <a:off x="-1" y="-16777"/>
            <a:ext cx="740405" cy="745477"/>
          </a:xfrm>
          <a:prstGeom prst="rect">
            <a:avLst/>
          </a:prstGeom>
        </p:spPr>
      </p:pic>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11595421"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t>‹#›</a:t>
            </a:fld>
            <a:endParaRPr lang="zh-CN" altLang="en-US" sz="1200" dirty="0"/>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0" name="矩形 9"/>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a:blip r:embed="rId5"/>
          <a:stretch>
            <a:fillRect/>
          </a:stretch>
        </p:blipFill>
        <p:spPr>
          <a:xfrm>
            <a:off x="14443" y="-2235"/>
            <a:ext cx="725962" cy="730935"/>
          </a:xfrm>
          <a:prstGeom prst="rect">
            <a:avLst/>
          </a:prstGeom>
        </p:spPr>
      </p:pic>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551292" y="1673352"/>
            <a:ext cx="1112056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19"/>
          <a:srcRect t="1" r="25637" b="-4685"/>
          <a:stretch>
            <a:fillRect/>
          </a:stretch>
        </p:blipFill>
        <p:spPr>
          <a:xfrm>
            <a:off x="0" y="1231683"/>
            <a:ext cx="9066330" cy="348300"/>
          </a:xfrm>
          <a:prstGeom prst="rect">
            <a:avLst/>
          </a:prstGeom>
        </p:spPr>
      </p:pic>
      <p:sp>
        <p:nvSpPr>
          <p:cNvPr id="4" name="标题占位符 3"/>
          <p:cNvSpPr>
            <a:spLocks noGrp="1"/>
          </p:cNvSpPr>
          <p:nvPr>
            <p:ph type="title"/>
          </p:nvPr>
        </p:nvSpPr>
        <p:spPr>
          <a:xfrm>
            <a:off x="551291" y="863021"/>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rotWithShape="1">
          <a:blip r:embed="rId19"/>
          <a:srcRect l="1" t="1" r="26744" b="-1"/>
          <a:stretch>
            <a:fillRect/>
          </a:stretch>
        </p:blipFill>
        <p:spPr>
          <a:xfrm>
            <a:off x="0" y="1231683"/>
            <a:ext cx="8931315" cy="332713"/>
          </a:xfrm>
          <a:prstGeom prst="rect">
            <a:avLst/>
          </a:prstGeom>
        </p:spPr>
      </p:pic>
      <p:sp>
        <p:nvSpPr>
          <p:cNvPr id="18" name="矩形 17"/>
          <p:cNvSpPr/>
          <p:nvPr userDrawn="1"/>
        </p:nvSpPr>
        <p:spPr>
          <a:xfrm>
            <a:off x="0" y="9825"/>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0"/>
          <a:stretch>
            <a:fillRect/>
          </a:stretch>
        </p:blipFill>
        <p:spPr>
          <a:xfrm>
            <a:off x="0" y="18445"/>
            <a:ext cx="660245" cy="6602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push/>
  </p:transition>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ailto:lxl108381@126.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6.png"/><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7.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7.bin"/><Relationship Id="rId4" Type="http://schemas.openxmlformats.org/officeDocument/2006/relationships/image" Target="../media/image19.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6.png"/><Relationship Id="rId7" Type="http://schemas.openxmlformats.org/officeDocument/2006/relationships/image" Target="../media/image22.emf"/><Relationship Id="rId12"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24.emf"/><Relationship Id="rId5" Type="http://schemas.openxmlformats.org/officeDocument/2006/relationships/image" Target="../media/image21.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23.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6.png"/><Relationship Id="rId7" Type="http://schemas.openxmlformats.org/officeDocument/2006/relationships/image" Target="../media/image27.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image" Target="../media/image31.wmf"/><Relationship Id="rId5" Type="http://schemas.openxmlformats.org/officeDocument/2006/relationships/oleObject" Target="../embeddings/oleObject17.bin"/><Relationship Id="rId4" Type="http://schemas.openxmlformats.org/officeDocument/2006/relationships/image" Target="../media/image30.wmf"/></Relationships>
</file>

<file path=ppt/slides/_rels/slide16.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32.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16.png"/><Relationship Id="rId4" Type="http://schemas.openxmlformats.org/officeDocument/2006/relationships/slide" Target="slide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33.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9.vml"/><Relationship Id="rId4" Type="http://schemas.openxmlformats.org/officeDocument/2006/relationships/image" Target="../media/image3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39.emf"/><Relationship Id="rId3" Type="http://schemas.openxmlformats.org/officeDocument/2006/relationships/oleObject" Target="../embeddings/oleObject21.bin"/><Relationship Id="rId7" Type="http://schemas.openxmlformats.org/officeDocument/2006/relationships/image" Target="../media/image16.png"/><Relationship Id="rId12"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36.emf"/><Relationship Id="rId11" Type="http://schemas.openxmlformats.org/officeDocument/2006/relationships/image" Target="../media/image38.emf"/><Relationship Id="rId5" Type="http://schemas.openxmlformats.org/officeDocument/2006/relationships/oleObject" Target="../embeddings/oleObject22.bin"/><Relationship Id="rId15" Type="http://schemas.openxmlformats.org/officeDocument/2006/relationships/image" Target="../media/image40.wmf"/><Relationship Id="rId10" Type="http://schemas.openxmlformats.org/officeDocument/2006/relationships/oleObject" Target="../embeddings/oleObject24.bin"/><Relationship Id="rId4" Type="http://schemas.openxmlformats.org/officeDocument/2006/relationships/image" Target="../media/image35.emf"/><Relationship Id="rId9" Type="http://schemas.openxmlformats.org/officeDocument/2006/relationships/image" Target="../media/image37.emf"/><Relationship Id="rId14" Type="http://schemas.openxmlformats.org/officeDocument/2006/relationships/oleObject" Target="../embeddings/oleObject26.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vmlDrawing" Target="../drawings/vmlDrawing11.vml"/><Relationship Id="rId4" Type="http://schemas.openxmlformats.org/officeDocument/2006/relationships/image" Target="../media/image41.wmf"/></Relationships>
</file>

<file path=ppt/slides/_rels/slide22.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46.w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43.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45.wmf"/><Relationship Id="rId4" Type="http://schemas.openxmlformats.org/officeDocument/2006/relationships/image" Target="../media/image42.wmf"/><Relationship Id="rId9" Type="http://schemas.openxmlformats.org/officeDocument/2006/relationships/oleObject" Target="../embeddings/oleObject31.bin"/></Relationships>
</file>

<file path=ppt/slides/_rels/slide23.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48.wmf"/><Relationship Id="rId5" Type="http://schemas.openxmlformats.org/officeDocument/2006/relationships/oleObject" Target="../embeddings/oleObject34.bin"/><Relationship Id="rId4" Type="http://schemas.openxmlformats.org/officeDocument/2006/relationships/image" Target="../media/image47.wmf"/></Relationships>
</file>

<file path=ppt/slides/_rels/slide24.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51.wmf"/><Relationship Id="rId5" Type="http://schemas.openxmlformats.org/officeDocument/2006/relationships/oleObject" Target="../embeddings/oleObject37.bin"/><Relationship Id="rId10" Type="http://schemas.openxmlformats.org/officeDocument/2006/relationships/image" Target="../media/image46.wmf"/><Relationship Id="rId4" Type="http://schemas.openxmlformats.org/officeDocument/2006/relationships/image" Target="../media/image50.wmf"/><Relationship Id="rId9" Type="http://schemas.openxmlformats.org/officeDocument/2006/relationships/oleObject" Target="../embeddings/oleObject39.bin"/></Relationships>
</file>

<file path=ppt/slides/_rels/slide25.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1.xml"/><Relationship Id="rId7" Type="http://schemas.openxmlformats.org/officeDocument/2006/relationships/oleObject" Target="../embeddings/oleObject41.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46.wmf"/><Relationship Id="rId5" Type="http://schemas.openxmlformats.org/officeDocument/2006/relationships/oleObject" Target="../embeddings/oleObject40.bin"/><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52.wmf"/><Relationship Id="rId4" Type="http://schemas.openxmlformats.org/officeDocument/2006/relationships/oleObject" Target="../embeddings/oleObject42.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4.w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oleObject" Target="../embeddings/oleObject44.bin"/><Relationship Id="rId5" Type="http://schemas.openxmlformats.org/officeDocument/2006/relationships/image" Target="../media/image53.wmf"/><Relationship Id="rId4" Type="http://schemas.openxmlformats.org/officeDocument/2006/relationships/oleObject" Target="../embeddings/oleObject4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image" Target="../media/image16.png"/><Relationship Id="rId5" Type="http://schemas.openxmlformats.org/officeDocument/2006/relationships/image" Target="../media/image55.png"/><Relationship Id="rId4" Type="http://schemas.openxmlformats.org/officeDocument/2006/relationships/oleObject" Target="../embeddings/oleObject45.bin"/></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50.bin"/><Relationship Id="rId18" Type="http://schemas.openxmlformats.org/officeDocument/2006/relationships/image" Target="../media/image62.wmf"/><Relationship Id="rId3" Type="http://schemas.openxmlformats.org/officeDocument/2006/relationships/notesSlide" Target="../notesSlides/notesSlide5.xml"/><Relationship Id="rId7" Type="http://schemas.openxmlformats.org/officeDocument/2006/relationships/oleObject" Target="../embeddings/oleObject47.bin"/><Relationship Id="rId12" Type="http://schemas.openxmlformats.org/officeDocument/2006/relationships/image" Target="../media/image59.wmf"/><Relationship Id="rId17" Type="http://schemas.openxmlformats.org/officeDocument/2006/relationships/oleObject" Target="../embeddings/oleObject52.bin"/><Relationship Id="rId2" Type="http://schemas.openxmlformats.org/officeDocument/2006/relationships/slideLayout" Target="../slideLayouts/slideLayout3.xml"/><Relationship Id="rId16" Type="http://schemas.openxmlformats.org/officeDocument/2006/relationships/image" Target="../media/image61.wmf"/><Relationship Id="rId20" Type="http://schemas.openxmlformats.org/officeDocument/2006/relationships/image" Target="../media/image63.wmf"/><Relationship Id="rId1" Type="http://schemas.openxmlformats.org/officeDocument/2006/relationships/vmlDrawing" Target="../drawings/vmlDrawing19.vml"/><Relationship Id="rId6" Type="http://schemas.openxmlformats.org/officeDocument/2006/relationships/image" Target="../media/image56.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oleObject" Target="../embeddings/oleObject51.bin"/><Relationship Id="rId10" Type="http://schemas.openxmlformats.org/officeDocument/2006/relationships/image" Target="../media/image58.wmf"/><Relationship Id="rId19" Type="http://schemas.openxmlformats.org/officeDocument/2006/relationships/oleObject" Target="../embeddings/oleObject53.bin"/><Relationship Id="rId4" Type="http://schemas.openxmlformats.org/officeDocument/2006/relationships/image" Target="../media/image16.png"/><Relationship Id="rId9" Type="http://schemas.openxmlformats.org/officeDocument/2006/relationships/oleObject" Target="../embeddings/oleObject48.bin"/><Relationship Id="rId14" Type="http://schemas.openxmlformats.org/officeDocument/2006/relationships/image" Target="../media/image60.wmf"/></Relationships>
</file>

<file path=ppt/slides/_rels/slide36.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oleObject" Target="../embeddings/oleObject58.bin"/><Relationship Id="rId18" Type="http://schemas.openxmlformats.org/officeDocument/2006/relationships/image" Target="../media/image70.wmf"/><Relationship Id="rId3" Type="http://schemas.openxmlformats.org/officeDocument/2006/relationships/notesSlide" Target="../notesSlides/notesSlide6.xml"/><Relationship Id="rId7" Type="http://schemas.openxmlformats.org/officeDocument/2006/relationships/oleObject" Target="../embeddings/oleObject55.bin"/><Relationship Id="rId12" Type="http://schemas.openxmlformats.org/officeDocument/2006/relationships/image" Target="../media/image67.wmf"/><Relationship Id="rId17" Type="http://schemas.openxmlformats.org/officeDocument/2006/relationships/oleObject" Target="../embeddings/oleObject60.bin"/><Relationship Id="rId2" Type="http://schemas.openxmlformats.org/officeDocument/2006/relationships/slideLayout" Target="../slideLayouts/slideLayout3.xml"/><Relationship Id="rId16" Type="http://schemas.openxmlformats.org/officeDocument/2006/relationships/image" Target="../media/image69.wmf"/><Relationship Id="rId1" Type="http://schemas.openxmlformats.org/officeDocument/2006/relationships/vmlDrawing" Target="../drawings/vmlDrawing20.vml"/><Relationship Id="rId6" Type="http://schemas.openxmlformats.org/officeDocument/2006/relationships/image" Target="../media/image64.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59.bin"/><Relationship Id="rId10" Type="http://schemas.openxmlformats.org/officeDocument/2006/relationships/image" Target="../media/image66.wmf"/><Relationship Id="rId4" Type="http://schemas.openxmlformats.org/officeDocument/2006/relationships/image" Target="../media/image16.png"/><Relationship Id="rId9" Type="http://schemas.openxmlformats.org/officeDocument/2006/relationships/oleObject" Target="../embeddings/oleObject56.bin"/><Relationship Id="rId14" Type="http://schemas.openxmlformats.org/officeDocument/2006/relationships/image" Target="../media/image68.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1.bin"/><Relationship Id="rId7" Type="http://schemas.openxmlformats.org/officeDocument/2006/relationships/image" Target="../media/image16.png"/><Relationship Id="rId2" Type="http://schemas.openxmlformats.org/officeDocument/2006/relationships/slideLayout" Target="../slideLayouts/slideLayout10.xml"/><Relationship Id="rId1" Type="http://schemas.openxmlformats.org/officeDocument/2006/relationships/vmlDrawing" Target="../drawings/vmlDrawing21.vml"/><Relationship Id="rId6" Type="http://schemas.openxmlformats.org/officeDocument/2006/relationships/image" Target="../media/image72.wmf"/><Relationship Id="rId5" Type="http://schemas.openxmlformats.org/officeDocument/2006/relationships/oleObject" Target="../embeddings/oleObject62.bin"/><Relationship Id="rId4" Type="http://schemas.openxmlformats.org/officeDocument/2006/relationships/image" Target="../media/image7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image" Target="../media/image73.wmf"/><Relationship Id="rId5" Type="http://schemas.openxmlformats.org/officeDocument/2006/relationships/oleObject" Target="../embeddings/oleObject63.bin"/><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6.png"/><Relationship Id="rId7" Type="http://schemas.openxmlformats.org/officeDocument/2006/relationships/image" Target="../media/image76.wmf"/><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oleObject" Target="../embeddings/oleObject65.bin"/><Relationship Id="rId5" Type="http://schemas.openxmlformats.org/officeDocument/2006/relationships/image" Target="../media/image75.wmf"/><Relationship Id="rId4" Type="http://schemas.openxmlformats.org/officeDocument/2006/relationships/oleObject" Target="../embeddings/oleObject64.bin"/></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vmlDrawing" Target="../drawings/vmlDrawing24.vml"/><Relationship Id="rId6" Type="http://schemas.openxmlformats.org/officeDocument/2006/relationships/image" Target="../media/image79.png"/><Relationship Id="rId5" Type="http://schemas.openxmlformats.org/officeDocument/2006/relationships/image" Target="../media/image78.wmf"/><Relationship Id="rId4" Type="http://schemas.openxmlformats.org/officeDocument/2006/relationships/oleObject" Target="../embeddings/oleObject66.bin"/></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vmlDrawing" Target="../drawings/vmlDrawing25.vml"/><Relationship Id="rId5" Type="http://schemas.openxmlformats.org/officeDocument/2006/relationships/image" Target="../media/image80.wmf"/><Relationship Id="rId4" Type="http://schemas.openxmlformats.org/officeDocument/2006/relationships/oleObject" Target="../embeddings/oleObject67.bin"/></Relationships>
</file>

<file path=ppt/slides/_rels/slide45.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notesSlide" Target="../notesSlides/notesSlide7.xml"/><Relationship Id="rId7" Type="http://schemas.openxmlformats.org/officeDocument/2006/relationships/oleObject" Target="../embeddings/oleObject69.bin"/><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81.wmf"/><Relationship Id="rId5" Type="http://schemas.openxmlformats.org/officeDocument/2006/relationships/oleObject" Target="../embeddings/oleObject68.bin"/><Relationship Id="rId4" Type="http://schemas.openxmlformats.org/officeDocument/2006/relationships/image" Target="../media/image82.png"/><Relationship Id="rId9" Type="http://schemas.openxmlformats.org/officeDocument/2006/relationships/image" Target="../media/image16.png"/></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oleObject" Target="../embeddings/oleObject70.bin"/><Relationship Id="rId7" Type="http://schemas.openxmlformats.org/officeDocument/2006/relationships/image" Target="../media/image86.png"/><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image" Target="../media/image84.wmf"/><Relationship Id="rId11" Type="http://schemas.openxmlformats.org/officeDocument/2006/relationships/image" Target="../media/image85.wmf"/><Relationship Id="rId5" Type="http://schemas.openxmlformats.org/officeDocument/2006/relationships/oleObject" Target="../embeddings/oleObject71.bin"/><Relationship Id="rId10" Type="http://schemas.openxmlformats.org/officeDocument/2006/relationships/oleObject" Target="../embeddings/oleObject72.bin"/><Relationship Id="rId4" Type="http://schemas.openxmlformats.org/officeDocument/2006/relationships/image" Target="../media/image83.wmf"/><Relationship Id="rId9"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21.wmf"/><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oleObject" Target="../embeddings/oleObject73.bin"/><Relationship Id="rId5" Type="http://schemas.openxmlformats.org/officeDocument/2006/relationships/image" Target="../media/image92.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6.png"/><Relationship Id="rId7" Type="http://schemas.openxmlformats.org/officeDocument/2006/relationships/image" Target="../media/image90.wmf"/><Relationship Id="rId2" Type="http://schemas.openxmlformats.org/officeDocument/2006/relationships/slideLayout" Target="../slideLayouts/slideLayout10.xml"/><Relationship Id="rId1" Type="http://schemas.openxmlformats.org/officeDocument/2006/relationships/vmlDrawing" Target="../drawings/vmlDrawing29.vml"/><Relationship Id="rId6" Type="http://schemas.openxmlformats.org/officeDocument/2006/relationships/oleObject" Target="../embeddings/oleObject75.bin"/><Relationship Id="rId5" Type="http://schemas.openxmlformats.org/officeDocument/2006/relationships/image" Target="../media/image89.wmf"/><Relationship Id="rId4" Type="http://schemas.openxmlformats.org/officeDocument/2006/relationships/oleObject" Target="../embeddings/oleObject74.bin"/><Relationship Id="rId9" Type="http://schemas.openxmlformats.org/officeDocument/2006/relationships/image" Target="../media/image97.png"/></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1.wmf"/><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oleObject" Target="../embeddings/oleObject76.bin"/><Relationship Id="rId5" Type="http://schemas.openxmlformats.org/officeDocument/2006/relationships/image" Target="../media/image94.png"/><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image" Target="../media/image16.png"/><Relationship Id="rId7" Type="http://schemas.openxmlformats.org/officeDocument/2006/relationships/image" Target="../media/image96.wmf"/><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oleObject" Target="../embeddings/oleObject78.bin"/><Relationship Id="rId5" Type="http://schemas.openxmlformats.org/officeDocument/2006/relationships/image" Target="../media/image95.wmf"/><Relationship Id="rId4" Type="http://schemas.openxmlformats.org/officeDocument/2006/relationships/oleObject" Target="../embeddings/oleObject77.bin"/><Relationship Id="rId9" Type="http://schemas.openxmlformats.org/officeDocument/2006/relationships/image" Target="../media/image97.wmf"/></Relationships>
</file>

<file path=ppt/slides/_rels/slide54.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80.bin"/><Relationship Id="rId7" Type="http://schemas.openxmlformats.org/officeDocument/2006/relationships/oleObject" Target="../embeddings/oleObject81.bin"/><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100.emf"/><Relationship Id="rId5" Type="http://schemas.openxmlformats.org/officeDocument/2006/relationships/image" Target="../media/image105.png"/><Relationship Id="rId4" Type="http://schemas.openxmlformats.org/officeDocument/2006/relationships/image" Target="../media/image98.emf"/></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6.png"/><Relationship Id="rId7" Type="http://schemas.openxmlformats.org/officeDocument/2006/relationships/image" Target="../media/image102.wmf"/><Relationship Id="rId2" Type="http://schemas.openxmlformats.org/officeDocument/2006/relationships/slideLayout" Target="../slideLayouts/slideLayout10.xml"/><Relationship Id="rId1" Type="http://schemas.openxmlformats.org/officeDocument/2006/relationships/vmlDrawing" Target="../drawings/vmlDrawing33.vml"/><Relationship Id="rId6" Type="http://schemas.openxmlformats.org/officeDocument/2006/relationships/oleObject" Target="../embeddings/oleObject83.bin"/><Relationship Id="rId5" Type="http://schemas.openxmlformats.org/officeDocument/2006/relationships/image" Target="../media/image101.wmf"/><Relationship Id="rId4" Type="http://schemas.openxmlformats.org/officeDocument/2006/relationships/oleObject" Target="../embeddings/oleObject82.bin"/><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8" Type="http://schemas.openxmlformats.org/officeDocument/2006/relationships/image" Target="../media/image105.emf"/><Relationship Id="rId13" Type="http://schemas.openxmlformats.org/officeDocument/2006/relationships/image" Target="../media/image107.wmf"/><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oleObject" Target="../embeddings/oleObject88.bin"/><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image" Target="../media/image104.emf"/><Relationship Id="rId11" Type="http://schemas.openxmlformats.org/officeDocument/2006/relationships/image" Target="../media/image106.wmf"/><Relationship Id="rId5" Type="http://schemas.openxmlformats.org/officeDocument/2006/relationships/oleObject" Target="../embeddings/oleObject85.bin"/><Relationship Id="rId10" Type="http://schemas.openxmlformats.org/officeDocument/2006/relationships/oleObject" Target="../embeddings/oleObject87.bin"/><Relationship Id="rId4" Type="http://schemas.openxmlformats.org/officeDocument/2006/relationships/image" Target="../media/image103.emf"/><Relationship Id="rId9" Type="http://schemas.openxmlformats.org/officeDocument/2006/relationships/image" Target="../media/image16.png"/><Relationship Id="rId14" Type="http://schemas.openxmlformats.org/officeDocument/2006/relationships/image" Target="../media/image1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3.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oleObject" Target="../embeddings/oleObject94.bin"/><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112.wmf"/><Relationship Id="rId2" Type="http://schemas.openxmlformats.org/officeDocument/2006/relationships/slideLayout" Target="../slideLayouts/slideLayout3.xml"/><Relationship Id="rId16" Type="http://schemas.openxmlformats.org/officeDocument/2006/relationships/image" Target="../media/image114.wmf"/><Relationship Id="rId1" Type="http://schemas.openxmlformats.org/officeDocument/2006/relationships/vmlDrawing" Target="../drawings/vmlDrawing35.vml"/><Relationship Id="rId6" Type="http://schemas.openxmlformats.org/officeDocument/2006/relationships/image" Target="../media/image109.w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oleObject" Target="../embeddings/oleObject95.bin"/><Relationship Id="rId10" Type="http://schemas.openxmlformats.org/officeDocument/2006/relationships/image" Target="../media/image111.wmf"/><Relationship Id="rId4" Type="http://schemas.openxmlformats.org/officeDocument/2006/relationships/image" Target="../media/image108.wmf"/><Relationship Id="rId9" Type="http://schemas.openxmlformats.org/officeDocument/2006/relationships/oleObject" Target="../embeddings/oleObject92.bin"/><Relationship Id="rId14" Type="http://schemas.openxmlformats.org/officeDocument/2006/relationships/image" Target="../media/image113.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96.bin"/><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image" Target="../media/image116.emf"/><Relationship Id="rId5" Type="http://schemas.openxmlformats.org/officeDocument/2006/relationships/oleObject" Target="../embeddings/oleObject97.bin"/><Relationship Id="rId4" Type="http://schemas.openxmlformats.org/officeDocument/2006/relationships/image" Target="../media/image115.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9.xml"/><Relationship Id="rId1" Type="http://schemas.openxmlformats.org/officeDocument/2006/relationships/vmlDrawing" Target="../drawings/vmlDrawing37.vml"/><Relationship Id="rId6" Type="http://schemas.openxmlformats.org/officeDocument/2006/relationships/image" Target="../media/image118.wmf"/><Relationship Id="rId5" Type="http://schemas.openxmlformats.org/officeDocument/2006/relationships/oleObject" Target="../embeddings/oleObject99.bin"/><Relationship Id="rId4" Type="http://schemas.openxmlformats.org/officeDocument/2006/relationships/image" Target="../media/image117.w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0.wmf"/><Relationship Id="rId2" Type="http://schemas.openxmlformats.org/officeDocument/2006/relationships/slideLayout" Target="../slideLayouts/slideLayout9.xml"/><Relationship Id="rId1" Type="http://schemas.openxmlformats.org/officeDocument/2006/relationships/vmlDrawing" Target="../drawings/vmlDrawing38.vml"/><Relationship Id="rId6" Type="http://schemas.openxmlformats.org/officeDocument/2006/relationships/oleObject" Target="../embeddings/oleObject101.bin"/><Relationship Id="rId5" Type="http://schemas.openxmlformats.org/officeDocument/2006/relationships/image" Target="../media/image119.wmf"/><Relationship Id="rId4" Type="http://schemas.openxmlformats.org/officeDocument/2006/relationships/oleObject" Target="../embeddings/oleObject100.bin"/></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image" Target="../media/image126.wmf"/><Relationship Id="rId3" Type="http://schemas.openxmlformats.org/officeDocument/2006/relationships/notesSlide" Target="../notesSlides/notesSlide10.xml"/><Relationship Id="rId7" Type="http://schemas.openxmlformats.org/officeDocument/2006/relationships/image" Target="../media/image123.wmf"/><Relationship Id="rId12" Type="http://schemas.openxmlformats.org/officeDocument/2006/relationships/oleObject" Target="../embeddings/oleObject106.bin"/><Relationship Id="rId2" Type="http://schemas.openxmlformats.org/officeDocument/2006/relationships/slideLayout" Target="../slideLayouts/slideLayout3.xml"/><Relationship Id="rId1" Type="http://schemas.openxmlformats.org/officeDocument/2006/relationships/vmlDrawing" Target="../drawings/vmlDrawing39.vml"/><Relationship Id="rId6" Type="http://schemas.openxmlformats.org/officeDocument/2006/relationships/oleObject" Target="../embeddings/oleObject103.bin"/><Relationship Id="rId11" Type="http://schemas.openxmlformats.org/officeDocument/2006/relationships/image" Target="../media/image125.wmf"/><Relationship Id="rId5" Type="http://schemas.openxmlformats.org/officeDocument/2006/relationships/image" Target="../media/image122.wmf"/><Relationship Id="rId10" Type="http://schemas.openxmlformats.org/officeDocument/2006/relationships/oleObject" Target="../embeddings/oleObject105.bin"/><Relationship Id="rId4" Type="http://schemas.openxmlformats.org/officeDocument/2006/relationships/oleObject" Target="../embeddings/oleObject102.bin"/><Relationship Id="rId9" Type="http://schemas.openxmlformats.org/officeDocument/2006/relationships/image" Target="../media/image124.wmf"/><Relationship Id="rId14" Type="http://schemas.openxmlformats.org/officeDocument/2006/relationships/image" Target="../media/image12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41.png"/><Relationship Id="rId5" Type="http://schemas.openxmlformats.org/officeDocument/2006/relationships/tags" Target="../tags/tag30.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slideLayout" Target="../slideLayouts/slideLayout3.xml"/><Relationship Id="rId7" Type="http://schemas.openxmlformats.org/officeDocument/2006/relationships/image" Target="../media/image128.wmf"/><Relationship Id="rId2" Type="http://schemas.openxmlformats.org/officeDocument/2006/relationships/tags" Target="../tags/tag4.xml"/><Relationship Id="rId1" Type="http://schemas.openxmlformats.org/officeDocument/2006/relationships/vmlDrawing" Target="../drawings/vmlDrawing40.vml"/><Relationship Id="rId6" Type="http://schemas.openxmlformats.org/officeDocument/2006/relationships/oleObject" Target="../embeddings/oleObject108.bin"/><Relationship Id="rId5" Type="http://schemas.openxmlformats.org/officeDocument/2006/relationships/image" Target="../media/image127.wmf"/><Relationship Id="rId4" Type="http://schemas.openxmlformats.org/officeDocument/2006/relationships/oleObject" Target="../embeddings/oleObject107.bin"/><Relationship Id="rId9" Type="http://schemas.openxmlformats.org/officeDocument/2006/relationships/image" Target="../media/image129.wmf"/></Relationships>
</file>

<file path=ppt/slides/_rels/slide73.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110.bin"/><Relationship Id="rId7" Type="http://schemas.openxmlformats.org/officeDocument/2006/relationships/oleObject" Target="../embeddings/oleObject112.bin"/><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image" Target="../media/image131.wmf"/><Relationship Id="rId5" Type="http://schemas.openxmlformats.org/officeDocument/2006/relationships/oleObject" Target="../embeddings/oleObject111.bin"/><Relationship Id="rId4" Type="http://schemas.openxmlformats.org/officeDocument/2006/relationships/image" Target="../media/image130.wmf"/></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37.wmf"/><Relationship Id="rId3" Type="http://schemas.openxmlformats.org/officeDocument/2006/relationships/image" Target="../media/image138.png"/><Relationship Id="rId7" Type="http://schemas.openxmlformats.org/officeDocument/2006/relationships/image" Target="../media/image134.wmf"/><Relationship Id="rId12" Type="http://schemas.openxmlformats.org/officeDocument/2006/relationships/oleObject" Target="../embeddings/oleObject117.bin"/><Relationship Id="rId2" Type="http://schemas.openxmlformats.org/officeDocument/2006/relationships/slideLayout" Target="../slideLayouts/slideLayout8.xml"/><Relationship Id="rId1" Type="http://schemas.openxmlformats.org/officeDocument/2006/relationships/vmlDrawing" Target="../drawings/vmlDrawing42.vml"/><Relationship Id="rId6" Type="http://schemas.openxmlformats.org/officeDocument/2006/relationships/oleObject" Target="../embeddings/oleObject114.bin"/><Relationship Id="rId11" Type="http://schemas.openxmlformats.org/officeDocument/2006/relationships/image" Target="../media/image136.wmf"/><Relationship Id="rId5" Type="http://schemas.openxmlformats.org/officeDocument/2006/relationships/image" Target="../media/image133.wmf"/><Relationship Id="rId10" Type="http://schemas.openxmlformats.org/officeDocument/2006/relationships/oleObject" Target="../embeddings/oleObject116.bin"/><Relationship Id="rId4" Type="http://schemas.openxmlformats.org/officeDocument/2006/relationships/oleObject" Target="../embeddings/oleObject113.bin"/><Relationship Id="rId9" Type="http://schemas.openxmlformats.org/officeDocument/2006/relationships/image" Target="../media/image135.wmf"/></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notesSlide" Target="../notesSlides/notesSlide12.xml"/><Relationship Id="rId7" Type="http://schemas.openxmlformats.org/officeDocument/2006/relationships/oleObject" Target="../embeddings/oleObject119.bin"/><Relationship Id="rId2" Type="http://schemas.openxmlformats.org/officeDocument/2006/relationships/slideLayout" Target="../slideLayouts/slideLayout3.xml"/><Relationship Id="rId1" Type="http://schemas.openxmlformats.org/officeDocument/2006/relationships/vmlDrawing" Target="../drawings/vmlDrawing43.vml"/><Relationship Id="rId6" Type="http://schemas.openxmlformats.org/officeDocument/2006/relationships/image" Target="../media/image138.wmf"/><Relationship Id="rId5" Type="http://schemas.openxmlformats.org/officeDocument/2006/relationships/oleObject" Target="../embeddings/oleObject118.bin"/><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image" Target="../media/image170.png"/><Relationship Id="rId7" Type="http://schemas.openxmlformats.org/officeDocument/2006/relationships/image" Target="../media/image140.wmf"/><Relationship Id="rId2" Type="http://schemas.openxmlformats.org/officeDocument/2006/relationships/slideLayout" Target="../slideLayouts/slideLayout3.xml"/><Relationship Id="rId1" Type="http://schemas.openxmlformats.org/officeDocument/2006/relationships/vmlDrawing" Target="../drawings/vmlDrawing44.vml"/><Relationship Id="rId6" Type="http://schemas.openxmlformats.org/officeDocument/2006/relationships/oleObject" Target="../embeddings/oleObject121.bin"/><Relationship Id="rId5" Type="http://schemas.openxmlformats.org/officeDocument/2006/relationships/image" Target="../media/image139.wmf"/><Relationship Id="rId4" Type="http://schemas.openxmlformats.org/officeDocument/2006/relationships/oleObject" Target="../embeddings/oleObject120.bin"/><Relationship Id="rId9" Type="http://schemas.openxmlformats.org/officeDocument/2006/relationships/image" Target="../media/image141.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title"/>
          </p:nvPr>
        </p:nvSpPr>
        <p:spPr/>
        <p:txBody>
          <a:bodyPr>
            <a:normAutofit/>
          </a:bodyPr>
          <a:lstStyle/>
          <a:p>
            <a:r>
              <a:rPr lang="zh-CN" altLang="en-US" sz="4400" b="1" dirty="0"/>
              <a:t>第二章   </a:t>
            </a:r>
            <a:r>
              <a:rPr lang="zh-CN" altLang="en-US" sz="4400" dirty="0"/>
              <a:t>误差的基本理论</a:t>
            </a:r>
            <a:endParaRPr lang="zh-CN" altLang="en-US" sz="4400" b="1" dirty="0"/>
          </a:p>
        </p:txBody>
      </p:sp>
      <p:sp>
        <p:nvSpPr>
          <p:cNvPr id="2" name="副标题 1"/>
          <p:cNvSpPr>
            <a:spLocks noGrp="1"/>
          </p:cNvSpPr>
          <p:nvPr>
            <p:ph type="subTitle" idx="1"/>
          </p:nvPr>
        </p:nvSpPr>
        <p:spPr/>
        <p:txBody>
          <a:bodyPr/>
          <a:lstStyle/>
          <a:p>
            <a:r>
              <a:rPr lang="zh-CN" altLang="en-US" dirty="0"/>
              <a:t>廖兴林 </a:t>
            </a:r>
            <a:r>
              <a:rPr lang="en-US" altLang="zh-CN" dirty="0"/>
              <a:t> </a:t>
            </a:r>
            <a:r>
              <a:rPr lang="en-US" altLang="zh-CN" dirty="0">
                <a:hlinkClick r:id="rId2"/>
              </a:rPr>
              <a:t>lxl108381@126.com</a:t>
            </a:r>
            <a:r>
              <a:rPr lang="en-US" altLang="zh-CN" dirty="0"/>
              <a:t> 15703032783</a:t>
            </a:r>
            <a:endParaRPr lang="zh-CN" altLang="en-US" dirty="0"/>
          </a:p>
        </p:txBody>
      </p:sp>
      <p:pic>
        <p:nvPicPr>
          <p:cNvPr id="4" name="图片 3"/>
          <p:cNvPicPr>
            <a:picLocks noChangeAspect="1"/>
          </p:cNvPicPr>
          <p:nvPr/>
        </p:nvPicPr>
        <p:blipFill>
          <a:blip r:embed="rId3"/>
          <a:stretch>
            <a:fillRect/>
          </a:stretch>
        </p:blipFill>
        <p:spPr>
          <a:xfrm>
            <a:off x="0" y="0"/>
            <a:ext cx="12192000" cy="3831622"/>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buFont typeface="Wingdings" panose="05000000000000000000" pitchFamily="2" charset="2"/>
              <a:buChar char="u"/>
            </a:pPr>
            <a:r>
              <a:rPr lang="zh-CN" altLang="en-US" dirty="0"/>
              <a:t>定义：测量值与被测量的</a:t>
            </a:r>
            <a:r>
              <a:rPr lang="zh-CN" altLang="en-US" b="1" dirty="0"/>
              <a:t>真值</a:t>
            </a:r>
            <a:r>
              <a:rPr lang="zh-CN" altLang="en-US" dirty="0"/>
              <a:t>之间的差值</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Font typeface="Wingdings" panose="05000000000000000000" pitchFamily="2" charset="2"/>
              <a:buChar char="u"/>
              <a:defRPr/>
            </a:pPr>
            <a:r>
              <a:rPr kumimoji="1" lang="zh-CN" altLang="en-US" dirty="0">
                <a:solidFill>
                  <a:srgbClr val="FF0000"/>
                </a:solidFill>
                <a:latin typeface="+mn-ea"/>
              </a:rPr>
              <a:t>修正值</a:t>
            </a:r>
            <a:r>
              <a:rPr kumimoji="1" lang="zh-CN" altLang="en-US" dirty="0">
                <a:latin typeface="+mn-ea"/>
              </a:rPr>
              <a:t>：</a:t>
            </a:r>
            <a:r>
              <a:rPr kumimoji="1" lang="en-US" altLang="zh-CN" dirty="0">
                <a:latin typeface="+mn-ea"/>
              </a:rPr>
              <a:t> </a:t>
            </a:r>
            <a:r>
              <a:rPr kumimoji="1" lang="zh-CN" altLang="en-US" dirty="0">
                <a:latin typeface="+mn-ea"/>
              </a:rPr>
              <a:t>绝对误差的负值，一般用</a:t>
            </a:r>
            <a:r>
              <a:rPr kumimoji="1" lang="en-US" altLang="zh-CN" i="1" dirty="0">
                <a:latin typeface="Times New Roman" panose="02020603050405020304" pitchFamily="18" charset="0"/>
                <a:ea typeface="Cambria Math" panose="02040503050406030204" pitchFamily="18" charset="0"/>
                <a:cs typeface="Times New Roman" panose="02020603050405020304" pitchFamily="18" charset="0"/>
              </a:rPr>
              <a:t>C</a:t>
            </a:r>
            <a:r>
              <a:rPr kumimoji="1" lang="zh-CN" altLang="en-US" dirty="0">
                <a:latin typeface="+mn-ea"/>
              </a:rPr>
              <a:t>表示，  </a:t>
            </a:r>
            <a:r>
              <a:rPr kumimoji="1" lang="en-US" altLang="zh-CN" i="1" dirty="0">
                <a:latin typeface="Times New Roman" panose="02020603050405020304" pitchFamily="18" charset="0"/>
                <a:ea typeface="Cambria Math" panose="02040503050406030204" pitchFamily="18" charset="0"/>
                <a:cs typeface="Times New Roman" panose="02020603050405020304" pitchFamily="18" charset="0"/>
              </a:rPr>
              <a:t>C </a:t>
            </a:r>
            <a:r>
              <a:rPr kumimoji="1" lang="en-US" altLang="zh-CN" dirty="0">
                <a:latin typeface="Times New Roman" panose="02020603050405020304" pitchFamily="18" charset="0"/>
                <a:ea typeface="Cambria Math" panose="02040503050406030204" pitchFamily="18" charset="0"/>
                <a:cs typeface="Times New Roman" panose="02020603050405020304" pitchFamily="18" charset="0"/>
              </a:rPr>
              <a:t>= </a:t>
            </a:r>
            <a:r>
              <a:rPr kumimoji="1" lang="en-US" altLang="zh-CN" i="1" dirty="0">
                <a:latin typeface="Times New Roman" panose="02020603050405020304" pitchFamily="18" charset="0"/>
                <a:ea typeface="Cambria Math" panose="02040503050406030204" pitchFamily="18" charset="0"/>
                <a:cs typeface="Times New Roman" panose="02020603050405020304" pitchFamily="18" charset="0"/>
              </a:rPr>
              <a:t>- </a:t>
            </a:r>
            <a:r>
              <a:rPr kumimoji="1" lang="en-US" altLang="zh-CN" dirty="0">
                <a:latin typeface="Times New Roman" panose="02020603050405020304" pitchFamily="18" charset="0"/>
                <a:ea typeface="Cambria Math" panose="02040503050406030204" pitchFamily="18" charset="0"/>
                <a:cs typeface="Times New Roman" panose="02020603050405020304" pitchFamily="18" charset="0"/>
              </a:rPr>
              <a:t>Δ</a:t>
            </a:r>
            <a:r>
              <a:rPr kumimoji="1" lang="en-US" altLang="zh-CN" i="1" dirty="0">
                <a:latin typeface="Times New Roman" panose="02020603050405020304" pitchFamily="18" charset="0"/>
                <a:ea typeface="Cambria Math" panose="02040503050406030204" pitchFamily="18" charset="0"/>
                <a:cs typeface="Times New Roman" panose="02020603050405020304" pitchFamily="18" charset="0"/>
              </a:rPr>
              <a:t>A </a:t>
            </a:r>
            <a:r>
              <a:rPr kumimoji="1" lang="en-US" altLang="zh-CN" dirty="0">
                <a:latin typeface="Times New Roman" panose="02020603050405020304" pitchFamily="18" charset="0"/>
                <a:ea typeface="Cambria Math" panose="02040503050406030204" pitchFamily="18" charset="0"/>
                <a:cs typeface="Times New Roman" panose="02020603050405020304" pitchFamily="18" charset="0"/>
              </a:rPr>
              <a:t>= </a:t>
            </a:r>
            <a:r>
              <a:rPr kumimoji="1" lang="en-US" altLang="zh-CN" i="1" dirty="0">
                <a:latin typeface="Times New Roman" panose="02020603050405020304" pitchFamily="18" charset="0"/>
                <a:ea typeface="Cambria Math" panose="02040503050406030204" pitchFamily="18" charset="0"/>
                <a:cs typeface="Times New Roman" panose="02020603050405020304" pitchFamily="18" charset="0"/>
              </a:rPr>
              <a:t>A</a:t>
            </a:r>
            <a:r>
              <a:rPr kumimoji="1" lang="en-US" altLang="zh-CN" i="1" baseline="-25000" dirty="0">
                <a:latin typeface="Times New Roman" panose="02020603050405020304" pitchFamily="18" charset="0"/>
                <a:ea typeface="Cambria Math" panose="02040503050406030204" pitchFamily="18" charset="0"/>
                <a:cs typeface="Times New Roman" panose="02020603050405020304" pitchFamily="18" charset="0"/>
              </a:rPr>
              <a:t>0 </a:t>
            </a:r>
            <a:r>
              <a:rPr kumimoji="1" lang="en-US" altLang="zh-CN" i="1" dirty="0">
                <a:latin typeface="Times New Roman" panose="02020603050405020304" pitchFamily="18" charset="0"/>
                <a:ea typeface="Cambria Math" panose="02040503050406030204" pitchFamily="18" charset="0"/>
                <a:cs typeface="Times New Roman" panose="02020603050405020304" pitchFamily="18" charset="0"/>
              </a:rPr>
              <a:t>- A</a:t>
            </a:r>
            <a:r>
              <a:rPr kumimoji="1" lang="en-US" altLang="zh-CN" i="1" baseline="-25000" dirty="0">
                <a:latin typeface="Times New Roman" panose="02020603050405020304" pitchFamily="18" charset="0"/>
                <a:ea typeface="Cambria Math" panose="02040503050406030204" pitchFamily="18" charset="0"/>
                <a:cs typeface="Times New Roman" panose="02020603050405020304" pitchFamily="18" charset="0"/>
              </a:rPr>
              <a:t>X</a:t>
            </a:r>
          </a:p>
          <a:p>
            <a:pPr>
              <a:buFont typeface="Wingdings" panose="05000000000000000000" pitchFamily="2" charset="2"/>
              <a:buChar char="u"/>
              <a:defRPr/>
            </a:pPr>
            <a:r>
              <a:rPr kumimoji="1" lang="zh-CN" altLang="en-US" dirty="0">
                <a:latin typeface="+mn-ea"/>
              </a:rPr>
              <a:t>仪器的修正值需由授权的计量部门检定给出。</a:t>
            </a:r>
            <a:endParaRPr kumimoji="1" lang="en-US" altLang="zh-CN" dirty="0">
              <a:latin typeface="+mn-ea"/>
            </a:endParaRPr>
          </a:p>
          <a:p>
            <a:pPr>
              <a:buFont typeface="Wingdings" panose="05000000000000000000" pitchFamily="2" charset="2"/>
              <a:buChar char="u"/>
              <a:defRPr/>
            </a:pPr>
            <a:r>
              <a:rPr kumimoji="1" lang="zh-CN" altLang="en-US" dirty="0">
                <a:latin typeface="+mn-ea"/>
              </a:rPr>
              <a:t>理论上，示值加上修正值可获得真值，但实际修正的只是一部分误差（已定系统误差）。</a:t>
            </a:r>
          </a:p>
        </p:txBody>
      </p:sp>
      <p:sp>
        <p:nvSpPr>
          <p:cNvPr id="2" name="标题 1"/>
          <p:cNvSpPr>
            <a:spLocks noGrp="1"/>
          </p:cNvSpPr>
          <p:nvPr>
            <p:ph type="title"/>
          </p:nvPr>
        </p:nvSpPr>
        <p:spPr/>
        <p:txBody>
          <a:bodyPr/>
          <a:lstStyle/>
          <a:p>
            <a:r>
              <a:rPr lang="zh-CN" altLang="en-US" dirty="0"/>
              <a:t>绝对误差（</a:t>
            </a:r>
            <a:r>
              <a:rPr lang="en-US" altLang="zh-CN" dirty="0"/>
              <a:t>Absolute Error</a:t>
            </a:r>
            <a:r>
              <a:rPr lang="zh-CN" altLang="en-US" dirty="0"/>
              <a:t>）</a:t>
            </a:r>
          </a:p>
        </p:txBody>
      </p:sp>
      <p:sp>
        <p:nvSpPr>
          <p:cNvPr id="20483"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graphicFrame>
        <p:nvGraphicFramePr>
          <p:cNvPr id="20484" name="Object 7"/>
          <p:cNvGraphicFramePr>
            <a:graphicFrameLocks noChangeAspect="1"/>
          </p:cNvGraphicFramePr>
          <p:nvPr/>
        </p:nvGraphicFramePr>
        <p:xfrm>
          <a:off x="1524001" y="0"/>
          <a:ext cx="142875" cy="152400"/>
        </p:xfrm>
        <a:graphic>
          <a:graphicData uri="http://schemas.openxmlformats.org/presentationml/2006/ole">
            <mc:AlternateContent xmlns:mc="http://schemas.openxmlformats.org/markup-compatibility/2006">
              <mc:Choice xmlns:v="urn:schemas-microsoft-com:vml" Requires="v">
                <p:oleObj spid="_x0000_s1047" name="Equation" r:id="rId4" imgW="139700" imgH="152400" progId="Equation.DSMT4">
                  <p:embed/>
                </p:oleObj>
              </mc:Choice>
              <mc:Fallback>
                <p:oleObj name="Equation" r:id="rId4" imgW="139700" imgH="1524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0"/>
                        <a:ext cx="1428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9" name="Rectangle 17"/>
          <p:cNvSpPr>
            <a:spLocks noChangeArrowheads="1"/>
          </p:cNvSpPr>
          <p:nvPr/>
        </p:nvSpPr>
        <p:spPr bwMode="auto">
          <a:xfrm>
            <a:off x="2719388" y="1"/>
            <a:ext cx="684371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endParaRPr lang="zh-CN" altLang="en-US" sz="3400" b="1" dirty="0">
              <a:latin typeface="楷体_GB2312" pitchFamily="49" charset="-122"/>
              <a:ea typeface="宋体" panose="02010600030101010101" pitchFamily="2" charset="-122"/>
            </a:endParaRPr>
          </a:p>
        </p:txBody>
      </p:sp>
      <p:graphicFrame>
        <p:nvGraphicFramePr>
          <p:cNvPr id="20491" name="Object 21"/>
          <p:cNvGraphicFramePr>
            <a:graphicFrameLocks noChangeAspect="1"/>
          </p:cNvGraphicFramePr>
          <p:nvPr/>
        </p:nvGraphicFramePr>
        <p:xfrm>
          <a:off x="4037013" y="3441701"/>
          <a:ext cx="201612" cy="365125"/>
        </p:xfrm>
        <a:graphic>
          <a:graphicData uri="http://schemas.openxmlformats.org/presentationml/2006/ole">
            <mc:AlternateContent xmlns:mc="http://schemas.openxmlformats.org/markup-compatibility/2006">
              <mc:Choice xmlns:v="urn:schemas-microsoft-com:vml" Requires="v">
                <p:oleObj spid="_x0000_s1048" name="Equation" r:id="rId6" imgW="88900" imgH="114300" progId="Equation.DSMT4">
                  <p:embed/>
                </p:oleObj>
              </mc:Choice>
              <mc:Fallback>
                <p:oleObj name="Equation" r:id="rId6" imgW="88900" imgH="114300" progId="Equation.DSMT4">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7013" y="3441701"/>
                        <a:ext cx="2016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5174" name="Text Box 22"/>
          <p:cNvSpPr txBox="1">
            <a:spLocks noChangeArrowheads="1"/>
          </p:cNvSpPr>
          <p:nvPr/>
        </p:nvSpPr>
        <p:spPr bwMode="auto">
          <a:xfrm>
            <a:off x="7042150" y="2546351"/>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2000" b="1" dirty="0">
                <a:solidFill>
                  <a:schemeClr val="tx1"/>
                </a:solidFill>
                <a:latin typeface="+mn-ea"/>
                <a:ea typeface="+mn-ea"/>
              </a:rPr>
              <a:t>绝对误差</a:t>
            </a:r>
          </a:p>
        </p:txBody>
      </p:sp>
      <p:sp>
        <p:nvSpPr>
          <p:cNvPr id="945175" name="Text Box 23"/>
          <p:cNvSpPr txBox="1">
            <a:spLocks noChangeArrowheads="1"/>
          </p:cNvSpPr>
          <p:nvPr/>
        </p:nvSpPr>
        <p:spPr bwMode="auto">
          <a:xfrm>
            <a:off x="7042150" y="3041651"/>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2000" b="1" dirty="0">
                <a:solidFill>
                  <a:schemeClr val="tx1"/>
                </a:solidFill>
                <a:latin typeface="+mn-ea"/>
                <a:ea typeface="+mn-ea"/>
              </a:rPr>
              <a:t>测量值</a:t>
            </a:r>
          </a:p>
        </p:txBody>
      </p:sp>
      <p:sp>
        <p:nvSpPr>
          <p:cNvPr id="945176" name="Line 24"/>
          <p:cNvSpPr>
            <a:spLocks noChangeShapeType="1"/>
          </p:cNvSpPr>
          <p:nvPr/>
        </p:nvSpPr>
        <p:spPr bwMode="auto">
          <a:xfrm flipV="1">
            <a:off x="4527550" y="3281363"/>
            <a:ext cx="0" cy="215900"/>
          </a:xfrm>
          <a:prstGeom prst="line">
            <a:avLst/>
          </a:prstGeom>
          <a:noFill/>
          <a:ln w="9525">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45177" name="Line 25"/>
          <p:cNvSpPr>
            <a:spLocks noChangeShapeType="1"/>
          </p:cNvSpPr>
          <p:nvPr/>
        </p:nvSpPr>
        <p:spPr bwMode="auto">
          <a:xfrm flipV="1">
            <a:off x="4527550" y="3282950"/>
            <a:ext cx="2514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5178" name="Line 26"/>
          <p:cNvSpPr>
            <a:spLocks noChangeShapeType="1"/>
          </p:cNvSpPr>
          <p:nvPr/>
        </p:nvSpPr>
        <p:spPr bwMode="auto">
          <a:xfrm flipV="1">
            <a:off x="3890963" y="2862263"/>
            <a:ext cx="0" cy="647700"/>
          </a:xfrm>
          <a:prstGeom prst="line">
            <a:avLst/>
          </a:prstGeom>
          <a:noFill/>
          <a:ln w="9525">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45179" name="Line 27"/>
          <p:cNvSpPr>
            <a:spLocks noChangeShapeType="1"/>
          </p:cNvSpPr>
          <p:nvPr/>
        </p:nvSpPr>
        <p:spPr bwMode="auto">
          <a:xfrm flipV="1">
            <a:off x="3890964" y="2849563"/>
            <a:ext cx="3151187" cy="127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5180" name="Text Box 28"/>
          <p:cNvSpPr txBox="1">
            <a:spLocks noChangeArrowheads="1"/>
          </p:cNvSpPr>
          <p:nvPr/>
        </p:nvSpPr>
        <p:spPr bwMode="auto">
          <a:xfrm>
            <a:off x="6186488" y="3852864"/>
            <a:ext cx="23796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2000" b="1" dirty="0">
                <a:solidFill>
                  <a:schemeClr val="tx1"/>
                </a:solidFill>
                <a:latin typeface="+mn-ea"/>
                <a:ea typeface="+mn-ea"/>
              </a:rPr>
              <a:t>被测量的真值，常用相对真值代替 </a:t>
            </a:r>
          </a:p>
        </p:txBody>
      </p:sp>
      <p:sp>
        <p:nvSpPr>
          <p:cNvPr id="945181" name="Line 29"/>
          <p:cNvSpPr>
            <a:spLocks noChangeShapeType="1"/>
          </p:cNvSpPr>
          <p:nvPr/>
        </p:nvSpPr>
        <p:spPr bwMode="auto">
          <a:xfrm>
            <a:off x="5195888" y="3968750"/>
            <a:ext cx="0" cy="241300"/>
          </a:xfrm>
          <a:prstGeom prst="line">
            <a:avLst/>
          </a:prstGeom>
          <a:noFill/>
          <a:ln w="9525">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45182" name="Line 30"/>
          <p:cNvSpPr>
            <a:spLocks noChangeShapeType="1"/>
          </p:cNvSpPr>
          <p:nvPr/>
        </p:nvSpPr>
        <p:spPr bwMode="auto">
          <a:xfrm flipV="1">
            <a:off x="5195888" y="4194175"/>
            <a:ext cx="963612" cy="14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45183" name="Object 31"/>
          <p:cNvGraphicFramePr>
            <a:graphicFrameLocks noChangeAspect="1"/>
          </p:cNvGraphicFramePr>
          <p:nvPr/>
        </p:nvGraphicFramePr>
        <p:xfrm>
          <a:off x="3621088" y="3429001"/>
          <a:ext cx="1846262" cy="563563"/>
        </p:xfrm>
        <a:graphic>
          <a:graphicData uri="http://schemas.openxmlformats.org/presentationml/2006/ole">
            <mc:AlternateContent xmlns:mc="http://schemas.openxmlformats.org/markup-compatibility/2006">
              <mc:Choice xmlns:v="urn:schemas-microsoft-com:vml" Requires="v">
                <p:oleObj spid="_x0000_s1049" name="Equation" r:id="rId8" imgW="457200" imgH="139700" progId="Equation.DSMT4">
                  <p:embed/>
                </p:oleObj>
              </mc:Choice>
              <mc:Fallback>
                <p:oleObj name="Equation" r:id="rId8" imgW="457200" imgH="139700" progId="Equation.DSMT4">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1088" y="3429001"/>
                        <a:ext cx="1846262" cy="563563"/>
                      </a:xfrm>
                      <a:prstGeom prst="rect">
                        <a:avLst/>
                      </a:prstGeom>
                      <a:noFill/>
                      <a:ln>
                        <a:noFill/>
                      </a:ln>
                      <a:effectLst/>
                      <a:extLst>
                        <a:ext uri="{909E8E84-426E-40DD-AFC4-6F175D3DCCD1}">
                          <a14:hiddenFill xmlns:a14="http://schemas.microsoft.com/office/drawing/2010/main">
                            <a:gradFill rotWithShape="0">
                              <a:gsLst>
                                <a:gs pos="0">
                                  <a:srgbClr val="00CCFF"/>
                                </a:gs>
                                <a:gs pos="100000">
                                  <a:srgbClr val="D1F6FF"/>
                                </a:gs>
                              </a:gsLst>
                              <a:path path="rect">
                                <a:fillToRect r="100000" b="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5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51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51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451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51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51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51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51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51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5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174" grpId="0"/>
      <p:bldP spid="945175" grpId="0"/>
      <p:bldP spid="945176" grpId="0" animBg="1"/>
      <p:bldP spid="945177" grpId="0" animBg="1"/>
      <p:bldP spid="945178" grpId="0" animBg="1"/>
      <p:bldP spid="945179" grpId="0" animBg="1"/>
      <p:bldP spid="945180" grpId="0"/>
      <p:bldP spid="945181" grpId="0" animBg="1"/>
      <p:bldP spid="9451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buFont typeface="Wingdings" panose="05000000000000000000" pitchFamily="2" charset="2"/>
              <a:buChar char="u"/>
            </a:pPr>
            <a:r>
              <a:rPr lang="zh-CN" altLang="en-US" dirty="0"/>
              <a:t> 定义：绝对误差与被测量（</a:t>
            </a:r>
            <a:r>
              <a:rPr lang="zh-CN" altLang="en-US" b="1" dirty="0"/>
              <a:t>真值</a:t>
            </a:r>
            <a:r>
              <a:rPr lang="zh-CN" altLang="en-US" dirty="0"/>
              <a:t>）的比值。</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Font typeface="Wingdings" panose="05000000000000000000" pitchFamily="2" charset="2"/>
              <a:buChar char="u"/>
            </a:pPr>
            <a:r>
              <a:rPr lang="zh-CN" altLang="en-US" dirty="0"/>
              <a:t> 在实际测量中，相对误差主要用来评价</a:t>
            </a:r>
            <a:r>
              <a:rPr lang="zh-CN" altLang="en-US" b="1" dirty="0"/>
              <a:t>某次测量结果的准确度</a:t>
            </a:r>
            <a:r>
              <a:rPr lang="zh-CN" altLang="en-US" dirty="0"/>
              <a:t>，相对误差越小准确度愈高。</a:t>
            </a:r>
          </a:p>
        </p:txBody>
      </p:sp>
      <p:sp>
        <p:nvSpPr>
          <p:cNvPr id="2" name="标题 1"/>
          <p:cNvSpPr>
            <a:spLocks noGrp="1"/>
          </p:cNvSpPr>
          <p:nvPr>
            <p:ph type="title"/>
          </p:nvPr>
        </p:nvSpPr>
        <p:spPr/>
        <p:txBody>
          <a:bodyPr/>
          <a:lstStyle/>
          <a:p>
            <a:r>
              <a:rPr lang="zh-CN" altLang="en-US" dirty="0"/>
              <a:t>相对误差（</a:t>
            </a:r>
            <a:r>
              <a:rPr lang="en-US" altLang="zh-CN" dirty="0"/>
              <a:t>Relative Error</a:t>
            </a:r>
            <a:r>
              <a:rPr lang="zh-CN" altLang="en-US" dirty="0"/>
              <a:t>）</a:t>
            </a:r>
          </a:p>
        </p:txBody>
      </p:sp>
      <p:sp>
        <p:nvSpPr>
          <p:cNvPr id="21507" name="Rectangle 6"/>
          <p:cNvSpPr>
            <a:spLocks noChangeArrowheads="1"/>
          </p:cNvSpPr>
          <p:nvPr/>
        </p:nvSpPr>
        <p:spPr bwMode="auto">
          <a:xfrm>
            <a:off x="2046288" y="184150"/>
            <a:ext cx="8424862"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endParaRPr lang="zh-CN" altLang="en-US" sz="3400" b="1" dirty="0">
              <a:latin typeface="楷体_GB2312" pitchFamily="49" charset="-122"/>
              <a:ea typeface="宋体" panose="02010600030101010101" pitchFamily="2" charset="-122"/>
            </a:endParaRPr>
          </a:p>
        </p:txBody>
      </p:sp>
      <p:graphicFrame>
        <p:nvGraphicFramePr>
          <p:cNvPr id="891927" name="Object 23"/>
          <p:cNvGraphicFramePr>
            <a:graphicFrameLocks noChangeAspect="1"/>
          </p:cNvGraphicFramePr>
          <p:nvPr/>
        </p:nvGraphicFramePr>
        <p:xfrm>
          <a:off x="4575072" y="2815432"/>
          <a:ext cx="1874519" cy="824633"/>
        </p:xfrm>
        <a:graphic>
          <a:graphicData uri="http://schemas.openxmlformats.org/presentationml/2006/ole">
            <mc:AlternateContent xmlns:mc="http://schemas.openxmlformats.org/markup-compatibility/2006">
              <mc:Choice xmlns:v="urn:schemas-microsoft-com:vml" Requires="v">
                <p:oleObj spid="_x0000_s2064" name="Equation" r:id="rId4" imgW="545465" imgH="254000" progId="Equation.DSMT4">
                  <p:embed/>
                </p:oleObj>
              </mc:Choice>
              <mc:Fallback>
                <p:oleObj name="Equation" r:id="rId4" imgW="545465" imgH="254000" progId="Equation.DSMT4">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5072" y="2815432"/>
                        <a:ext cx="1874519" cy="824633"/>
                      </a:xfrm>
                      <a:prstGeom prst="rect">
                        <a:avLst/>
                      </a:prstGeom>
                      <a:noFill/>
                      <a:ln>
                        <a:noFill/>
                      </a:ln>
                    </p:spPr>
                  </p:pic>
                </p:oleObj>
              </mc:Fallback>
            </mc:AlternateContent>
          </a:graphicData>
        </a:graphic>
      </p:graphicFrame>
      <p:graphicFrame>
        <p:nvGraphicFramePr>
          <p:cNvPr id="891929" name="Object 25"/>
          <p:cNvGraphicFramePr>
            <a:graphicFrameLocks noChangeAspect="1"/>
          </p:cNvGraphicFramePr>
          <p:nvPr/>
        </p:nvGraphicFramePr>
        <p:xfrm>
          <a:off x="3433975" y="3606185"/>
          <a:ext cx="3015616" cy="869596"/>
        </p:xfrm>
        <a:graphic>
          <a:graphicData uri="http://schemas.openxmlformats.org/presentationml/2006/ole">
            <mc:AlternateContent xmlns:mc="http://schemas.openxmlformats.org/markup-compatibility/2006">
              <mc:Choice xmlns:v="urn:schemas-microsoft-com:vml" Requires="v">
                <p:oleObj spid="_x0000_s2065" name="Equation" r:id="rId6" imgW="875665" imgH="254000" progId="Equation.DSMT4">
                  <p:embed/>
                </p:oleObj>
              </mc:Choice>
              <mc:Fallback>
                <p:oleObj name="Equation" r:id="rId6" imgW="875665" imgH="254000"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975" y="3606185"/>
                        <a:ext cx="3015616" cy="869596"/>
                      </a:xfrm>
                      <a:prstGeom prst="rect">
                        <a:avLst/>
                      </a:prstGeom>
                      <a:noFill/>
                      <a:ln>
                        <a:noFill/>
                      </a:ln>
                    </p:spPr>
                  </p:pic>
                </p:oleObj>
              </mc:Fallback>
            </mc:AlternateContent>
          </a:graphicData>
        </a:graphic>
      </p:graphicFrame>
      <p:sp>
        <p:nvSpPr>
          <p:cNvPr id="891932" name="Text Box 28"/>
          <p:cNvSpPr txBox="1">
            <a:spLocks noChangeArrowheads="1"/>
          </p:cNvSpPr>
          <p:nvPr/>
        </p:nvSpPr>
        <p:spPr bwMode="auto">
          <a:xfrm>
            <a:off x="7841335" y="2141970"/>
            <a:ext cx="167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1800" b="1" dirty="0">
                <a:solidFill>
                  <a:schemeClr val="tx1"/>
                </a:solidFill>
                <a:latin typeface="Garamond" panose="02020404030301010803" pitchFamily="18" charset="0"/>
                <a:ea typeface="宋体" panose="02010600030101010101" pitchFamily="2" charset="-122"/>
              </a:rPr>
              <a:t>真值相对误差</a:t>
            </a:r>
          </a:p>
        </p:txBody>
      </p:sp>
      <p:sp>
        <p:nvSpPr>
          <p:cNvPr id="891933" name="Text Box 29"/>
          <p:cNvSpPr txBox="1">
            <a:spLocks noChangeArrowheads="1"/>
          </p:cNvSpPr>
          <p:nvPr/>
        </p:nvSpPr>
        <p:spPr bwMode="auto">
          <a:xfrm>
            <a:off x="7851775" y="2461058"/>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1800" b="1" dirty="0">
                <a:solidFill>
                  <a:schemeClr val="tx1"/>
                </a:solidFill>
                <a:latin typeface="Garamond" panose="02020404030301010803" pitchFamily="18" charset="0"/>
                <a:ea typeface="宋体" panose="02010600030101010101" pitchFamily="2" charset="-122"/>
              </a:rPr>
              <a:t>绝对误差</a:t>
            </a:r>
          </a:p>
        </p:txBody>
      </p:sp>
      <p:sp>
        <p:nvSpPr>
          <p:cNvPr id="891934" name="Line 30"/>
          <p:cNvSpPr>
            <a:spLocks noChangeShapeType="1"/>
          </p:cNvSpPr>
          <p:nvPr/>
        </p:nvSpPr>
        <p:spPr bwMode="auto">
          <a:xfrm flipV="1">
            <a:off x="5330825" y="2632075"/>
            <a:ext cx="0" cy="215900"/>
          </a:xfrm>
          <a:prstGeom prst="line">
            <a:avLst/>
          </a:prstGeom>
          <a:noFill/>
          <a:ln w="9525">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91935" name="Line 31"/>
          <p:cNvSpPr>
            <a:spLocks noChangeShapeType="1"/>
          </p:cNvSpPr>
          <p:nvPr/>
        </p:nvSpPr>
        <p:spPr bwMode="auto">
          <a:xfrm flipV="1">
            <a:off x="5330825" y="2632075"/>
            <a:ext cx="2514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1936" name="Line 32"/>
          <p:cNvSpPr>
            <a:spLocks noChangeShapeType="1"/>
          </p:cNvSpPr>
          <p:nvPr/>
        </p:nvSpPr>
        <p:spPr bwMode="auto">
          <a:xfrm flipV="1">
            <a:off x="4700588" y="2362200"/>
            <a:ext cx="0" cy="647700"/>
          </a:xfrm>
          <a:prstGeom prst="line">
            <a:avLst/>
          </a:prstGeom>
          <a:noFill/>
          <a:ln w="9525">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91937" name="Line 33"/>
          <p:cNvSpPr>
            <a:spLocks noChangeShapeType="1"/>
          </p:cNvSpPr>
          <p:nvPr/>
        </p:nvSpPr>
        <p:spPr bwMode="auto">
          <a:xfrm flipV="1">
            <a:off x="4700589" y="2349500"/>
            <a:ext cx="3151187" cy="127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1938" name="Line 34"/>
          <p:cNvSpPr>
            <a:spLocks noChangeShapeType="1"/>
          </p:cNvSpPr>
          <p:nvPr/>
        </p:nvSpPr>
        <p:spPr bwMode="auto">
          <a:xfrm>
            <a:off x="5600701" y="3414714"/>
            <a:ext cx="2251075" cy="26987"/>
          </a:xfrm>
          <a:prstGeom prst="line">
            <a:avLst/>
          </a:prstGeom>
          <a:noFill/>
          <a:ln w="9525">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91939" name="Text Box 35"/>
          <p:cNvSpPr txBox="1">
            <a:spLocks noChangeArrowheads="1"/>
          </p:cNvSpPr>
          <p:nvPr/>
        </p:nvSpPr>
        <p:spPr bwMode="auto">
          <a:xfrm>
            <a:off x="7841335" y="3230048"/>
            <a:ext cx="22496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1800" b="1" dirty="0">
                <a:solidFill>
                  <a:schemeClr val="tx1"/>
                </a:solidFill>
                <a:latin typeface="+mn-ea"/>
                <a:ea typeface="+mn-ea"/>
              </a:rPr>
              <a:t>真值</a:t>
            </a:r>
          </a:p>
        </p:txBody>
      </p:sp>
      <p:sp>
        <p:nvSpPr>
          <p:cNvPr id="891940" name="Text Box 36"/>
          <p:cNvSpPr txBox="1">
            <a:spLocks noChangeArrowheads="1"/>
          </p:cNvSpPr>
          <p:nvPr/>
        </p:nvSpPr>
        <p:spPr bwMode="auto">
          <a:xfrm>
            <a:off x="7851775" y="4071938"/>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1800" b="1" dirty="0">
                <a:solidFill>
                  <a:schemeClr val="tx1"/>
                </a:solidFill>
                <a:latin typeface="+mn-ea"/>
                <a:ea typeface="+mn-ea"/>
              </a:rPr>
              <a:t>测量值</a:t>
            </a:r>
          </a:p>
        </p:txBody>
      </p:sp>
      <p:sp>
        <p:nvSpPr>
          <p:cNvPr id="891941" name="Line 37"/>
          <p:cNvSpPr>
            <a:spLocks noChangeShapeType="1"/>
          </p:cNvSpPr>
          <p:nvPr/>
        </p:nvSpPr>
        <p:spPr bwMode="auto">
          <a:xfrm>
            <a:off x="5600701" y="4252914"/>
            <a:ext cx="2251075" cy="26987"/>
          </a:xfrm>
          <a:prstGeom prst="line">
            <a:avLst/>
          </a:prstGeom>
          <a:noFill/>
          <a:ln w="9525">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91944" name="Line 40"/>
          <p:cNvSpPr>
            <a:spLocks noChangeShapeType="1"/>
          </p:cNvSpPr>
          <p:nvPr/>
        </p:nvSpPr>
        <p:spPr bwMode="auto">
          <a:xfrm flipV="1">
            <a:off x="4656139" y="4702175"/>
            <a:ext cx="32416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1945" name="Line 41"/>
          <p:cNvSpPr>
            <a:spLocks noChangeShapeType="1"/>
          </p:cNvSpPr>
          <p:nvPr/>
        </p:nvSpPr>
        <p:spPr bwMode="auto">
          <a:xfrm>
            <a:off x="4656138" y="4386263"/>
            <a:ext cx="0" cy="315912"/>
          </a:xfrm>
          <a:prstGeom prst="line">
            <a:avLst/>
          </a:prstGeom>
          <a:noFill/>
          <a:ln w="9525">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91948" name="Text Box 44"/>
          <p:cNvSpPr txBox="1">
            <a:spLocks noChangeArrowheads="1"/>
          </p:cNvSpPr>
          <p:nvPr/>
        </p:nvSpPr>
        <p:spPr bwMode="auto">
          <a:xfrm>
            <a:off x="7897814" y="4518819"/>
            <a:ext cx="167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1800" b="1" dirty="0">
                <a:solidFill>
                  <a:schemeClr val="tx1"/>
                </a:solidFill>
                <a:latin typeface="+mn-ea"/>
                <a:ea typeface="+mn-ea"/>
              </a:rPr>
              <a:t>示值相对误差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19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19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19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1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19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19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19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19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19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19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19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19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19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19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19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932" grpId="0"/>
      <p:bldP spid="891933" grpId="0"/>
      <p:bldP spid="891934" grpId="0" animBg="1"/>
      <p:bldP spid="891935" grpId="0" animBg="1"/>
      <p:bldP spid="891936" grpId="0" animBg="1"/>
      <p:bldP spid="891937" grpId="0" animBg="1"/>
      <p:bldP spid="891938" grpId="0" animBg="1"/>
      <p:bldP spid="891939" grpId="0"/>
      <p:bldP spid="891940" grpId="0"/>
      <p:bldP spid="891941" grpId="0" animBg="1"/>
      <p:bldP spid="891944" grpId="0" animBg="1"/>
      <p:bldP spid="891945" grpId="0" animBg="1"/>
      <p:bldP spid="8919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701" y="2573905"/>
            <a:ext cx="11162884" cy="2610290"/>
          </a:xfrm>
        </p:spPr>
        <p:txBody>
          <a:bodyPr/>
          <a:lstStyle/>
          <a:p>
            <a:pPr marL="0" indent="0">
              <a:buNone/>
            </a:pPr>
            <a:r>
              <a:rPr lang="zh-CN" altLang="en-US" dirty="0"/>
              <a:t>解：相对误差小则更准。</a:t>
            </a:r>
            <a:endParaRPr lang="en-US" altLang="zh-CN" dirty="0"/>
          </a:p>
          <a:p>
            <a:pPr>
              <a:buFontTx/>
              <a:buNone/>
            </a:pPr>
            <a:endParaRPr lang="en-US" altLang="zh-CN" dirty="0"/>
          </a:p>
          <a:p>
            <a:pPr>
              <a:buFontTx/>
              <a:buNone/>
            </a:pPr>
            <a:r>
              <a:rPr lang="en-US" altLang="zh-CN" dirty="0"/>
              <a:t>		</a:t>
            </a:r>
            <a:r>
              <a:rPr lang="zh-CN" altLang="en-US" dirty="0"/>
              <a:t>弹道导弹：</a:t>
            </a:r>
            <a:r>
              <a:rPr lang="zh-CN" altLang="en-US" dirty="0">
                <a:sym typeface="Symbol" panose="05050102010706020507" pitchFamily="18" charset="2"/>
              </a:rPr>
              <a:t></a:t>
            </a:r>
            <a:endParaRPr lang="en-US" altLang="zh-CN" dirty="0">
              <a:sym typeface="Symbol" panose="05050102010706020507" pitchFamily="18" charset="2"/>
            </a:endParaRPr>
          </a:p>
          <a:p>
            <a:pPr>
              <a:buFontTx/>
              <a:buNone/>
            </a:pPr>
            <a:r>
              <a:rPr lang="en-US" altLang="zh-CN" dirty="0">
                <a:sym typeface="Symbol" panose="05050102010706020507" pitchFamily="18" charset="2"/>
              </a:rPr>
              <a:t>		</a:t>
            </a:r>
          </a:p>
          <a:p>
            <a:pPr>
              <a:buFontTx/>
              <a:buNone/>
            </a:pPr>
            <a:r>
              <a:rPr lang="en-US" altLang="zh-CN" dirty="0">
                <a:sym typeface="Symbol" panose="05050102010706020507" pitchFamily="18" charset="2"/>
              </a:rPr>
              <a:t>		</a:t>
            </a:r>
            <a:r>
              <a:rPr lang="zh-CN" altLang="en-US" dirty="0">
                <a:sym typeface="Symbol" panose="05050102010706020507" pitchFamily="18" charset="2"/>
              </a:rPr>
              <a:t>狙击手：</a:t>
            </a:r>
          </a:p>
          <a:p>
            <a:pPr>
              <a:buFontTx/>
              <a:buNone/>
            </a:pPr>
            <a:endParaRPr lang="zh-CN" altLang="en-US" dirty="0"/>
          </a:p>
        </p:txBody>
      </p:sp>
      <p:sp>
        <p:nvSpPr>
          <p:cNvPr id="22530" name="标题 1"/>
          <p:cNvSpPr>
            <a:spLocks noGrp="1"/>
          </p:cNvSpPr>
          <p:nvPr>
            <p:ph type="title"/>
          </p:nvPr>
        </p:nvSpPr>
        <p:spPr/>
        <p:txBody>
          <a:bodyPr>
            <a:normAutofit/>
          </a:bodyPr>
          <a:lstStyle/>
          <a:p>
            <a:r>
              <a:rPr lang="zh-CN" altLang="en-US" sz="3200" b="1" dirty="0">
                <a:solidFill>
                  <a:schemeClr val="accent1"/>
                </a:solidFill>
              </a:rPr>
              <a:t>相对误差与绝对误差</a:t>
            </a:r>
          </a:p>
        </p:txBody>
      </p:sp>
      <p:graphicFrame>
        <p:nvGraphicFramePr>
          <p:cNvPr id="22532" name="Object 2"/>
          <p:cNvGraphicFramePr>
            <a:graphicFrameLocks noChangeAspect="1"/>
          </p:cNvGraphicFramePr>
          <p:nvPr/>
        </p:nvGraphicFramePr>
        <p:xfrm>
          <a:off x="2900645" y="3361496"/>
          <a:ext cx="3247373" cy="714478"/>
        </p:xfrm>
        <a:graphic>
          <a:graphicData uri="http://schemas.openxmlformats.org/presentationml/2006/ole">
            <mc:AlternateContent xmlns:mc="http://schemas.openxmlformats.org/markup-compatibility/2006">
              <mc:Choice xmlns:v="urn:schemas-microsoft-com:vml" Requires="v">
                <p:oleObj spid="_x0000_s3088" name="公式" r:id="rId3" imgW="1790700" imgH="393700" progId="Equation.3">
                  <p:embed/>
                </p:oleObj>
              </mc:Choice>
              <mc:Fallback>
                <p:oleObj name="公式" r:id="rId3" imgW="1790700" imgH="3937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0645" y="3361496"/>
                        <a:ext cx="3247373" cy="714478"/>
                      </a:xfrm>
                      <a:prstGeom prst="rect">
                        <a:avLst/>
                      </a:prstGeom>
                      <a:noFill/>
                      <a:ln>
                        <a:noFill/>
                      </a:ln>
                      <a:effectLst/>
                    </p:spPr>
                  </p:pic>
                </p:oleObj>
              </mc:Fallback>
            </mc:AlternateContent>
          </a:graphicData>
        </a:graphic>
      </p:graphicFrame>
      <p:graphicFrame>
        <p:nvGraphicFramePr>
          <p:cNvPr id="22534" name="Object 3"/>
          <p:cNvGraphicFramePr>
            <a:graphicFrameLocks noChangeAspect="1"/>
          </p:cNvGraphicFramePr>
          <p:nvPr/>
        </p:nvGraphicFramePr>
        <p:xfrm>
          <a:off x="2899960" y="4341992"/>
          <a:ext cx="3030188" cy="728617"/>
        </p:xfrm>
        <a:graphic>
          <a:graphicData uri="http://schemas.openxmlformats.org/presentationml/2006/ole">
            <mc:AlternateContent xmlns:mc="http://schemas.openxmlformats.org/markup-compatibility/2006">
              <mc:Choice xmlns:v="urn:schemas-microsoft-com:vml" Requires="v">
                <p:oleObj spid="_x0000_s3089" name="公式" r:id="rId5" imgW="1637665" imgH="393700" progId="Equation.3">
                  <p:embed/>
                </p:oleObj>
              </mc:Choice>
              <mc:Fallback>
                <p:oleObj name="公式" r:id="rId5" imgW="1637665" imgH="3937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9960" y="4341992"/>
                        <a:ext cx="3030188" cy="728617"/>
                      </a:xfrm>
                      <a:prstGeom prst="rect">
                        <a:avLst/>
                      </a:prstGeom>
                      <a:noFill/>
                      <a:ln>
                        <a:noFill/>
                      </a:ln>
                      <a:effectLst/>
                    </p:spPr>
                  </p:pic>
                </p:oleObj>
              </mc:Fallback>
            </mc:AlternateContent>
          </a:graphicData>
        </a:graphic>
      </p:graphicFrame>
      <p:sp>
        <p:nvSpPr>
          <p:cNvPr id="7" name="TextBox 6"/>
          <p:cNvSpPr txBox="1"/>
          <p:nvPr/>
        </p:nvSpPr>
        <p:spPr>
          <a:xfrm>
            <a:off x="1775520" y="5354639"/>
            <a:ext cx="8147050" cy="510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eaLnBrk="1" hangingPunct="1">
              <a:defRPr/>
            </a:pPr>
            <a:r>
              <a:rPr lang="zh-CN" altLang="en-US" sz="2400" b="1" dirty="0">
                <a:solidFill>
                  <a:schemeClr val="bg1"/>
                </a:solidFill>
              </a:rPr>
              <a:t>弹道导弹射击精度十万分之一，比狙击手的万分之四要准。</a:t>
            </a:r>
          </a:p>
        </p:txBody>
      </p:sp>
      <p:sp>
        <p:nvSpPr>
          <p:cNvPr id="12" name="内容占位符 1"/>
          <p:cNvSpPr txBox="1"/>
          <p:nvPr/>
        </p:nvSpPr>
        <p:spPr>
          <a:xfrm>
            <a:off x="348706" y="1633226"/>
            <a:ext cx="11162884" cy="98651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Calibri" panose="020F0502020204030204" pitchFamily="34" charset="0"/>
              <a:buNone/>
            </a:pPr>
            <a:r>
              <a:rPr lang="en-US" altLang="zh-CN" dirty="0"/>
              <a:t>【</a:t>
            </a:r>
            <a:r>
              <a:rPr lang="zh-CN" altLang="en-US" dirty="0"/>
              <a:t>例</a:t>
            </a:r>
            <a:r>
              <a:rPr lang="en-US" altLang="zh-CN" dirty="0"/>
              <a:t>】</a:t>
            </a:r>
            <a:r>
              <a:rPr lang="zh-CN" altLang="en-US" dirty="0"/>
              <a:t>：弹道导弹射程</a:t>
            </a:r>
            <a:r>
              <a:rPr lang="en-US" altLang="zh-CN" dirty="0"/>
              <a:t>10000km</a:t>
            </a:r>
            <a:r>
              <a:rPr lang="zh-CN" altLang="en-US" dirty="0"/>
              <a:t>，射击点偏离目标</a:t>
            </a:r>
            <a:r>
              <a:rPr lang="en-US" altLang="zh-CN" dirty="0"/>
              <a:t>100m</a:t>
            </a:r>
            <a:r>
              <a:rPr lang="zh-CN" altLang="en-US" dirty="0"/>
              <a:t>，狙击手</a:t>
            </a:r>
            <a:r>
              <a:rPr lang="en-US" altLang="zh-CN" dirty="0"/>
              <a:t>50m</a:t>
            </a:r>
            <a:r>
              <a:rPr lang="zh-CN" altLang="en-US" dirty="0"/>
              <a:t>远射击，偏离靶心</a:t>
            </a:r>
            <a:r>
              <a:rPr lang="en-US" altLang="zh-CN" dirty="0"/>
              <a:t>2cm</a:t>
            </a:r>
            <a:r>
              <a:rPr lang="zh-CN" altLang="en-US" dirty="0"/>
              <a:t>，问哪种更准？   </a:t>
            </a: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37331" y="1481832"/>
            <a:ext cx="11576236" cy="1190600"/>
          </a:xfrm>
        </p:spPr>
        <p:txBody>
          <a:bodyPr/>
          <a:lstStyle/>
          <a:p>
            <a:pPr marL="0" indent="0">
              <a:buNone/>
            </a:pPr>
            <a:r>
              <a:rPr lang="zh-CN" altLang="en-US" dirty="0"/>
              <a:t>定义：测量仪器制造厂按有关技术规范预先设计规定了允许误差的极限值</a:t>
            </a:r>
            <a:r>
              <a:rPr lang="en-US" altLang="zh-CN" dirty="0"/>
              <a:t>, </a:t>
            </a:r>
            <a:r>
              <a:rPr lang="zh-CN" altLang="en-US" dirty="0"/>
              <a:t>当最终检验时凡不超出此范围的仪器均为合格品可以出厂</a:t>
            </a:r>
            <a:r>
              <a:rPr lang="en-US" altLang="zh-CN" dirty="0"/>
              <a:t>, </a:t>
            </a:r>
            <a:r>
              <a:rPr lang="zh-CN" altLang="en-US" dirty="0"/>
              <a:t>并以绝对误差 </a:t>
            </a:r>
            <a:r>
              <a:rPr lang="en-US" altLang="zh-CN" sz="2000" dirty="0">
                <a:solidFill>
                  <a:srgbClr val="FF0000"/>
                </a:solidFill>
                <a:latin typeface="Times New Roman" panose="02020603050405020304"/>
                <a:ea typeface="宋体" panose="02010600030101010101" pitchFamily="2" charset="-122"/>
              </a:rPr>
              <a:t>± </a:t>
            </a:r>
            <a:r>
              <a:rPr lang="zh-CN" altLang="en-US"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solidFill>
                  <a:srgbClr val="FF0000"/>
                </a:solidFill>
              </a:rPr>
              <a:t> </a:t>
            </a:r>
            <a:r>
              <a:rPr lang="zh-CN" altLang="en-US" dirty="0"/>
              <a:t>的形式写进测量仪器的说明书中，在</a:t>
            </a:r>
            <a:r>
              <a:rPr lang="en-US" altLang="zh-CN" dirty="0"/>
              <a:t>《</a:t>
            </a:r>
            <a:r>
              <a:rPr lang="zh-CN" altLang="en-US" dirty="0"/>
              <a:t>国际通用计量学基本术语</a:t>
            </a:r>
            <a:r>
              <a:rPr lang="en-US" altLang="zh-CN" dirty="0"/>
              <a:t>》</a:t>
            </a:r>
            <a:r>
              <a:rPr lang="zh-CN" altLang="en-US" dirty="0"/>
              <a:t>中该绝对误差 </a:t>
            </a:r>
            <a:r>
              <a:rPr lang="en-US" altLang="zh-CN" sz="2000" dirty="0">
                <a:solidFill>
                  <a:srgbClr val="000000">
                    <a:hueOff val="0"/>
                    <a:satOff val="0"/>
                    <a:lumOff val="0"/>
                    <a:alphaOff val="0"/>
                  </a:srgbClr>
                </a:solidFill>
                <a:latin typeface="Times New Roman" panose="02020603050405020304"/>
                <a:ea typeface="宋体" panose="02010600030101010101" pitchFamily="2" charset="-122"/>
              </a:rPr>
              <a:t>± </a:t>
            </a: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t>被命名为仪表的</a:t>
            </a:r>
            <a:r>
              <a:rPr lang="zh-CN" altLang="en-US" dirty="0">
                <a:solidFill>
                  <a:srgbClr val="FF0000"/>
                </a:solidFill>
              </a:rPr>
              <a:t>最大允许误差（极限）</a:t>
            </a:r>
            <a:r>
              <a:rPr lang="zh-CN" altLang="en-US" dirty="0"/>
              <a:t>。</a:t>
            </a:r>
          </a:p>
        </p:txBody>
      </p:sp>
      <p:sp>
        <p:nvSpPr>
          <p:cNvPr id="965634" name="Rectangle 2"/>
          <p:cNvSpPr>
            <a:spLocks noGrp="1" noChangeArrowheads="1"/>
          </p:cNvSpPr>
          <p:nvPr>
            <p:ph type="title"/>
          </p:nvPr>
        </p:nvSpPr>
        <p:spPr/>
        <p:txBody>
          <a:bodyPr/>
          <a:lstStyle/>
          <a:p>
            <a:pPr marL="838200" indent="-838200" algn="l"/>
            <a:r>
              <a:rPr lang="zh-CN" altLang="en-US" b="1" dirty="0">
                <a:latin typeface="楷体_GB2312" pitchFamily="49" charset="-122"/>
              </a:rPr>
              <a:t>最大允许误差（极限）及其表达形式</a:t>
            </a:r>
          </a:p>
        </p:txBody>
      </p:sp>
      <p:sp>
        <p:nvSpPr>
          <p:cNvPr id="965635" name="Rectangle 3"/>
          <p:cNvSpPr>
            <a:spLocks noRot="1" noChangeArrowheads="1"/>
          </p:cNvSpPr>
          <p:nvPr/>
        </p:nvSpPr>
        <p:spPr bwMode="auto">
          <a:xfrm>
            <a:off x="1955800" y="1017588"/>
            <a:ext cx="822960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580" indent="-449580">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en-US" altLang="zh-CN" sz="2400" b="1">
              <a:solidFill>
                <a:schemeClr val="tx2"/>
              </a:solidFill>
              <a:latin typeface="宋体" panose="02010600030101010101" pitchFamily="2" charset="-122"/>
            </a:endParaRPr>
          </a:p>
          <a:p>
            <a:pPr>
              <a:buFont typeface="Wingdings" panose="05000000000000000000" pitchFamily="2" charset="2"/>
              <a:buNone/>
            </a:pPr>
            <a:r>
              <a:rPr lang="zh-CN" altLang="en-US" sz="2400">
                <a:solidFill>
                  <a:schemeClr val="tx2"/>
                </a:solidFill>
                <a:latin typeface="宋体" panose="02010600030101010101" pitchFamily="2" charset="-122"/>
              </a:rPr>
              <a:t>  </a:t>
            </a:r>
          </a:p>
          <a:p>
            <a:pPr>
              <a:buFont typeface="Wingdings" panose="05000000000000000000" pitchFamily="2" charset="2"/>
              <a:buNone/>
            </a:pPr>
            <a:r>
              <a:rPr lang="zh-CN" altLang="en-US" sz="2200" b="1">
                <a:solidFill>
                  <a:schemeClr val="tx2"/>
                </a:solidFill>
                <a:latin typeface="宋体" panose="02010600030101010101" pitchFamily="2" charset="-122"/>
              </a:rPr>
              <a:t>   </a:t>
            </a:r>
          </a:p>
        </p:txBody>
      </p:sp>
      <p:graphicFrame>
        <p:nvGraphicFramePr>
          <p:cNvPr id="31748" name="Object 13"/>
          <p:cNvGraphicFramePr>
            <a:graphicFrameLocks noChangeAspect="1"/>
          </p:cNvGraphicFramePr>
          <p:nvPr/>
        </p:nvGraphicFramePr>
        <p:xfrm>
          <a:off x="6537815" y="3654998"/>
          <a:ext cx="114300" cy="215900"/>
        </p:xfrm>
        <a:graphic>
          <a:graphicData uri="http://schemas.openxmlformats.org/presentationml/2006/ole">
            <mc:AlternateContent xmlns:mc="http://schemas.openxmlformats.org/markup-compatibility/2006">
              <mc:Choice xmlns:v="urn:schemas-microsoft-com:vml" Requires="v">
                <p:oleObj spid="_x0000_s4126" name="公式" r:id="rId4" imgW="114300" imgH="215900" progId="Equation.3">
                  <p:embed/>
                </p:oleObj>
              </mc:Choice>
              <mc:Fallback>
                <p:oleObj name="公式" r:id="rId4" imgW="114300" imgH="2159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815" y="365499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5650" name="Object 18"/>
          <p:cNvGraphicFramePr>
            <a:graphicFrameLocks noChangeAspect="1"/>
          </p:cNvGraphicFramePr>
          <p:nvPr/>
        </p:nvGraphicFramePr>
        <p:xfrm>
          <a:off x="5777013" y="4900850"/>
          <a:ext cx="3238500" cy="530225"/>
        </p:xfrm>
        <a:graphic>
          <a:graphicData uri="http://schemas.openxmlformats.org/presentationml/2006/ole">
            <mc:AlternateContent xmlns:mc="http://schemas.openxmlformats.org/markup-compatibility/2006">
              <mc:Choice xmlns:v="urn:schemas-microsoft-com:vml" Requires="v">
                <p:oleObj spid="_x0000_s4127" name="Equation" r:id="rId6" imgW="1381125" imgH="209550" progId="Equation.DSMT4">
                  <p:embed/>
                </p:oleObj>
              </mc:Choice>
              <mc:Fallback>
                <p:oleObj name="Equation" r:id="rId6" imgW="1381125" imgH="209550" progId="Equation.DSMT4">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7013" y="4900850"/>
                        <a:ext cx="32385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5651" name="Object 19"/>
          <p:cNvGraphicFramePr>
            <a:graphicFrameLocks noChangeAspect="1"/>
          </p:cNvGraphicFramePr>
          <p:nvPr/>
        </p:nvGraphicFramePr>
        <p:xfrm>
          <a:off x="5780722" y="5875085"/>
          <a:ext cx="4475163" cy="530225"/>
        </p:xfrm>
        <a:graphic>
          <a:graphicData uri="http://schemas.openxmlformats.org/presentationml/2006/ole">
            <mc:AlternateContent xmlns:mc="http://schemas.openxmlformats.org/markup-compatibility/2006">
              <mc:Choice xmlns:v="urn:schemas-microsoft-com:vml" Requires="v">
                <p:oleObj spid="_x0000_s4128" name="Equation" r:id="rId8" imgW="1914525" imgH="209550" progId="Equation.DSMT4">
                  <p:embed/>
                </p:oleObj>
              </mc:Choice>
              <mc:Fallback>
                <p:oleObj name="Equation" r:id="rId8" imgW="1914525" imgH="209550" progId="Equation.DSMT4">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0722" y="5875085"/>
                        <a:ext cx="44751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5652" name="AutoShape 20"/>
          <p:cNvSpPr>
            <a:spLocks noChangeArrowheads="1"/>
          </p:cNvSpPr>
          <p:nvPr/>
        </p:nvSpPr>
        <p:spPr bwMode="auto">
          <a:xfrm>
            <a:off x="4081825" y="3010356"/>
            <a:ext cx="2455990" cy="860541"/>
          </a:xfrm>
          <a:prstGeom prst="wedgeRoundRectCallout">
            <a:avLst>
              <a:gd name="adj1" fmla="val 50130"/>
              <a:gd name="adj2" fmla="val 78218"/>
              <a:gd name="adj3" fmla="val 16667"/>
            </a:avLst>
          </a:prstGeom>
          <a:solidFill>
            <a:schemeClr val="accent1"/>
          </a:solidFill>
          <a:ln w="9525">
            <a:solidFill>
              <a:schemeClr val="tx1"/>
            </a:solidFill>
            <a:miter lim="800000"/>
          </a:ln>
        </p:spPr>
        <p:txBody>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FontTx/>
              <a:buNone/>
            </a:pPr>
            <a:r>
              <a:rPr lang="zh-CN" altLang="en-US" sz="2000" b="1" dirty="0">
                <a:solidFill>
                  <a:schemeClr val="bg1"/>
                </a:solidFill>
                <a:latin typeface="宋体" panose="02010600030101010101" pitchFamily="2" charset="-122"/>
                <a:ea typeface="宋体" panose="02010600030101010101" pitchFamily="2" charset="-122"/>
              </a:rPr>
              <a:t>与示值有关的误差</a:t>
            </a:r>
            <a:endParaRPr lang="en-US" altLang="zh-CN" sz="2000" b="1" dirty="0">
              <a:solidFill>
                <a:schemeClr val="bg1"/>
              </a:solidFill>
              <a:latin typeface="宋体" panose="02010600030101010101" pitchFamily="2" charset="-122"/>
              <a:ea typeface="宋体" panose="02010600030101010101" pitchFamily="2" charset="-122"/>
            </a:endParaRPr>
          </a:p>
          <a:p>
            <a:pPr algn="ctr" eaLnBrk="1" hangingPunct="1">
              <a:lnSpc>
                <a:spcPct val="100000"/>
              </a:lnSpc>
              <a:spcBef>
                <a:spcPts val="0"/>
              </a:spcBef>
              <a:buSzTx/>
              <a:buFontTx/>
              <a:buNone/>
            </a:pPr>
            <a:r>
              <a:rPr lang="zh-CN" altLang="en-US" sz="2000" b="1" dirty="0">
                <a:solidFill>
                  <a:schemeClr val="bg1"/>
                </a:solidFill>
                <a:latin typeface="宋体" panose="02010600030101010101" pitchFamily="2" charset="-122"/>
                <a:ea typeface="宋体" panose="02010600030101010101" pitchFamily="2" charset="-122"/>
              </a:rPr>
              <a:t>（读数误差）</a:t>
            </a:r>
            <a:endParaRPr lang="zh-CN" altLang="en-US" b="1" dirty="0">
              <a:solidFill>
                <a:schemeClr val="bg1"/>
              </a:solidFill>
              <a:latin typeface="宋体" panose="02010600030101010101" pitchFamily="2" charset="-122"/>
              <a:ea typeface="宋体" panose="02010600030101010101" pitchFamily="2" charset="-122"/>
            </a:endParaRPr>
          </a:p>
        </p:txBody>
      </p:sp>
      <p:sp>
        <p:nvSpPr>
          <p:cNvPr id="965653" name="AutoShape 21"/>
          <p:cNvSpPr>
            <a:spLocks noChangeArrowheads="1"/>
          </p:cNvSpPr>
          <p:nvPr/>
        </p:nvSpPr>
        <p:spPr bwMode="auto">
          <a:xfrm>
            <a:off x="8312294" y="2958828"/>
            <a:ext cx="3108600" cy="800859"/>
          </a:xfrm>
          <a:prstGeom prst="wedgeRoundRectCallout">
            <a:avLst>
              <a:gd name="adj1" fmla="val -42668"/>
              <a:gd name="adj2" fmla="val 75476"/>
              <a:gd name="adj3" fmla="val 16667"/>
            </a:avLst>
          </a:prstGeom>
          <a:solidFill>
            <a:schemeClr val="accent1"/>
          </a:solidFill>
          <a:ln w="9525">
            <a:solidFill>
              <a:schemeClr val="tx1"/>
            </a:solidFill>
            <a:miter lim="800000"/>
          </a:ln>
        </p:spPr>
        <p:txBody>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FontTx/>
              <a:buNone/>
            </a:pPr>
            <a:r>
              <a:rPr lang="zh-CN" altLang="en-US" sz="2000" b="1" dirty="0">
                <a:solidFill>
                  <a:schemeClr val="bg1"/>
                </a:solidFill>
                <a:latin typeface="宋体" panose="02010600030101010101" pitchFamily="2" charset="-122"/>
                <a:ea typeface="宋体" panose="02010600030101010101" pitchFamily="2" charset="-122"/>
              </a:rPr>
              <a:t>与示值无关的固定项误差（满度误差）</a:t>
            </a:r>
            <a:endParaRPr lang="zh-CN" altLang="en-US" b="1" dirty="0">
              <a:solidFill>
                <a:schemeClr val="bg1"/>
              </a:solidFill>
              <a:latin typeface="宋体" panose="02010600030101010101" pitchFamily="2" charset="-122"/>
              <a:ea typeface="宋体" panose="02010600030101010101" pitchFamily="2" charset="-122"/>
            </a:endParaRPr>
          </a:p>
        </p:txBody>
      </p:sp>
      <p:sp>
        <p:nvSpPr>
          <p:cNvPr id="965656" name="Rectangle 24"/>
          <p:cNvSpPr>
            <a:spLocks noChangeArrowheads="1"/>
          </p:cNvSpPr>
          <p:nvPr/>
        </p:nvSpPr>
        <p:spPr bwMode="auto">
          <a:xfrm>
            <a:off x="3731504" y="3985080"/>
            <a:ext cx="216024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dirty="0">
                <a:solidFill>
                  <a:srgbClr val="FF0000"/>
                </a:solidFill>
                <a:latin typeface="+mn-ea"/>
                <a:ea typeface="+mn-ea"/>
              </a:rPr>
              <a:t>模拟仪表</a:t>
            </a:r>
          </a:p>
        </p:txBody>
      </p:sp>
      <p:sp>
        <p:nvSpPr>
          <p:cNvPr id="965657" name="Rectangle 25"/>
          <p:cNvSpPr>
            <a:spLocks noChangeArrowheads="1"/>
          </p:cNvSpPr>
          <p:nvPr/>
        </p:nvSpPr>
        <p:spPr bwMode="auto">
          <a:xfrm>
            <a:off x="3731504" y="5296043"/>
            <a:ext cx="2385265"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dirty="0">
                <a:solidFill>
                  <a:srgbClr val="FF0000"/>
                </a:solidFill>
                <a:latin typeface="+mn-ea"/>
                <a:ea typeface="+mn-ea"/>
              </a:rPr>
              <a:t>数字仪表</a:t>
            </a:r>
            <a:endParaRPr lang="zh-CN" altLang="en-US" dirty="0">
              <a:solidFill>
                <a:srgbClr val="FF0000"/>
              </a:solidFill>
              <a:latin typeface="+mn-ea"/>
              <a:ea typeface="+mn-ea"/>
            </a:endParaRPr>
          </a:p>
        </p:txBody>
      </p:sp>
      <p:sp>
        <p:nvSpPr>
          <p:cNvPr id="13" name="Rectangle 3"/>
          <p:cNvSpPr>
            <a:spLocks noRot="1" noChangeArrowheads="1"/>
          </p:cNvSpPr>
          <p:nvPr/>
        </p:nvSpPr>
        <p:spPr bwMode="auto">
          <a:xfrm>
            <a:off x="1611314" y="960438"/>
            <a:ext cx="8974137"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580" indent="-449580">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400" b="1" dirty="0">
                <a:solidFill>
                  <a:schemeClr val="hlink"/>
                </a:solidFill>
                <a:latin typeface="宋体" panose="02010600030101010101" pitchFamily="2" charset="-122"/>
              </a:rPr>
              <a:t>  </a:t>
            </a:r>
            <a:endParaRPr lang="zh-CN" altLang="en-US" sz="2400" b="1" dirty="0">
              <a:solidFill>
                <a:schemeClr val="accent2"/>
              </a:solidFill>
              <a:latin typeface="宋体" panose="02010600030101010101" pitchFamily="2" charset="-122"/>
            </a:endParaRPr>
          </a:p>
        </p:txBody>
      </p:sp>
      <p:graphicFrame>
        <p:nvGraphicFramePr>
          <p:cNvPr id="15" name="Object 17"/>
          <p:cNvGraphicFramePr>
            <a:graphicFrameLocks noChangeAspect="1"/>
          </p:cNvGraphicFramePr>
          <p:nvPr/>
        </p:nvGraphicFramePr>
        <p:xfrm>
          <a:off x="5777013" y="4006790"/>
          <a:ext cx="3198610" cy="481983"/>
        </p:xfrm>
        <a:graphic>
          <a:graphicData uri="http://schemas.openxmlformats.org/presentationml/2006/ole">
            <mc:AlternateContent xmlns:mc="http://schemas.openxmlformats.org/markup-compatibility/2006">
              <mc:Choice xmlns:v="urn:schemas-microsoft-com:vml" Requires="v">
                <p:oleObj spid="_x0000_s4129" name="Equation" r:id="rId10" imgW="1390650" imgH="209550" progId="Equation.DSMT4">
                  <p:embed/>
                </p:oleObj>
              </mc:Choice>
              <mc:Fallback>
                <p:oleObj name="Equation" r:id="rId10" imgW="1390650" imgH="209550" progId="Equation.DSMT4">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7013" y="4006790"/>
                        <a:ext cx="3198610" cy="481983"/>
                      </a:xfrm>
                      <a:prstGeom prst="rect">
                        <a:avLst/>
                      </a:prstGeom>
                      <a:noFill/>
                      <a:ln>
                        <a:noFill/>
                      </a:ln>
                      <a:effectLst/>
                    </p:spPr>
                  </p:pic>
                </p:oleObj>
              </mc:Fallback>
            </mc:AlternateContent>
          </a:graphicData>
        </a:graphic>
      </p:graphicFrame>
      <p:sp>
        <p:nvSpPr>
          <p:cNvPr id="7" name="文本框 6"/>
          <p:cNvSpPr txBox="1"/>
          <p:nvPr/>
        </p:nvSpPr>
        <p:spPr>
          <a:xfrm>
            <a:off x="5777013" y="5442386"/>
            <a:ext cx="1395155" cy="461665"/>
          </a:xfrm>
          <a:prstGeom prst="rect">
            <a:avLst/>
          </a:prstGeom>
          <a:noFill/>
        </p:spPr>
        <p:txBody>
          <a:bodyPr wrap="square" rtlCol="0">
            <a:spAutoFit/>
          </a:bodyPr>
          <a:lstStyle/>
          <a:p>
            <a:r>
              <a:rPr lang="zh-CN" altLang="en-US" sz="2400" dirty="0"/>
              <a:t>或</a:t>
            </a:r>
          </a:p>
        </p:txBody>
      </p:sp>
      <p:sp>
        <p:nvSpPr>
          <p:cNvPr id="16" name="AutoShape 21"/>
          <p:cNvSpPr>
            <a:spLocks noChangeArrowheads="1"/>
          </p:cNvSpPr>
          <p:nvPr/>
        </p:nvSpPr>
        <p:spPr bwMode="auto">
          <a:xfrm>
            <a:off x="9696400" y="4267282"/>
            <a:ext cx="2025225" cy="800859"/>
          </a:xfrm>
          <a:prstGeom prst="wedgeRoundRectCallout">
            <a:avLst>
              <a:gd name="adj1" fmla="val -94633"/>
              <a:gd name="adj2" fmla="val 60811"/>
              <a:gd name="adj3" fmla="val 16667"/>
            </a:avLst>
          </a:prstGeom>
          <a:solidFill>
            <a:schemeClr val="accent1"/>
          </a:solidFill>
          <a:ln w="9525">
            <a:solidFill>
              <a:schemeClr val="tx1"/>
            </a:solidFill>
            <a:miter lim="800000"/>
          </a:ln>
        </p:spPr>
        <p:txBody>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FontTx/>
              <a:buNone/>
            </a:pPr>
            <a:r>
              <a:rPr lang="zh-CN" altLang="en-US" sz="2000" b="1" dirty="0">
                <a:solidFill>
                  <a:schemeClr val="bg1"/>
                </a:solidFill>
                <a:latin typeface="宋体" panose="02010600030101010101" pitchFamily="2" charset="-122"/>
                <a:ea typeface="宋体" panose="02010600030101010101" pitchFamily="2" charset="-122"/>
              </a:rPr>
              <a:t>与分辨力有关，</a:t>
            </a:r>
            <a:r>
              <a:rPr lang="en-US" altLang="zh-CN" sz="2000" b="1" i="1" dirty="0">
                <a:solidFill>
                  <a:schemeClr val="bg1"/>
                </a:solidFill>
                <a:latin typeface="+mn-lt"/>
                <a:ea typeface="宋体" panose="02010600030101010101" pitchFamily="2" charset="-122"/>
              </a:rPr>
              <a:t>n</a:t>
            </a:r>
            <a:r>
              <a:rPr lang="zh-CN" altLang="en-US" sz="2000" b="1" dirty="0">
                <a:solidFill>
                  <a:schemeClr val="bg1"/>
                </a:solidFill>
                <a:latin typeface="宋体" panose="02010600030101010101" pitchFamily="2" charset="-122"/>
                <a:ea typeface="宋体" panose="02010600030101010101" pitchFamily="2" charset="-122"/>
              </a:rPr>
              <a:t>*分辨力</a:t>
            </a:r>
            <a:endParaRPr lang="zh-CN" altLang="en-US" b="1" dirty="0">
              <a:solidFill>
                <a:schemeClr val="bg1"/>
              </a:solidFill>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12"/>
          <a:stretch>
            <a:fillRect/>
          </a:stretch>
        </p:blipFill>
        <p:spPr>
          <a:xfrm>
            <a:off x="20852" y="2691995"/>
            <a:ext cx="3710652" cy="3668279"/>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965634"/>
                                        </p:tgtEl>
                                        <p:attrNameLst>
                                          <p:attrName>style.visibility</p:attrName>
                                        </p:attrNameLst>
                                      </p:cBhvr>
                                      <p:to>
                                        <p:strVal val="visible"/>
                                      </p:to>
                                    </p:set>
                                    <p:animEffect transition="in" filter="blinds(vertical)">
                                      <p:cBhvr>
                                        <p:cTn id="7" dur="500"/>
                                        <p:tgtEl>
                                          <p:spTgt spid="965634"/>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965635"/>
                                        </p:tgtEl>
                                        <p:attrNameLst>
                                          <p:attrName>style.visibility</p:attrName>
                                        </p:attrNameLst>
                                      </p:cBhvr>
                                      <p:to>
                                        <p:strVal val="visible"/>
                                      </p:to>
                                    </p:set>
                                    <p:animEffect transition="in" filter="checkerboard(across)">
                                      <p:cBhvr>
                                        <p:cTn id="11" dur="500"/>
                                        <p:tgtEl>
                                          <p:spTgt spid="96563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6565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656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6565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6565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6565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6565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634" grpId="0" autoUpdateAnimBg="0"/>
      <p:bldP spid="965635" grpId="0" autoUpdateAnimBg="0"/>
      <p:bldP spid="965652" grpId="0" animBg="1"/>
      <p:bldP spid="965653" grpId="0" animBg="1"/>
      <p:bldP spid="965656" grpId="0"/>
      <p:bldP spid="965657"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marL="0" indent="0">
              <a:buNone/>
            </a:pPr>
            <a:r>
              <a:rPr lang="en-US" altLang="zh-CN" dirty="0"/>
              <a:t>【</a:t>
            </a:r>
            <a:r>
              <a:rPr lang="zh-CN" altLang="en-US" dirty="0"/>
              <a:t>例</a:t>
            </a:r>
            <a:r>
              <a:rPr lang="en-US" altLang="zh-CN" dirty="0"/>
              <a:t>】</a:t>
            </a:r>
            <a:r>
              <a:rPr kumimoji="1" lang="zh-CN" altLang="en-US" dirty="0">
                <a:latin typeface="+mn-ea"/>
              </a:rPr>
              <a:t>某四位半数字电压表，量程为</a:t>
            </a:r>
            <a:r>
              <a:rPr kumimoji="1" lang="en-US" altLang="zh-CN" dirty="0">
                <a:latin typeface="Times New Roman" panose="02020603050405020304" pitchFamily="18" charset="0"/>
                <a:cs typeface="Times New Roman" panose="02020603050405020304" pitchFamily="18" charset="0"/>
              </a:rPr>
              <a:t>2V</a:t>
            </a:r>
            <a:r>
              <a:rPr kumimoji="1" lang="zh-CN" altLang="en-US" dirty="0">
                <a:latin typeface="Times New Roman" panose="02020603050405020304" pitchFamily="18" charset="0"/>
                <a:cs typeface="Times New Roman" panose="02020603050405020304" pitchFamily="18" charset="0"/>
              </a:rPr>
              <a:t>，</a:t>
            </a:r>
            <a:r>
              <a:rPr kumimoji="1" lang="zh-CN" altLang="en-US" dirty="0">
                <a:latin typeface="+mn-ea"/>
              </a:rPr>
              <a:t>允许误差为</a:t>
            </a:r>
            <a:r>
              <a:rPr kumimoji="1" lang="zh-CN" altLang="en-US" dirty="0">
                <a:cs typeface="Times New Roman" panose="02020603050405020304" pitchFamily="18" charset="0"/>
                <a:sym typeface="Symbol" panose="05050102010706020507" pitchFamily="18" charset="2"/>
              </a:rPr>
              <a:t></a:t>
            </a:r>
            <a:r>
              <a:rPr kumimoji="1" lang="en-US" altLang="zh-CN" dirty="0">
                <a:cs typeface="Times New Roman" panose="02020603050405020304" pitchFamily="18" charset="0"/>
              </a:rPr>
              <a:t>= </a:t>
            </a:r>
            <a:r>
              <a:rPr kumimoji="1" lang="en-US" altLang="zh-CN" dirty="0">
                <a:cs typeface="Times New Roman" panose="02020603050405020304" pitchFamily="18" charset="0"/>
                <a:sym typeface="Symbol" panose="05050102010706020507" pitchFamily="18" charset="2"/>
              </a:rPr>
              <a:t></a:t>
            </a:r>
            <a:r>
              <a:rPr kumimoji="1" lang="en-US" altLang="zh-CN" dirty="0">
                <a:cs typeface="Times New Roman" panose="02020603050405020304" pitchFamily="18" charset="0"/>
              </a:rPr>
              <a:t> 0.025%</a:t>
            </a:r>
            <a:r>
              <a:rPr kumimoji="1" lang="zh-CN" altLang="en-US" dirty="0">
                <a:cs typeface="Times New Roman" panose="02020603050405020304" pitchFamily="18" charset="0"/>
                <a:sym typeface="Symbol" panose="05050102010706020507" pitchFamily="18" charset="2"/>
              </a:rPr>
              <a:t></a:t>
            </a:r>
            <a:r>
              <a:rPr kumimoji="1" lang="en-US" altLang="zh-CN" i="1" dirty="0">
                <a:cs typeface="Times New Roman" panose="02020603050405020304" pitchFamily="18" charset="0"/>
              </a:rPr>
              <a:t>U</a:t>
            </a:r>
            <a:r>
              <a:rPr kumimoji="1" lang="en-US" altLang="zh-CN" i="1" baseline="-30000" dirty="0">
                <a:cs typeface="Times New Roman" panose="02020603050405020304" pitchFamily="18" charset="0"/>
              </a:rPr>
              <a:t>X</a:t>
            </a:r>
            <a:r>
              <a:rPr kumimoji="1" lang="en-US" altLang="zh-CN" baseline="-30000" dirty="0">
                <a:cs typeface="Times New Roman" panose="02020603050405020304" pitchFamily="18" charset="0"/>
              </a:rPr>
              <a:t> </a:t>
            </a:r>
            <a:r>
              <a:rPr kumimoji="1" lang="en-US" altLang="zh-CN" dirty="0">
                <a:cs typeface="Times New Roman" panose="02020603050405020304" pitchFamily="18" charset="0"/>
                <a:sym typeface="Symbol" panose="05050102010706020507" pitchFamily="18" charset="2"/>
              </a:rPr>
              <a:t></a:t>
            </a:r>
            <a:r>
              <a:rPr kumimoji="1" lang="en-US" altLang="zh-CN" dirty="0">
                <a:cs typeface="Times New Roman" panose="02020603050405020304" pitchFamily="18" charset="0"/>
              </a:rPr>
              <a:t> 1</a:t>
            </a:r>
            <a:r>
              <a:rPr kumimoji="1" lang="zh-CN" altLang="en-US" dirty="0"/>
              <a:t>个</a:t>
            </a:r>
            <a:r>
              <a:rPr kumimoji="1" lang="zh-CN" altLang="en-US" dirty="0">
                <a:latin typeface="+mn-ea"/>
              </a:rPr>
              <a:t>字，用该表测量时，读数分别为</a:t>
            </a:r>
            <a:r>
              <a:rPr kumimoji="1" lang="en-US" altLang="zh-CN" dirty="0"/>
              <a:t>0.0012V</a:t>
            </a:r>
            <a:r>
              <a:rPr kumimoji="1" lang="zh-CN" altLang="en-US" dirty="0"/>
              <a:t>和</a:t>
            </a:r>
            <a:r>
              <a:rPr kumimoji="1" lang="en-US" altLang="zh-CN" dirty="0"/>
              <a:t>1.9888V</a:t>
            </a:r>
            <a:r>
              <a:rPr kumimoji="1" lang="zh-CN" altLang="en-US" dirty="0">
                <a:latin typeface="+mn-ea"/>
              </a:rPr>
              <a:t>，试求两种情况下的绝对误差和示值相对误差。</a:t>
            </a:r>
          </a:p>
          <a:p>
            <a:endParaRPr lang="en-US" altLang="zh-CN" dirty="0"/>
          </a:p>
          <a:p>
            <a:pPr marL="0" indent="0">
              <a:buNone/>
            </a:pPr>
            <a:r>
              <a:rPr lang="zh-CN" altLang="en-US" dirty="0">
                <a:latin typeface="+mn-ea"/>
              </a:rPr>
              <a:t>  解：有</a:t>
            </a:r>
            <a:r>
              <a:rPr lang="en-US" altLang="zh-CN" dirty="0">
                <a:latin typeface="+mn-ea"/>
              </a:rPr>
              <a:t>20000</a:t>
            </a:r>
            <a:r>
              <a:rPr lang="zh-CN" altLang="en-US" dirty="0">
                <a:latin typeface="+mn-ea"/>
              </a:rPr>
              <a:t>个读数，分辨力为</a:t>
            </a:r>
            <a:r>
              <a:rPr lang="en-US" altLang="zh-CN" dirty="0">
                <a:latin typeface="+mn-ea"/>
              </a:rPr>
              <a:t>2/20000=0.0001V</a:t>
            </a:r>
          </a:p>
          <a:p>
            <a:endParaRPr lang="en-US" altLang="zh-CN" dirty="0"/>
          </a:p>
          <a:p>
            <a:endParaRPr lang="zh-CN" altLang="en-US" dirty="0"/>
          </a:p>
        </p:txBody>
      </p:sp>
      <p:sp>
        <p:nvSpPr>
          <p:cNvPr id="3" name="标题 2"/>
          <p:cNvSpPr>
            <a:spLocks noGrp="1"/>
          </p:cNvSpPr>
          <p:nvPr>
            <p:ph type="title"/>
          </p:nvPr>
        </p:nvSpPr>
        <p:spPr/>
        <p:txBody>
          <a:bodyPr/>
          <a:lstStyle/>
          <a:p>
            <a:r>
              <a:rPr lang="zh-CN" altLang="en-US" dirty="0"/>
              <a:t>允许误差及其表示方法</a:t>
            </a:r>
          </a:p>
        </p:txBody>
      </p:sp>
      <p:sp>
        <p:nvSpPr>
          <p:cNvPr id="1111042" name="Rectangle 2"/>
          <p:cNvSpPr>
            <a:spLocks noChangeArrowheads="1"/>
          </p:cNvSpPr>
          <p:nvPr/>
        </p:nvSpPr>
        <p:spPr bwMode="auto">
          <a:xfrm>
            <a:off x="1820863" y="1493838"/>
            <a:ext cx="8640762"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00000"/>
              </a:lnSpc>
              <a:buSzTx/>
              <a:buFontTx/>
              <a:buNone/>
            </a:pPr>
            <a:r>
              <a:rPr kumimoji="1" lang="en-US" altLang="zh-CN" sz="2000" b="1" dirty="0">
                <a:solidFill>
                  <a:schemeClr val="tx1"/>
                </a:solidFill>
                <a:latin typeface="幼圆" panose="02010509060101010101" pitchFamily="49" charset="-122"/>
                <a:ea typeface="幼圆" panose="02010509060101010101" pitchFamily="49" charset="-122"/>
              </a:rPr>
              <a:t>  </a:t>
            </a:r>
            <a:endParaRPr kumimoji="1" lang="zh-CN" altLang="en-US" sz="2000" b="1" dirty="0">
              <a:solidFill>
                <a:schemeClr val="tx1"/>
              </a:solidFill>
              <a:latin typeface="幼圆" panose="02010509060101010101" pitchFamily="49" charset="-122"/>
              <a:ea typeface="幼圆" panose="02010509060101010101" pitchFamily="49" charset="-122"/>
            </a:endParaRPr>
          </a:p>
          <a:p>
            <a:pPr algn="just" eaLnBrk="1" hangingPunct="1">
              <a:lnSpc>
                <a:spcPct val="100000"/>
              </a:lnSpc>
              <a:buSzTx/>
              <a:buFontTx/>
              <a:buNone/>
            </a:pPr>
            <a:endParaRPr kumimoji="1" lang="en-US" altLang="zh-CN" sz="2000" b="1" dirty="0">
              <a:solidFill>
                <a:schemeClr val="tx1"/>
              </a:solidFill>
              <a:latin typeface="幼圆" panose="02010509060101010101" pitchFamily="49" charset="-122"/>
              <a:ea typeface="幼圆" panose="02010509060101010101" pitchFamily="49" charset="-122"/>
            </a:endParaRPr>
          </a:p>
          <a:p>
            <a:pPr algn="just" eaLnBrk="1" hangingPunct="1">
              <a:lnSpc>
                <a:spcPct val="100000"/>
              </a:lnSpc>
              <a:buSzTx/>
              <a:buFontTx/>
              <a:buNone/>
            </a:pPr>
            <a:endParaRPr kumimoji="1"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 name="Group 3"/>
          <p:cNvGrpSpPr/>
          <p:nvPr/>
        </p:nvGrpSpPr>
        <p:grpSpPr bwMode="auto">
          <a:xfrm>
            <a:off x="2540605" y="2566678"/>
            <a:ext cx="2286000" cy="366712"/>
            <a:chOff x="1296" y="796"/>
            <a:chExt cx="1440" cy="231"/>
          </a:xfrm>
        </p:grpSpPr>
        <p:sp>
          <p:nvSpPr>
            <p:cNvPr id="32777" name="Text Box 4"/>
            <p:cNvSpPr txBox="1">
              <a:spLocks noChangeArrowheads="1"/>
            </p:cNvSpPr>
            <p:nvPr/>
          </p:nvSpPr>
          <p:spPr bwMode="auto">
            <a:xfrm>
              <a:off x="1296" y="816"/>
              <a:ext cx="240" cy="17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en-US" altLang="zh-CN" sz="1800" dirty="0">
                  <a:solidFill>
                    <a:schemeClr val="tx1"/>
                  </a:solidFill>
                  <a:latin typeface="Times New Roman" panose="02020603050405020304" pitchFamily="18" charset="0"/>
                  <a:ea typeface="宋体" panose="02010600030101010101" pitchFamily="2" charset="-122"/>
                </a:rPr>
                <a:t>1</a:t>
              </a:r>
            </a:p>
          </p:txBody>
        </p:sp>
        <p:sp>
          <p:nvSpPr>
            <p:cNvPr id="32778" name="Text Box 5"/>
            <p:cNvSpPr txBox="1">
              <a:spLocks noChangeArrowheads="1"/>
            </p:cNvSpPr>
            <p:nvPr/>
          </p:nvSpPr>
          <p:spPr bwMode="auto">
            <a:xfrm>
              <a:off x="1536" y="816"/>
              <a:ext cx="240" cy="17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zh-CN" sz="1800">
                <a:solidFill>
                  <a:schemeClr val="tx1"/>
                </a:solidFill>
                <a:latin typeface="Times New Roman" panose="02020603050405020304" pitchFamily="18" charset="0"/>
                <a:ea typeface="宋体" panose="02010600030101010101" pitchFamily="2" charset="-122"/>
              </a:endParaRPr>
            </a:p>
          </p:txBody>
        </p:sp>
        <p:sp>
          <p:nvSpPr>
            <p:cNvPr id="32779" name="Text Box 6"/>
            <p:cNvSpPr txBox="1">
              <a:spLocks noChangeArrowheads="1"/>
            </p:cNvSpPr>
            <p:nvPr/>
          </p:nvSpPr>
          <p:spPr bwMode="auto">
            <a:xfrm>
              <a:off x="1593" y="796"/>
              <a:ext cx="1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SzTx/>
                <a:buFontTx/>
                <a:buNone/>
              </a:pPr>
              <a:r>
                <a:rPr kumimoji="1" lang="en-US" altLang="zh-CN" sz="1800" dirty="0">
                  <a:solidFill>
                    <a:schemeClr val="tx1"/>
                  </a:solidFill>
                  <a:latin typeface="Times New Roman" panose="02020603050405020304" pitchFamily="18" charset="0"/>
                  <a:ea typeface="宋体" panose="02010600030101010101" pitchFamily="2" charset="-122"/>
                </a:rPr>
                <a:t>.</a:t>
              </a:r>
            </a:p>
          </p:txBody>
        </p:sp>
        <p:sp>
          <p:nvSpPr>
            <p:cNvPr id="32780" name="Text Box 7"/>
            <p:cNvSpPr txBox="1">
              <a:spLocks noChangeArrowheads="1"/>
            </p:cNvSpPr>
            <p:nvPr/>
          </p:nvSpPr>
          <p:spPr bwMode="auto">
            <a:xfrm>
              <a:off x="1776" y="816"/>
              <a:ext cx="240" cy="17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zh-CN" sz="1800">
                <a:solidFill>
                  <a:schemeClr val="tx1"/>
                </a:solidFill>
                <a:latin typeface="Times New Roman" panose="02020603050405020304" pitchFamily="18" charset="0"/>
                <a:ea typeface="宋体" panose="02010600030101010101" pitchFamily="2" charset="-122"/>
              </a:endParaRPr>
            </a:p>
          </p:txBody>
        </p:sp>
        <p:sp>
          <p:nvSpPr>
            <p:cNvPr id="32781" name="Text Box 8"/>
            <p:cNvSpPr txBox="1">
              <a:spLocks noChangeArrowheads="1"/>
            </p:cNvSpPr>
            <p:nvPr/>
          </p:nvSpPr>
          <p:spPr bwMode="auto">
            <a:xfrm>
              <a:off x="1824" y="79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en-US" altLang="zh-CN" sz="1800" dirty="0">
                  <a:solidFill>
                    <a:schemeClr val="tx1"/>
                  </a:solidFill>
                  <a:latin typeface="Times New Roman" panose="02020603050405020304" pitchFamily="18" charset="0"/>
                  <a:ea typeface="宋体" panose="02010600030101010101" pitchFamily="2" charset="-122"/>
                </a:rPr>
                <a:t>9</a:t>
              </a:r>
            </a:p>
          </p:txBody>
        </p:sp>
        <p:sp>
          <p:nvSpPr>
            <p:cNvPr id="32782" name="Text Box 9"/>
            <p:cNvSpPr txBox="1">
              <a:spLocks noChangeArrowheads="1"/>
            </p:cNvSpPr>
            <p:nvPr/>
          </p:nvSpPr>
          <p:spPr bwMode="auto">
            <a:xfrm>
              <a:off x="2016" y="816"/>
              <a:ext cx="240" cy="17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zh-CN" sz="1800">
                <a:solidFill>
                  <a:schemeClr val="tx1"/>
                </a:solidFill>
                <a:latin typeface="Times New Roman" panose="02020603050405020304" pitchFamily="18" charset="0"/>
                <a:ea typeface="宋体" panose="02010600030101010101" pitchFamily="2" charset="-122"/>
              </a:endParaRPr>
            </a:p>
          </p:txBody>
        </p:sp>
        <p:sp>
          <p:nvSpPr>
            <p:cNvPr id="32783" name="Text Box 10"/>
            <p:cNvSpPr txBox="1">
              <a:spLocks noChangeArrowheads="1"/>
            </p:cNvSpPr>
            <p:nvPr/>
          </p:nvSpPr>
          <p:spPr bwMode="auto">
            <a:xfrm>
              <a:off x="2064" y="79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en-US" altLang="zh-CN" sz="1800" dirty="0">
                  <a:solidFill>
                    <a:schemeClr val="tx1"/>
                  </a:solidFill>
                  <a:latin typeface="Times New Roman" panose="02020603050405020304" pitchFamily="18" charset="0"/>
                  <a:ea typeface="宋体" panose="02010600030101010101" pitchFamily="2" charset="-122"/>
                </a:rPr>
                <a:t>9</a:t>
              </a:r>
            </a:p>
          </p:txBody>
        </p:sp>
        <p:sp>
          <p:nvSpPr>
            <p:cNvPr id="32784" name="Text Box 11"/>
            <p:cNvSpPr txBox="1">
              <a:spLocks noChangeArrowheads="1"/>
            </p:cNvSpPr>
            <p:nvPr/>
          </p:nvSpPr>
          <p:spPr bwMode="auto">
            <a:xfrm>
              <a:off x="2256" y="816"/>
              <a:ext cx="240" cy="17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zh-CN" sz="1800">
                <a:solidFill>
                  <a:schemeClr val="tx1"/>
                </a:solidFill>
                <a:latin typeface="Times New Roman" panose="02020603050405020304" pitchFamily="18" charset="0"/>
                <a:ea typeface="宋体" panose="02010600030101010101" pitchFamily="2" charset="-122"/>
              </a:endParaRPr>
            </a:p>
          </p:txBody>
        </p:sp>
        <p:sp>
          <p:nvSpPr>
            <p:cNvPr id="32785" name="Text Box 12"/>
            <p:cNvSpPr txBox="1">
              <a:spLocks noChangeArrowheads="1"/>
            </p:cNvSpPr>
            <p:nvPr/>
          </p:nvSpPr>
          <p:spPr bwMode="auto">
            <a:xfrm>
              <a:off x="2304" y="79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1800" dirty="0">
                  <a:solidFill>
                    <a:schemeClr val="tx1"/>
                  </a:solidFill>
                  <a:latin typeface="Times New Roman" panose="02020603050405020304" pitchFamily="18" charset="0"/>
                  <a:ea typeface="宋体" panose="02010600030101010101" pitchFamily="2" charset="-122"/>
                </a:rPr>
                <a:t>9</a:t>
              </a:r>
            </a:p>
          </p:txBody>
        </p:sp>
        <p:sp>
          <p:nvSpPr>
            <p:cNvPr id="32786" name="Text Box 13"/>
            <p:cNvSpPr txBox="1">
              <a:spLocks noChangeArrowheads="1"/>
            </p:cNvSpPr>
            <p:nvPr/>
          </p:nvSpPr>
          <p:spPr bwMode="auto">
            <a:xfrm>
              <a:off x="2496" y="816"/>
              <a:ext cx="240" cy="17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zh-CN" sz="1800">
                <a:solidFill>
                  <a:schemeClr val="tx1"/>
                </a:solidFill>
                <a:latin typeface="Times New Roman" panose="02020603050405020304" pitchFamily="18" charset="0"/>
                <a:ea typeface="宋体" panose="02010600030101010101" pitchFamily="2" charset="-122"/>
              </a:endParaRPr>
            </a:p>
          </p:txBody>
        </p:sp>
        <p:sp>
          <p:nvSpPr>
            <p:cNvPr id="32787" name="Text Box 14"/>
            <p:cNvSpPr txBox="1">
              <a:spLocks noChangeArrowheads="1"/>
            </p:cNvSpPr>
            <p:nvPr/>
          </p:nvSpPr>
          <p:spPr bwMode="auto">
            <a:xfrm>
              <a:off x="2544" y="79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1800" dirty="0">
                  <a:solidFill>
                    <a:schemeClr val="tx1"/>
                  </a:solidFill>
                  <a:latin typeface="Times New Roman" panose="02020603050405020304" pitchFamily="18" charset="0"/>
                  <a:ea typeface="宋体" panose="02010600030101010101" pitchFamily="2" charset="-122"/>
                </a:rPr>
                <a:t>9</a:t>
              </a:r>
            </a:p>
          </p:txBody>
        </p:sp>
      </p:grpSp>
      <p:graphicFrame>
        <p:nvGraphicFramePr>
          <p:cNvPr id="1111055" name="Object 15"/>
          <p:cNvGraphicFramePr>
            <a:graphicFrameLocks noChangeAspect="1"/>
          </p:cNvGraphicFramePr>
          <p:nvPr/>
        </p:nvGraphicFramePr>
        <p:xfrm>
          <a:off x="1415482" y="3575845"/>
          <a:ext cx="5715633" cy="758825"/>
        </p:xfrm>
        <a:graphic>
          <a:graphicData uri="http://schemas.openxmlformats.org/presentationml/2006/ole">
            <mc:AlternateContent xmlns:mc="http://schemas.openxmlformats.org/markup-compatibility/2006">
              <mc:Choice xmlns:v="urn:schemas-microsoft-com:vml" Requires="v">
                <p:oleObj spid="_x0000_s5150" name="Equation" r:id="rId4" imgW="3378200" imgH="431800" progId="Equation.DSMT4">
                  <p:embed/>
                </p:oleObj>
              </mc:Choice>
              <mc:Fallback>
                <p:oleObj name="Equation" r:id="rId4" imgW="3378200" imgH="431800" progId="Equation.DSMT4">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482" y="3575845"/>
                        <a:ext cx="5715633" cy="758825"/>
                      </a:xfrm>
                      <a:prstGeom prst="rect">
                        <a:avLst/>
                      </a:prstGeom>
                      <a:noFill/>
                      <a:ln>
                        <a:noFill/>
                      </a:ln>
                      <a:effectLst/>
                    </p:spPr>
                  </p:pic>
                </p:oleObj>
              </mc:Fallback>
            </mc:AlternateContent>
          </a:graphicData>
        </a:graphic>
      </p:graphicFrame>
      <p:sp>
        <p:nvSpPr>
          <p:cNvPr id="32773" name="Rectangle 20"/>
          <p:cNvSpPr>
            <a:spLocks noChangeArrowheads="1"/>
          </p:cNvSpPr>
          <p:nvPr/>
        </p:nvSpPr>
        <p:spPr bwMode="auto">
          <a:xfrm>
            <a:off x="2228850" y="850901"/>
            <a:ext cx="28463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838200" indent="-838200">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endParaRPr lang="en-US" altLang="zh-CN" dirty="0">
              <a:latin typeface="楷体_GB2312" pitchFamily="49" charset="-122"/>
              <a:ea typeface="宋体" panose="02010600030101010101" pitchFamily="2" charset="-122"/>
            </a:endParaRPr>
          </a:p>
        </p:txBody>
      </p:sp>
      <p:graphicFrame>
        <p:nvGraphicFramePr>
          <p:cNvPr id="1111061" name="Object 21"/>
          <p:cNvGraphicFramePr>
            <a:graphicFrameLocks noChangeAspect="1"/>
          </p:cNvGraphicFramePr>
          <p:nvPr/>
        </p:nvGraphicFramePr>
        <p:xfrm>
          <a:off x="1415480" y="4099635"/>
          <a:ext cx="5491162" cy="835025"/>
        </p:xfrm>
        <a:graphic>
          <a:graphicData uri="http://schemas.openxmlformats.org/presentationml/2006/ole">
            <mc:AlternateContent xmlns:mc="http://schemas.openxmlformats.org/markup-compatibility/2006">
              <mc:Choice xmlns:v="urn:schemas-microsoft-com:vml" Requires="v">
                <p:oleObj spid="_x0000_s5151" name="Equation" r:id="rId6" imgW="3009900" imgH="457200" progId="Equation.DSMT4">
                  <p:embed/>
                </p:oleObj>
              </mc:Choice>
              <mc:Fallback>
                <p:oleObj name="Equation" r:id="rId6" imgW="3009900" imgH="457200" progId="Equation.DSMT4">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480" y="4099635"/>
                        <a:ext cx="5491162" cy="835025"/>
                      </a:xfrm>
                      <a:prstGeom prst="rect">
                        <a:avLst/>
                      </a:prstGeom>
                      <a:noFill/>
                      <a:ln>
                        <a:noFill/>
                      </a:ln>
                      <a:effectLst/>
                      <a:extLst>
                        <a:ext uri="{909E8E84-426E-40DD-AFC4-6F175D3DCCD1}">
                          <a14:hiddenFill xmlns:a14="http://schemas.microsoft.com/office/drawing/2010/main">
                            <a:gradFill rotWithShape="0">
                              <a:gsLst>
                                <a:gs pos="0">
                                  <a:srgbClr val="00CCFF"/>
                                </a:gs>
                                <a:gs pos="100000">
                                  <a:srgbClr val="D1F6FF"/>
                                </a:gs>
                              </a:gsLst>
                              <a:path path="rect">
                                <a:fillToRect r="100000" b="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1062" name="Object 22"/>
          <p:cNvGraphicFramePr>
            <a:graphicFrameLocks noChangeAspect="1"/>
          </p:cNvGraphicFramePr>
          <p:nvPr/>
        </p:nvGraphicFramePr>
        <p:xfrm>
          <a:off x="1460485" y="5020997"/>
          <a:ext cx="5805488" cy="414337"/>
        </p:xfrm>
        <a:graphic>
          <a:graphicData uri="http://schemas.openxmlformats.org/presentationml/2006/ole">
            <mc:AlternateContent xmlns:mc="http://schemas.openxmlformats.org/markup-compatibility/2006">
              <mc:Choice xmlns:v="urn:schemas-microsoft-com:vml" Requires="v">
                <p:oleObj spid="_x0000_s5152" name="Equation" r:id="rId8" imgW="3378200" imgH="241300" progId="Equation.DSMT4">
                  <p:embed/>
                </p:oleObj>
              </mc:Choice>
              <mc:Fallback>
                <p:oleObj name="Equation" r:id="rId8" imgW="3378200" imgH="241300" progId="Equation.DSMT4">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60485" y="5020997"/>
                        <a:ext cx="5805488" cy="414337"/>
                      </a:xfrm>
                      <a:prstGeom prst="rect">
                        <a:avLst/>
                      </a:prstGeom>
                      <a:noFill/>
                      <a:ln>
                        <a:noFill/>
                      </a:ln>
                      <a:effectLst/>
                      <a:extLst>
                        <a:ext uri="{909E8E84-426E-40DD-AFC4-6F175D3DCCD1}">
                          <a14:hiddenFill xmlns:a14="http://schemas.microsoft.com/office/drawing/2010/main">
                            <a:gradFill rotWithShape="0">
                              <a:gsLst>
                                <a:gs pos="0">
                                  <a:srgbClr val="00CCFF"/>
                                </a:gs>
                                <a:gs pos="100000">
                                  <a:srgbClr val="D1F6FF"/>
                                </a:gs>
                              </a:gsLst>
                              <a:path path="rect">
                                <a:fillToRect r="100000" b="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1063" name="Object 23"/>
          <p:cNvGraphicFramePr>
            <a:graphicFrameLocks noChangeAspect="1"/>
          </p:cNvGraphicFramePr>
          <p:nvPr/>
        </p:nvGraphicFramePr>
        <p:xfrm>
          <a:off x="1460485" y="5539327"/>
          <a:ext cx="5265738" cy="765175"/>
        </p:xfrm>
        <a:graphic>
          <a:graphicData uri="http://schemas.openxmlformats.org/presentationml/2006/ole">
            <mc:AlternateContent xmlns:mc="http://schemas.openxmlformats.org/markup-compatibility/2006">
              <mc:Choice xmlns:v="urn:schemas-microsoft-com:vml" Requires="v">
                <p:oleObj spid="_x0000_s5153" name="Equation" r:id="rId10" imgW="3136900" imgH="457200" progId="Equation.DSMT4">
                  <p:embed/>
                </p:oleObj>
              </mc:Choice>
              <mc:Fallback>
                <p:oleObj name="Equation" r:id="rId10" imgW="3136900" imgH="457200" progId="Equation.DSMT4">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0485" y="5539327"/>
                        <a:ext cx="5265738" cy="765175"/>
                      </a:xfrm>
                      <a:prstGeom prst="rect">
                        <a:avLst/>
                      </a:prstGeom>
                      <a:noFill/>
                      <a:ln>
                        <a:noFill/>
                      </a:ln>
                      <a:effectLst/>
                      <a:extLst>
                        <a:ext uri="{909E8E84-426E-40DD-AFC4-6F175D3DCCD1}">
                          <a14:hiddenFill xmlns:a14="http://schemas.microsoft.com/office/drawing/2010/main">
                            <a:gradFill rotWithShape="0">
                              <a:gsLst>
                                <a:gs pos="0">
                                  <a:srgbClr val="00CCFF"/>
                                </a:gs>
                                <a:gs pos="100000">
                                  <a:srgbClr val="D1F6FF"/>
                                </a:gs>
                              </a:gsLst>
                              <a:path path="rect">
                                <a:fillToRect r="100000" b="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1042">
                                            <p:txEl>
                                              <p:pRg st="0" end="0"/>
                                            </p:txEl>
                                          </p:spTgt>
                                        </p:tgtEl>
                                        <p:attrNameLst>
                                          <p:attrName>style.visibility</p:attrName>
                                        </p:attrNameLst>
                                      </p:cBhvr>
                                      <p:to>
                                        <p:strVal val="visible"/>
                                      </p:to>
                                    </p:set>
                                    <p:anim calcmode="lin" valueType="num">
                                      <p:cBhvr additive="base">
                                        <p:cTn id="7" dur="500" fill="hold"/>
                                        <p:tgtEl>
                                          <p:spTgt spid="11110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110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11055"/>
                                        </p:tgtEl>
                                        <p:attrNameLst>
                                          <p:attrName>style.visibility</p:attrName>
                                        </p:attrNameLst>
                                      </p:cBhvr>
                                      <p:to>
                                        <p:strVal val="visible"/>
                                      </p:to>
                                    </p:set>
                                    <p:anim calcmode="lin" valueType="num">
                                      <p:cBhvr additive="base">
                                        <p:cTn id="21" dur="500" fill="hold"/>
                                        <p:tgtEl>
                                          <p:spTgt spid="1111055"/>
                                        </p:tgtEl>
                                        <p:attrNameLst>
                                          <p:attrName>ppt_x</p:attrName>
                                        </p:attrNameLst>
                                      </p:cBhvr>
                                      <p:tavLst>
                                        <p:tav tm="0">
                                          <p:val>
                                            <p:strVal val="#ppt_x"/>
                                          </p:val>
                                        </p:tav>
                                        <p:tav tm="100000">
                                          <p:val>
                                            <p:strVal val="#ppt_x"/>
                                          </p:val>
                                        </p:tav>
                                      </p:tavLst>
                                    </p:anim>
                                    <p:anim calcmode="lin" valueType="num">
                                      <p:cBhvr additive="base">
                                        <p:cTn id="22" dur="500" fill="hold"/>
                                        <p:tgtEl>
                                          <p:spTgt spid="111105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11061"/>
                                        </p:tgtEl>
                                        <p:attrNameLst>
                                          <p:attrName>style.visibility</p:attrName>
                                        </p:attrNameLst>
                                      </p:cBhvr>
                                      <p:to>
                                        <p:strVal val="visible"/>
                                      </p:to>
                                    </p:set>
                                    <p:anim calcmode="lin" valueType="num">
                                      <p:cBhvr additive="base">
                                        <p:cTn id="27" dur="500" fill="hold"/>
                                        <p:tgtEl>
                                          <p:spTgt spid="1111061"/>
                                        </p:tgtEl>
                                        <p:attrNameLst>
                                          <p:attrName>ppt_x</p:attrName>
                                        </p:attrNameLst>
                                      </p:cBhvr>
                                      <p:tavLst>
                                        <p:tav tm="0">
                                          <p:val>
                                            <p:strVal val="#ppt_x"/>
                                          </p:val>
                                        </p:tav>
                                        <p:tav tm="100000">
                                          <p:val>
                                            <p:strVal val="#ppt_x"/>
                                          </p:val>
                                        </p:tav>
                                      </p:tavLst>
                                    </p:anim>
                                    <p:anim calcmode="lin" valueType="num">
                                      <p:cBhvr additive="base">
                                        <p:cTn id="28" dur="500" fill="hold"/>
                                        <p:tgtEl>
                                          <p:spTgt spid="111106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11062"/>
                                        </p:tgtEl>
                                        <p:attrNameLst>
                                          <p:attrName>style.visibility</p:attrName>
                                        </p:attrNameLst>
                                      </p:cBhvr>
                                      <p:to>
                                        <p:strVal val="visible"/>
                                      </p:to>
                                    </p:set>
                                    <p:anim calcmode="lin" valueType="num">
                                      <p:cBhvr additive="base">
                                        <p:cTn id="33" dur="500" fill="hold"/>
                                        <p:tgtEl>
                                          <p:spTgt spid="1111062"/>
                                        </p:tgtEl>
                                        <p:attrNameLst>
                                          <p:attrName>ppt_x</p:attrName>
                                        </p:attrNameLst>
                                      </p:cBhvr>
                                      <p:tavLst>
                                        <p:tav tm="0">
                                          <p:val>
                                            <p:strVal val="#ppt_x"/>
                                          </p:val>
                                        </p:tav>
                                        <p:tav tm="100000">
                                          <p:val>
                                            <p:strVal val="#ppt_x"/>
                                          </p:val>
                                        </p:tav>
                                      </p:tavLst>
                                    </p:anim>
                                    <p:anim calcmode="lin" valueType="num">
                                      <p:cBhvr additive="base">
                                        <p:cTn id="34" dur="500" fill="hold"/>
                                        <p:tgtEl>
                                          <p:spTgt spid="111106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11063"/>
                                        </p:tgtEl>
                                        <p:attrNameLst>
                                          <p:attrName>style.visibility</p:attrName>
                                        </p:attrNameLst>
                                      </p:cBhvr>
                                      <p:to>
                                        <p:strVal val="visible"/>
                                      </p:to>
                                    </p:set>
                                    <p:anim calcmode="lin" valueType="num">
                                      <p:cBhvr additive="base">
                                        <p:cTn id="39" dur="500" fill="hold"/>
                                        <p:tgtEl>
                                          <p:spTgt spid="1111063"/>
                                        </p:tgtEl>
                                        <p:attrNameLst>
                                          <p:attrName>ppt_x</p:attrName>
                                        </p:attrNameLst>
                                      </p:cBhvr>
                                      <p:tavLst>
                                        <p:tav tm="0">
                                          <p:val>
                                            <p:strVal val="#ppt_x"/>
                                          </p:val>
                                        </p:tav>
                                        <p:tav tm="100000">
                                          <p:val>
                                            <p:strVal val="#ppt_x"/>
                                          </p:val>
                                        </p:tav>
                                      </p:tavLst>
                                    </p:anim>
                                    <p:anim calcmode="lin" valueType="num">
                                      <p:cBhvr additive="base">
                                        <p:cTn id="40" dur="500" fill="hold"/>
                                        <p:tgtEl>
                                          <p:spTgt spid="11110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灯片编号占位符 3"/>
          <p:cNvSpPr>
            <a:spLocks noGrp="1"/>
          </p:cNvSpPr>
          <p:nvPr>
            <p:ph type="sldNum" sz="quarter" idx="12"/>
          </p:nvPr>
        </p:nvSpPr>
        <p:spPr bwMode="auto">
          <a:xfrm>
            <a:off x="7010400" y="6381750"/>
            <a:ext cx="2133600" cy="47625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0994237A-97BF-4693-A088-4209E7C4EB63}" type="slidenum">
              <a:rPr lang="en-US" altLang="zh-CN" smtClean="0"/>
              <a:t>15</a:t>
            </a:fld>
            <a:endParaRPr lang="en-US" altLang="zh-CN" sz="1000">
              <a:solidFill>
                <a:schemeClr val="bg1"/>
              </a:solidFill>
              <a:ea typeface="隶书" panose="02010509060101010101" pitchFamily="49" charset="-122"/>
            </a:endParaRPr>
          </a:p>
        </p:txBody>
      </p:sp>
      <p:sp>
        <p:nvSpPr>
          <p:cNvPr id="196612" name="Rectangle 4"/>
          <p:cNvSpPr>
            <a:spLocks noChangeArrowheads="1"/>
          </p:cNvSpPr>
          <p:nvPr/>
        </p:nvSpPr>
        <p:spPr bwMode="auto">
          <a:xfrm>
            <a:off x="830415" y="928237"/>
            <a:ext cx="9766085" cy="923330"/>
          </a:xfrm>
          <a:prstGeom prst="rect">
            <a:avLst/>
          </a:prstGeom>
          <a:noFill/>
          <a:ln w="9525">
            <a:noFill/>
            <a:miter lim="800000"/>
          </a:ln>
          <a:effectLst/>
        </p:spPr>
        <p:txBody>
          <a:bodyPr wrap="square">
            <a:spAutoFit/>
          </a:bodyPr>
          <a:lstStyle/>
          <a:p>
            <a:pPr marL="482600" indent="-482600" eaLnBrk="1" fontAlgn="ctr" hangingPunct="1">
              <a:lnSpc>
                <a:spcPct val="135000"/>
              </a:lnSpc>
              <a:spcBef>
                <a:spcPct val="20000"/>
              </a:spcBef>
              <a:buClr>
                <a:schemeClr val="tx2"/>
              </a:buClr>
              <a:buSzPct val="70000"/>
              <a:defRPr/>
            </a:pPr>
            <a:r>
              <a:rPr kumimoji="1" lang="zh-CN" altLang="en-US" sz="2000" b="1" dirty="0">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例</a:t>
            </a:r>
            <a:r>
              <a:rPr kumimoji="1" lang="zh-CN" altLang="en-US" sz="2000" b="1" dirty="0">
                <a:effectLst>
                  <a:outerShdw blurRad="38100" dist="38100" dir="2700000" algn="tl">
                    <a:srgbClr val="C0C0C0"/>
                  </a:outerShdw>
                </a:effectLst>
                <a:latin typeface="黑体" panose="02010609060101010101" pitchFamily="49" charset="-122"/>
                <a:ea typeface="黑体" panose="02010609060101010101" pitchFamily="49" charset="-122"/>
              </a:rPr>
              <a:t>：</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有五位数字电压表一台，基本量程为</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5V</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，基本误差为</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:±0.02%</a:t>
            </a:r>
            <a:r>
              <a:rPr kumimoji="1" lang="en-US" altLang="zh-CN" sz="2000" i="1" dirty="0">
                <a:latin typeface="Times New Roman" panose="02020603050405020304" pitchFamily="18" charset="0"/>
                <a:ea typeface="华文仿宋" panose="02010600040101010101" pitchFamily="2" charset="-122"/>
                <a:cs typeface="Times New Roman" panose="02020603050405020304" pitchFamily="18" charset="0"/>
              </a:rPr>
              <a:t>U</a:t>
            </a:r>
            <a:r>
              <a:rPr kumimoji="1" lang="en-US" altLang="zh-CN" sz="2000" i="1" baseline="-25000" dirty="0">
                <a:latin typeface="Times New Roman" panose="02020603050405020304" pitchFamily="18" charset="0"/>
                <a:ea typeface="华文仿宋" panose="02010600040101010101" pitchFamily="2" charset="-122"/>
                <a:cs typeface="Times New Roman" panose="02020603050405020304" pitchFamily="18" charset="0"/>
              </a:rPr>
              <a:t>x</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 ±2</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个字，若用它来测</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0.2V</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，则绝对误差和示值相对误差为多少？</a:t>
            </a:r>
          </a:p>
        </p:txBody>
      </p:sp>
      <p:sp>
        <p:nvSpPr>
          <p:cNvPr id="196613" name="Rectangle 5"/>
          <p:cNvSpPr>
            <a:spLocks noChangeArrowheads="1"/>
          </p:cNvSpPr>
          <p:nvPr/>
        </p:nvSpPr>
        <p:spPr bwMode="auto">
          <a:xfrm>
            <a:off x="1301832" y="2076961"/>
            <a:ext cx="700833" cy="507831"/>
          </a:xfrm>
          <a:prstGeom prst="rect">
            <a:avLst/>
          </a:prstGeom>
          <a:noFill/>
          <a:ln w="9525">
            <a:noFill/>
            <a:miter lim="800000"/>
          </a:ln>
          <a:effectLst/>
        </p:spPr>
        <p:txBody>
          <a:bodyPr wrap="none">
            <a:spAutoFit/>
          </a:bodyPr>
          <a:lstStyle/>
          <a:p>
            <a:pPr eaLnBrk="1" fontAlgn="ctr" hangingPunct="1">
              <a:lnSpc>
                <a:spcPct val="135000"/>
              </a:lnSpc>
              <a:spcBef>
                <a:spcPct val="20000"/>
              </a:spcBef>
              <a:buClr>
                <a:schemeClr val="tx2"/>
              </a:buClr>
              <a:buSzPct val="70000"/>
              <a:buFont typeface="Wingdings" panose="05000000000000000000" pitchFamily="2" charset="2"/>
              <a:buNone/>
              <a:defRPr/>
            </a:pPr>
            <a:r>
              <a:rPr kumimoji="1" lang="zh-CN" altLang="en-US" sz="20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解：</a:t>
            </a:r>
            <a:endParaRPr kumimoji="1" lang="zh-CN" altLang="en-US" sz="2000" dirty="0">
              <a:latin typeface="华文仿宋" panose="02010600040101010101" pitchFamily="2" charset="-122"/>
              <a:ea typeface="华文仿宋" panose="02010600040101010101" pitchFamily="2" charset="-122"/>
            </a:endParaRPr>
          </a:p>
        </p:txBody>
      </p:sp>
      <p:sp>
        <p:nvSpPr>
          <p:cNvPr id="37895" name="AutoShape 15" descr="http://img0.imgtn.bdimg.com/it/u=2666330825,330294067&amp;fm=21&amp;gp=0.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7896" name="AutoShape 17" descr="http://img0.imgtn.bdimg.com/it/u=2666330825,330294067&amp;fm=21&amp;gp=0.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2" name="Object 15"/>
          <p:cNvGraphicFramePr>
            <a:graphicFrameLocks noChangeAspect="1"/>
          </p:cNvGraphicFramePr>
          <p:nvPr>
            <p:extLst>
              <p:ext uri="{D42A27DB-BD31-4B8C-83A1-F6EECF244321}">
                <p14:modId xmlns:p14="http://schemas.microsoft.com/office/powerpoint/2010/main" val="3482118597"/>
              </p:ext>
            </p:extLst>
          </p:nvPr>
        </p:nvGraphicFramePr>
        <p:xfrm>
          <a:off x="2553445" y="4212566"/>
          <a:ext cx="5126037" cy="401638"/>
        </p:xfrm>
        <a:graphic>
          <a:graphicData uri="http://schemas.openxmlformats.org/presentationml/2006/ole">
            <mc:AlternateContent xmlns:mc="http://schemas.openxmlformats.org/markup-compatibility/2006">
              <mc:Choice xmlns:v="urn:schemas-microsoft-com:vml" Requires="v">
                <p:oleObj spid="_x0000_s6160" name="Equation" r:id="rId3" imgW="63093600" imgH="5486400" progId="Equation.DSMT4">
                  <p:embed/>
                </p:oleObj>
              </mc:Choice>
              <mc:Fallback>
                <p:oleObj name="Equation" r:id="rId3" imgW="63093600" imgH="5486400" progId="Equation.DSMT4">
                  <p:embed/>
                  <p:pic>
                    <p:nvPicPr>
                      <p:cNvPr id="0" name="Object 15"/>
                      <p:cNvPicPr>
                        <a:picLocks noChangeAspect="1" noChangeArrowheads="1"/>
                      </p:cNvPicPr>
                      <p:nvPr/>
                    </p:nvPicPr>
                    <p:blipFill>
                      <a:blip r:embed="rId4"/>
                      <a:srcRect/>
                      <a:stretch>
                        <a:fillRect/>
                      </a:stretch>
                    </p:blipFill>
                    <p:spPr bwMode="auto">
                      <a:xfrm>
                        <a:off x="2553445" y="4212566"/>
                        <a:ext cx="5126037" cy="401638"/>
                      </a:xfrm>
                      <a:prstGeom prst="rect">
                        <a:avLst/>
                      </a:prstGeom>
                      <a:noFill/>
                      <a:ln>
                        <a:noFill/>
                      </a:ln>
                      <a:effectLst/>
                    </p:spPr>
                  </p:pic>
                </p:oleObj>
              </mc:Fallback>
            </mc:AlternateContent>
          </a:graphicData>
        </a:graphic>
      </p:graphicFrame>
      <p:sp>
        <p:nvSpPr>
          <p:cNvPr id="14" name="文本框 13"/>
          <p:cNvSpPr txBox="1"/>
          <p:nvPr/>
        </p:nvSpPr>
        <p:spPr>
          <a:xfrm>
            <a:off x="1825732" y="3806976"/>
            <a:ext cx="2133600" cy="369332"/>
          </a:xfrm>
          <a:prstGeom prst="rect">
            <a:avLst/>
          </a:prstGeom>
          <a:noFill/>
        </p:spPr>
        <p:txBody>
          <a:bodyPr wrap="square">
            <a:spAutoFit/>
          </a:bodyPr>
          <a:lstStyle/>
          <a:p>
            <a:r>
              <a:rPr kumimoji="1" lang="zh-CN" altLang="en-US" sz="1800" dirty="0">
                <a:latin typeface="Times New Roman" panose="02020603050405020304" pitchFamily="18" charset="0"/>
                <a:ea typeface="华文仿宋" panose="02010600040101010101" pitchFamily="2" charset="-122"/>
                <a:cs typeface="Times New Roman" panose="02020603050405020304" pitchFamily="18" charset="0"/>
              </a:rPr>
              <a:t>绝对误差为：</a:t>
            </a:r>
            <a:endParaRPr lang="zh-CN" altLang="en-US" dirty="0"/>
          </a:p>
        </p:txBody>
      </p:sp>
      <p:sp>
        <p:nvSpPr>
          <p:cNvPr id="15" name="文本框 14"/>
          <p:cNvSpPr txBox="1"/>
          <p:nvPr/>
        </p:nvSpPr>
        <p:spPr>
          <a:xfrm>
            <a:off x="1825732" y="4886814"/>
            <a:ext cx="3460178" cy="369332"/>
          </a:xfrm>
          <a:prstGeom prst="rect">
            <a:avLst/>
          </a:prstGeom>
          <a:noFill/>
        </p:spPr>
        <p:txBody>
          <a:bodyPr wrap="square">
            <a:spAutoFit/>
          </a:bodyPr>
          <a:lstStyle/>
          <a:p>
            <a:r>
              <a:rPr kumimoji="1" lang="zh-CN" altLang="en-US" sz="1800" dirty="0">
                <a:latin typeface="Times New Roman" panose="02020603050405020304" pitchFamily="18" charset="0"/>
                <a:ea typeface="华文仿宋" panose="02010600040101010101" pitchFamily="2" charset="-122"/>
                <a:cs typeface="Times New Roman" panose="02020603050405020304" pitchFamily="18" charset="0"/>
              </a:rPr>
              <a:t>示值相对误差为：</a:t>
            </a:r>
            <a:endParaRPr lang="zh-CN" alt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3353633099"/>
              </p:ext>
            </p:extLst>
          </p:nvPr>
        </p:nvGraphicFramePr>
        <p:xfrm>
          <a:off x="2181969" y="5344214"/>
          <a:ext cx="5497513" cy="758825"/>
        </p:xfrm>
        <a:graphic>
          <a:graphicData uri="http://schemas.openxmlformats.org/presentationml/2006/ole">
            <mc:AlternateContent xmlns:mc="http://schemas.openxmlformats.org/markup-compatibility/2006">
              <mc:Choice xmlns:v="urn:schemas-microsoft-com:vml" Requires="v">
                <p:oleObj spid="_x0000_s6161" name="Equation" r:id="rId5" imgW="67665600" imgH="10363200" progId="Equation.DSMT4">
                  <p:embed/>
                </p:oleObj>
              </mc:Choice>
              <mc:Fallback>
                <p:oleObj name="Equation" r:id="rId5" imgW="67665600" imgH="10363200" progId="Equation.DSMT4">
                  <p:embed/>
                  <p:pic>
                    <p:nvPicPr>
                      <p:cNvPr id="0" name="Object 15"/>
                      <p:cNvPicPr>
                        <a:picLocks noChangeAspect="1" noChangeArrowheads="1"/>
                      </p:cNvPicPr>
                      <p:nvPr/>
                    </p:nvPicPr>
                    <p:blipFill>
                      <a:blip r:embed="rId6"/>
                      <a:srcRect/>
                      <a:stretch>
                        <a:fillRect/>
                      </a:stretch>
                    </p:blipFill>
                    <p:spPr bwMode="auto">
                      <a:xfrm>
                        <a:off x="2181969" y="5344214"/>
                        <a:ext cx="5497513" cy="758825"/>
                      </a:xfrm>
                      <a:prstGeom prst="rect">
                        <a:avLst/>
                      </a:prstGeom>
                      <a:noFill/>
                      <a:ln>
                        <a:noFill/>
                      </a:ln>
                      <a:effectLst/>
                    </p:spPr>
                  </p:pic>
                </p:oleObj>
              </mc:Fallback>
            </mc:AlternateContent>
          </a:graphicData>
        </a:graphic>
      </p:graphicFrame>
      <p:sp>
        <p:nvSpPr>
          <p:cNvPr id="2" name="Rectangle 5">
            <a:extLst>
              <a:ext uri="{FF2B5EF4-FFF2-40B4-BE49-F238E27FC236}">
                <a16:creationId xmlns:a16="http://schemas.microsoft.com/office/drawing/2014/main" id="{D61214E7-F894-0513-013D-85F3962D0641}"/>
              </a:ext>
            </a:extLst>
          </p:cNvPr>
          <p:cNvSpPr>
            <a:spLocks noChangeArrowheads="1"/>
          </p:cNvSpPr>
          <p:nvPr/>
        </p:nvSpPr>
        <p:spPr bwMode="auto">
          <a:xfrm>
            <a:off x="1679575" y="2497671"/>
            <a:ext cx="8242962" cy="984885"/>
          </a:xfrm>
          <a:prstGeom prst="rect">
            <a:avLst/>
          </a:prstGeom>
          <a:noFill/>
          <a:ln w="9525">
            <a:noFill/>
            <a:miter lim="800000"/>
          </a:ln>
          <a:effectLst/>
        </p:spPr>
        <p:txBody>
          <a:bodyPr wrap="none">
            <a:spAutoFit/>
          </a:bodyPr>
          <a:lstStyle/>
          <a:p>
            <a:pPr eaLnBrk="1" fontAlgn="ctr" hangingPunct="1">
              <a:lnSpc>
                <a:spcPct val="135000"/>
              </a:lnSpc>
              <a:spcBef>
                <a:spcPct val="20000"/>
              </a:spcBef>
              <a:buClr>
                <a:schemeClr val="tx2"/>
              </a:buClr>
              <a:buSzPct val="70000"/>
              <a:buFont typeface="Wingdings" panose="05000000000000000000" pitchFamily="2" charset="2"/>
              <a:buNone/>
              <a:defRPr/>
            </a:pP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5</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位，</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0.0000-4.9999</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，共</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50000</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个读数，分辨力为</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5/50000=0.0001, </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为</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1</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个字</a:t>
            </a:r>
            <a:endPar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endParaRPr>
          </a:p>
          <a:p>
            <a:pPr eaLnBrk="1" fontAlgn="ctr" hangingPunct="1">
              <a:lnSpc>
                <a:spcPct val="135000"/>
              </a:lnSpc>
              <a:spcBef>
                <a:spcPct val="20000"/>
              </a:spcBef>
              <a:buClr>
                <a:schemeClr val="tx2"/>
              </a:buClr>
              <a:buSzPct val="70000"/>
              <a:buFont typeface="Wingdings" panose="05000000000000000000" pitchFamily="2" charset="2"/>
              <a:buNone/>
              <a:defRPr/>
            </a:pP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两个字为</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±0.0002V </a:t>
            </a:r>
            <a:endParaRPr kumimoji="1" lang="zh-CN" altLang="en-US" sz="2000" dirty="0">
              <a:latin typeface="华文仿宋" panose="02010600040101010101" pitchFamily="2" charset="-122"/>
              <a:ea typeface="华文仿宋" panose="0201060004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3" grpId="0"/>
      <p:bldP spid="14" grpId="0"/>
      <p:bldP spid="15"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560385" y="1916163"/>
            <a:ext cx="11162884" cy="956171"/>
          </a:xfrm>
        </p:spPr>
        <p:txBody>
          <a:bodyPr/>
          <a:lstStyle/>
          <a:p>
            <a:pPr marL="0" indent="0">
              <a:buNone/>
            </a:pPr>
            <a:r>
              <a:rPr lang="zh-CN" altLang="en-US" dirty="0"/>
              <a:t> 在规定的工作条件下，在仪表量程范围内出现的</a:t>
            </a:r>
            <a:r>
              <a:rPr lang="zh-CN" altLang="en-US" dirty="0">
                <a:solidFill>
                  <a:srgbClr val="FF0000"/>
                </a:solidFill>
              </a:rPr>
              <a:t>最大绝对误差与仪表量程之比</a:t>
            </a:r>
            <a:r>
              <a:rPr lang="zh-CN" altLang="en-US" dirty="0"/>
              <a:t>用百分数表示。</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457200" lvl="1" indent="0">
              <a:buNone/>
            </a:pPr>
            <a:endParaRPr lang="zh-CN" altLang="en-US" dirty="0"/>
          </a:p>
        </p:txBody>
      </p:sp>
      <p:sp>
        <p:nvSpPr>
          <p:cNvPr id="2" name="标题 1"/>
          <p:cNvSpPr>
            <a:spLocks noGrp="1"/>
          </p:cNvSpPr>
          <p:nvPr>
            <p:ph type="title"/>
          </p:nvPr>
        </p:nvSpPr>
        <p:spPr/>
        <p:txBody>
          <a:bodyPr>
            <a:normAutofit/>
          </a:bodyPr>
          <a:lstStyle/>
          <a:p>
            <a:r>
              <a:rPr lang="zh-CN" altLang="en-US" dirty="0"/>
              <a:t>最大</a:t>
            </a:r>
            <a:r>
              <a:rPr lang="en-US" altLang="zh-CN" dirty="0"/>
              <a:t>(</a:t>
            </a:r>
            <a:r>
              <a:rPr lang="zh-CN" altLang="en-US" dirty="0"/>
              <a:t>满度</a:t>
            </a:r>
            <a:r>
              <a:rPr lang="en-US" altLang="zh-CN" dirty="0"/>
              <a:t>)</a:t>
            </a:r>
            <a:r>
              <a:rPr lang="zh-CN" altLang="en-US" dirty="0"/>
              <a:t>引用误差</a:t>
            </a:r>
          </a:p>
        </p:txBody>
      </p:sp>
      <p:sp>
        <p:nvSpPr>
          <p:cNvPr id="958466" name="Text Box 2">
            <a:hlinkClick r:id="rId4" action="ppaction://hlinksldjump"/>
          </p:cNvPr>
          <p:cNvSpPr txBox="1">
            <a:spLocks noChangeArrowheads="1"/>
          </p:cNvSpPr>
          <p:nvPr/>
        </p:nvSpPr>
        <p:spPr bwMode="auto">
          <a:xfrm>
            <a:off x="4116389" y="458788"/>
            <a:ext cx="46116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40000"/>
              </a:lnSpc>
              <a:spcBef>
                <a:spcPct val="0"/>
              </a:spcBef>
              <a:buSzTx/>
              <a:buFontTx/>
              <a:buNone/>
            </a:pPr>
            <a:endParaRPr kumimoji="1" lang="zh-CN" altLang="zh-CN" sz="1800" b="1">
              <a:solidFill>
                <a:schemeClr val="tx1"/>
              </a:solidFill>
              <a:latin typeface="Times New Roman" panose="02020603050405020304" pitchFamily="18" charset="0"/>
              <a:ea typeface="宋体" panose="02010600030101010101" pitchFamily="2" charset="-122"/>
            </a:endParaRPr>
          </a:p>
        </p:txBody>
      </p:sp>
      <p:sp>
        <p:nvSpPr>
          <p:cNvPr id="25603" name="Rectangle 3"/>
          <p:cNvSpPr>
            <a:spLocks noChangeArrowheads="1"/>
          </p:cNvSpPr>
          <p:nvPr/>
        </p:nvSpPr>
        <p:spPr bwMode="auto">
          <a:xfrm>
            <a:off x="2225676" y="273051"/>
            <a:ext cx="8442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endParaRPr lang="zh-CN" altLang="en-US" sz="3400" b="1" dirty="0">
              <a:latin typeface="楷体_GB2312" pitchFamily="49" charset="-122"/>
              <a:ea typeface="宋体" panose="02010600030101010101" pitchFamily="2" charset="-122"/>
            </a:endParaRPr>
          </a:p>
        </p:txBody>
      </p:sp>
      <p:sp>
        <p:nvSpPr>
          <p:cNvPr id="25605" name="Rectangle 5"/>
          <p:cNvSpPr>
            <a:spLocks noChangeArrowheads="1"/>
          </p:cNvSpPr>
          <p:nvPr/>
        </p:nvSpPr>
        <p:spPr bwMode="auto">
          <a:xfrm>
            <a:off x="1524001" y="30681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graphicFrame>
        <p:nvGraphicFramePr>
          <p:cNvPr id="958470" name="Object 6"/>
          <p:cNvGraphicFramePr>
            <a:graphicFrameLocks noChangeAspect="1"/>
          </p:cNvGraphicFramePr>
          <p:nvPr/>
        </p:nvGraphicFramePr>
        <p:xfrm>
          <a:off x="2720625" y="3362573"/>
          <a:ext cx="2531289" cy="1041094"/>
        </p:xfrm>
        <a:graphic>
          <a:graphicData uri="http://schemas.openxmlformats.org/presentationml/2006/ole">
            <mc:AlternateContent xmlns:mc="http://schemas.openxmlformats.org/markup-compatibility/2006">
              <mc:Choice xmlns:v="urn:schemas-microsoft-com:vml" Requires="v">
                <p:oleObj spid="_x0000_s7177" name="Equation" r:id="rId6" imgW="1040765" imgH="431800" progId="Equation.DSMT4">
                  <p:embed/>
                </p:oleObj>
              </mc:Choice>
              <mc:Fallback>
                <p:oleObj name="Equation" r:id="rId6" imgW="1040765" imgH="4318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0625" y="3362573"/>
                        <a:ext cx="2531289" cy="1041094"/>
                      </a:xfrm>
                      <a:prstGeom prst="rect">
                        <a:avLst/>
                      </a:prstGeom>
                      <a:noFill/>
                      <a:ln>
                        <a:noFill/>
                      </a:ln>
                    </p:spPr>
                  </p:pic>
                </p:oleObj>
              </mc:Fallback>
            </mc:AlternateContent>
          </a:graphicData>
        </a:graphic>
      </p:graphicFrame>
      <p:sp>
        <p:nvSpPr>
          <p:cNvPr id="958471" name="Text Box 7"/>
          <p:cNvSpPr txBox="1">
            <a:spLocks noChangeArrowheads="1"/>
          </p:cNvSpPr>
          <p:nvPr/>
        </p:nvSpPr>
        <p:spPr bwMode="auto">
          <a:xfrm>
            <a:off x="5554720" y="4051301"/>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2000" b="1" dirty="0">
                <a:solidFill>
                  <a:schemeClr val="tx1"/>
                </a:solidFill>
                <a:latin typeface="+mn-ea"/>
                <a:ea typeface="+mn-ea"/>
              </a:rPr>
              <a:t>标称范围（或量程）上限 </a:t>
            </a:r>
          </a:p>
        </p:txBody>
      </p:sp>
      <p:sp>
        <p:nvSpPr>
          <p:cNvPr id="958472" name="Text Box 8"/>
          <p:cNvSpPr txBox="1">
            <a:spLocks noChangeArrowheads="1"/>
          </p:cNvSpPr>
          <p:nvPr/>
        </p:nvSpPr>
        <p:spPr bwMode="auto">
          <a:xfrm>
            <a:off x="5780145" y="4681538"/>
            <a:ext cx="2071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2000" b="1" dirty="0">
                <a:solidFill>
                  <a:schemeClr val="tx1"/>
                </a:solidFill>
                <a:latin typeface="+mn-ea"/>
                <a:ea typeface="+mn-ea"/>
              </a:rPr>
              <a:t>最大引用误差</a:t>
            </a:r>
            <a:r>
              <a:rPr lang="zh-CN" altLang="en-US" sz="2400" b="1" dirty="0">
                <a:solidFill>
                  <a:schemeClr val="tx1"/>
                </a:solidFill>
                <a:latin typeface="+mn-ea"/>
                <a:ea typeface="+mn-ea"/>
              </a:rPr>
              <a:t> </a:t>
            </a:r>
          </a:p>
        </p:txBody>
      </p:sp>
      <p:sp>
        <p:nvSpPr>
          <p:cNvPr id="958473" name="Line 9"/>
          <p:cNvSpPr>
            <a:spLocks noChangeShapeType="1"/>
          </p:cNvSpPr>
          <p:nvPr/>
        </p:nvSpPr>
        <p:spPr bwMode="auto">
          <a:xfrm flipV="1">
            <a:off x="4024371" y="3602038"/>
            <a:ext cx="1395413" cy="1111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58474" name="Line 10"/>
          <p:cNvSpPr>
            <a:spLocks noChangeShapeType="1"/>
          </p:cNvSpPr>
          <p:nvPr/>
        </p:nvSpPr>
        <p:spPr bwMode="auto">
          <a:xfrm>
            <a:off x="4160895" y="4230688"/>
            <a:ext cx="12192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58475" name="Text Box 11"/>
          <p:cNvSpPr txBox="1">
            <a:spLocks noChangeArrowheads="1"/>
          </p:cNvSpPr>
          <p:nvPr/>
        </p:nvSpPr>
        <p:spPr bwMode="auto">
          <a:xfrm>
            <a:off x="5542020" y="3060700"/>
            <a:ext cx="3200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2000" b="1" dirty="0">
                <a:solidFill>
                  <a:schemeClr val="tx1"/>
                </a:solidFill>
                <a:latin typeface="+mn-ea"/>
                <a:ea typeface="+mn-ea"/>
              </a:rPr>
              <a:t>仪器标称范围（或量程）内的最大绝对误差</a:t>
            </a:r>
            <a:r>
              <a:rPr lang="zh-CN" altLang="en-US" sz="2400" b="1" dirty="0">
                <a:solidFill>
                  <a:schemeClr val="tx1"/>
                </a:solidFill>
                <a:latin typeface="+mn-ea"/>
                <a:ea typeface="+mn-ea"/>
              </a:rPr>
              <a:t> </a:t>
            </a:r>
          </a:p>
        </p:txBody>
      </p:sp>
      <p:sp>
        <p:nvSpPr>
          <p:cNvPr id="958476" name="Line 12"/>
          <p:cNvSpPr>
            <a:spLocks noChangeShapeType="1"/>
          </p:cNvSpPr>
          <p:nvPr/>
        </p:nvSpPr>
        <p:spPr bwMode="auto">
          <a:xfrm>
            <a:off x="2944870" y="4113213"/>
            <a:ext cx="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8477" name="Line 13"/>
          <p:cNvSpPr>
            <a:spLocks noChangeShapeType="1"/>
          </p:cNvSpPr>
          <p:nvPr/>
        </p:nvSpPr>
        <p:spPr bwMode="auto">
          <a:xfrm>
            <a:off x="2944870" y="4951413"/>
            <a:ext cx="2819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TextBox 6"/>
          <p:cNvSpPr txBox="1"/>
          <p:nvPr/>
        </p:nvSpPr>
        <p:spPr>
          <a:xfrm>
            <a:off x="3621935" y="5672138"/>
            <a:ext cx="3561168" cy="510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eaLnBrk="1" hangingPunct="1">
              <a:defRPr/>
            </a:pPr>
            <a:r>
              <a:rPr lang="zh-CN" altLang="en-US" sz="2400" b="1" dirty="0">
                <a:solidFill>
                  <a:schemeClr val="bg1"/>
                </a:solidFill>
              </a:rPr>
              <a:t>评价仪表的准确度等级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958466">
                                            <p:txEl>
                                              <p:pRg st="0" end="0"/>
                                            </p:txEl>
                                          </p:spTgt>
                                        </p:tgtEl>
                                        <p:attrNameLst>
                                          <p:attrName>style.visibility</p:attrName>
                                        </p:attrNameLst>
                                      </p:cBhvr>
                                      <p:to>
                                        <p:strVal val="visible"/>
                                      </p:to>
                                    </p:set>
                                    <p:anim calcmode="lin" valueType="num">
                                      <p:cBhvr additive="base">
                                        <p:cTn id="7" dur="500" fill="hold"/>
                                        <p:tgtEl>
                                          <p:spTgt spid="9584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8466">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58470"/>
                                        </p:tgtEl>
                                        <p:attrNameLst>
                                          <p:attrName>style.visibility</p:attrName>
                                        </p:attrNameLst>
                                      </p:cBhvr>
                                      <p:to>
                                        <p:strVal val="visible"/>
                                      </p:to>
                                    </p:set>
                                    <p:anim calcmode="lin" valueType="num">
                                      <p:cBhvr additive="base">
                                        <p:cTn id="13" dur="500" fill="hold"/>
                                        <p:tgtEl>
                                          <p:spTgt spid="958470"/>
                                        </p:tgtEl>
                                        <p:attrNameLst>
                                          <p:attrName>ppt_x</p:attrName>
                                        </p:attrNameLst>
                                      </p:cBhvr>
                                      <p:tavLst>
                                        <p:tav tm="0">
                                          <p:val>
                                            <p:strVal val="#ppt_x"/>
                                          </p:val>
                                        </p:tav>
                                        <p:tav tm="100000">
                                          <p:val>
                                            <p:strVal val="#ppt_x"/>
                                          </p:val>
                                        </p:tav>
                                      </p:tavLst>
                                    </p:anim>
                                    <p:anim calcmode="lin" valueType="num">
                                      <p:cBhvr additive="base">
                                        <p:cTn id="14" dur="500" fill="hold"/>
                                        <p:tgtEl>
                                          <p:spTgt spid="95847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58471"/>
                                        </p:tgtEl>
                                        <p:attrNameLst>
                                          <p:attrName>style.visibility</p:attrName>
                                        </p:attrNameLst>
                                      </p:cBhvr>
                                      <p:to>
                                        <p:strVal val="visible"/>
                                      </p:to>
                                    </p:set>
                                    <p:anim calcmode="lin" valueType="num">
                                      <p:cBhvr additive="base">
                                        <p:cTn id="17" dur="500" fill="hold"/>
                                        <p:tgtEl>
                                          <p:spTgt spid="958471"/>
                                        </p:tgtEl>
                                        <p:attrNameLst>
                                          <p:attrName>ppt_x</p:attrName>
                                        </p:attrNameLst>
                                      </p:cBhvr>
                                      <p:tavLst>
                                        <p:tav tm="0">
                                          <p:val>
                                            <p:strVal val="#ppt_x"/>
                                          </p:val>
                                        </p:tav>
                                        <p:tav tm="100000">
                                          <p:val>
                                            <p:strVal val="#ppt_x"/>
                                          </p:val>
                                        </p:tav>
                                      </p:tavLst>
                                    </p:anim>
                                    <p:anim calcmode="lin" valueType="num">
                                      <p:cBhvr additive="base">
                                        <p:cTn id="18" dur="500" fill="hold"/>
                                        <p:tgtEl>
                                          <p:spTgt spid="9584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58472"/>
                                        </p:tgtEl>
                                        <p:attrNameLst>
                                          <p:attrName>style.visibility</p:attrName>
                                        </p:attrNameLst>
                                      </p:cBhvr>
                                      <p:to>
                                        <p:strVal val="visible"/>
                                      </p:to>
                                    </p:set>
                                    <p:anim calcmode="lin" valueType="num">
                                      <p:cBhvr additive="base">
                                        <p:cTn id="21" dur="500" fill="hold"/>
                                        <p:tgtEl>
                                          <p:spTgt spid="958472"/>
                                        </p:tgtEl>
                                        <p:attrNameLst>
                                          <p:attrName>ppt_x</p:attrName>
                                        </p:attrNameLst>
                                      </p:cBhvr>
                                      <p:tavLst>
                                        <p:tav tm="0">
                                          <p:val>
                                            <p:strVal val="#ppt_x"/>
                                          </p:val>
                                        </p:tav>
                                        <p:tav tm="100000">
                                          <p:val>
                                            <p:strVal val="#ppt_x"/>
                                          </p:val>
                                        </p:tav>
                                      </p:tavLst>
                                    </p:anim>
                                    <p:anim calcmode="lin" valueType="num">
                                      <p:cBhvr additive="base">
                                        <p:cTn id="22" dur="500" fill="hold"/>
                                        <p:tgtEl>
                                          <p:spTgt spid="95847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58473"/>
                                        </p:tgtEl>
                                        <p:attrNameLst>
                                          <p:attrName>style.visibility</p:attrName>
                                        </p:attrNameLst>
                                      </p:cBhvr>
                                      <p:to>
                                        <p:strVal val="visible"/>
                                      </p:to>
                                    </p:set>
                                    <p:anim calcmode="lin" valueType="num">
                                      <p:cBhvr additive="base">
                                        <p:cTn id="25" dur="500" fill="hold"/>
                                        <p:tgtEl>
                                          <p:spTgt spid="958473"/>
                                        </p:tgtEl>
                                        <p:attrNameLst>
                                          <p:attrName>ppt_x</p:attrName>
                                        </p:attrNameLst>
                                      </p:cBhvr>
                                      <p:tavLst>
                                        <p:tav tm="0">
                                          <p:val>
                                            <p:strVal val="#ppt_x"/>
                                          </p:val>
                                        </p:tav>
                                        <p:tav tm="100000">
                                          <p:val>
                                            <p:strVal val="#ppt_x"/>
                                          </p:val>
                                        </p:tav>
                                      </p:tavLst>
                                    </p:anim>
                                    <p:anim calcmode="lin" valueType="num">
                                      <p:cBhvr additive="base">
                                        <p:cTn id="26" dur="500" fill="hold"/>
                                        <p:tgtEl>
                                          <p:spTgt spid="95847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58474"/>
                                        </p:tgtEl>
                                        <p:attrNameLst>
                                          <p:attrName>style.visibility</p:attrName>
                                        </p:attrNameLst>
                                      </p:cBhvr>
                                      <p:to>
                                        <p:strVal val="visible"/>
                                      </p:to>
                                    </p:set>
                                    <p:anim calcmode="lin" valueType="num">
                                      <p:cBhvr additive="base">
                                        <p:cTn id="29" dur="500" fill="hold"/>
                                        <p:tgtEl>
                                          <p:spTgt spid="958474"/>
                                        </p:tgtEl>
                                        <p:attrNameLst>
                                          <p:attrName>ppt_x</p:attrName>
                                        </p:attrNameLst>
                                      </p:cBhvr>
                                      <p:tavLst>
                                        <p:tav tm="0">
                                          <p:val>
                                            <p:strVal val="#ppt_x"/>
                                          </p:val>
                                        </p:tav>
                                        <p:tav tm="100000">
                                          <p:val>
                                            <p:strVal val="#ppt_x"/>
                                          </p:val>
                                        </p:tav>
                                      </p:tavLst>
                                    </p:anim>
                                    <p:anim calcmode="lin" valueType="num">
                                      <p:cBhvr additive="base">
                                        <p:cTn id="30" dur="500" fill="hold"/>
                                        <p:tgtEl>
                                          <p:spTgt spid="95847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58475"/>
                                        </p:tgtEl>
                                        <p:attrNameLst>
                                          <p:attrName>style.visibility</p:attrName>
                                        </p:attrNameLst>
                                      </p:cBhvr>
                                      <p:to>
                                        <p:strVal val="visible"/>
                                      </p:to>
                                    </p:set>
                                    <p:anim calcmode="lin" valueType="num">
                                      <p:cBhvr additive="base">
                                        <p:cTn id="33" dur="500" fill="hold"/>
                                        <p:tgtEl>
                                          <p:spTgt spid="958475"/>
                                        </p:tgtEl>
                                        <p:attrNameLst>
                                          <p:attrName>ppt_x</p:attrName>
                                        </p:attrNameLst>
                                      </p:cBhvr>
                                      <p:tavLst>
                                        <p:tav tm="0">
                                          <p:val>
                                            <p:strVal val="#ppt_x"/>
                                          </p:val>
                                        </p:tav>
                                        <p:tav tm="100000">
                                          <p:val>
                                            <p:strVal val="#ppt_x"/>
                                          </p:val>
                                        </p:tav>
                                      </p:tavLst>
                                    </p:anim>
                                    <p:anim calcmode="lin" valueType="num">
                                      <p:cBhvr additive="base">
                                        <p:cTn id="34" dur="500" fill="hold"/>
                                        <p:tgtEl>
                                          <p:spTgt spid="95847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58476"/>
                                        </p:tgtEl>
                                        <p:attrNameLst>
                                          <p:attrName>style.visibility</p:attrName>
                                        </p:attrNameLst>
                                      </p:cBhvr>
                                      <p:to>
                                        <p:strVal val="visible"/>
                                      </p:to>
                                    </p:set>
                                    <p:anim calcmode="lin" valueType="num">
                                      <p:cBhvr additive="base">
                                        <p:cTn id="37" dur="500" fill="hold"/>
                                        <p:tgtEl>
                                          <p:spTgt spid="958476"/>
                                        </p:tgtEl>
                                        <p:attrNameLst>
                                          <p:attrName>ppt_x</p:attrName>
                                        </p:attrNameLst>
                                      </p:cBhvr>
                                      <p:tavLst>
                                        <p:tav tm="0">
                                          <p:val>
                                            <p:strVal val="#ppt_x"/>
                                          </p:val>
                                        </p:tav>
                                        <p:tav tm="100000">
                                          <p:val>
                                            <p:strVal val="#ppt_x"/>
                                          </p:val>
                                        </p:tav>
                                      </p:tavLst>
                                    </p:anim>
                                    <p:anim calcmode="lin" valueType="num">
                                      <p:cBhvr additive="base">
                                        <p:cTn id="38" dur="500" fill="hold"/>
                                        <p:tgtEl>
                                          <p:spTgt spid="95847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58477"/>
                                        </p:tgtEl>
                                        <p:attrNameLst>
                                          <p:attrName>style.visibility</p:attrName>
                                        </p:attrNameLst>
                                      </p:cBhvr>
                                      <p:to>
                                        <p:strVal val="visible"/>
                                      </p:to>
                                    </p:set>
                                    <p:anim calcmode="lin" valueType="num">
                                      <p:cBhvr additive="base">
                                        <p:cTn id="41" dur="500" fill="hold"/>
                                        <p:tgtEl>
                                          <p:spTgt spid="958477"/>
                                        </p:tgtEl>
                                        <p:attrNameLst>
                                          <p:attrName>ppt_x</p:attrName>
                                        </p:attrNameLst>
                                      </p:cBhvr>
                                      <p:tavLst>
                                        <p:tav tm="0">
                                          <p:val>
                                            <p:strVal val="#ppt_x"/>
                                          </p:val>
                                        </p:tav>
                                        <p:tav tm="100000">
                                          <p:val>
                                            <p:strVal val="#ppt_x"/>
                                          </p:val>
                                        </p:tav>
                                      </p:tavLst>
                                    </p:anim>
                                    <p:anim calcmode="lin" valueType="num">
                                      <p:cBhvr additive="base">
                                        <p:cTn id="42" dur="500" fill="hold"/>
                                        <p:tgtEl>
                                          <p:spTgt spid="95847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66" grpId="0" build="p" autoUpdateAnimBg="0"/>
      <p:bldP spid="958471" grpId="0"/>
      <p:bldP spid="958472" grpId="0"/>
      <p:bldP spid="958475"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8"/>
          <p:cNvSpPr>
            <a:spLocks noChangeArrowheads="1"/>
          </p:cNvSpPr>
          <p:nvPr/>
        </p:nvSpPr>
        <p:spPr bwMode="auto">
          <a:xfrm>
            <a:off x="2243138" y="228600"/>
            <a:ext cx="842486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endParaRPr lang="zh-CN" altLang="en-US" sz="3400" b="1" dirty="0">
              <a:latin typeface="宋体" panose="02010600030101010101" pitchFamily="2" charset="-122"/>
              <a:ea typeface="宋体" panose="02010600030101010101" pitchFamily="2" charset="-122"/>
            </a:endParaRPr>
          </a:p>
        </p:txBody>
      </p:sp>
      <p:sp>
        <p:nvSpPr>
          <p:cNvPr id="3" name="内容占位符 2"/>
          <p:cNvSpPr>
            <a:spLocks noGrp="1"/>
          </p:cNvSpPr>
          <p:nvPr>
            <p:ph sz="quarter" idx="10"/>
          </p:nvPr>
        </p:nvSpPr>
        <p:spPr>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dirty="0"/>
              <a:t>我国电工测量仪表的准确度等级（</a:t>
            </a:r>
            <a:r>
              <a:rPr lang="en-US" altLang="zh-CN" dirty="0"/>
              <a:t>Accuracy Class</a:t>
            </a:r>
            <a:r>
              <a:rPr lang="zh-CN" altLang="en-US" dirty="0"/>
              <a:t>）就是参考最大引用误差进行分级的。通常用最大引用误差去掉正负号和百分号后的数字来表示准确度等级，用符号</a:t>
            </a:r>
            <a:r>
              <a:rPr lang="en-US" altLang="zh-CN" dirty="0"/>
              <a:t>G</a:t>
            </a:r>
            <a:r>
              <a:rPr lang="zh-CN" altLang="en-US" dirty="0"/>
              <a:t>表示。</a:t>
            </a:r>
          </a:p>
          <a:p>
            <a:r>
              <a:rPr lang="zh-CN" altLang="en-US" dirty="0"/>
              <a:t> 国家标准</a:t>
            </a:r>
            <a:r>
              <a:rPr lang="en-US" altLang="zh-CN" dirty="0"/>
              <a:t>GB 776—76《</a:t>
            </a:r>
            <a:r>
              <a:rPr lang="zh-CN" altLang="en-US" dirty="0"/>
              <a:t>电测量指示仪表通用技术条件</a:t>
            </a:r>
            <a:r>
              <a:rPr lang="en-US" altLang="zh-CN" dirty="0"/>
              <a:t>》</a:t>
            </a:r>
            <a:r>
              <a:rPr lang="zh-CN" altLang="en-US" dirty="0"/>
              <a:t>规定，测量指示仪表的精度等级</a:t>
            </a:r>
            <a:r>
              <a:rPr lang="en-US" altLang="zh-CN" dirty="0"/>
              <a:t>G</a:t>
            </a:r>
            <a:r>
              <a:rPr lang="zh-CN" altLang="en-US" dirty="0"/>
              <a:t>分为：</a:t>
            </a:r>
            <a:r>
              <a:rPr lang="en-US" altLang="zh-CN" dirty="0">
                <a:solidFill>
                  <a:srgbClr val="FF0000"/>
                </a:solidFill>
              </a:rPr>
              <a:t>0.1</a:t>
            </a:r>
            <a:r>
              <a:rPr lang="zh-CN" altLang="en-US" dirty="0">
                <a:solidFill>
                  <a:srgbClr val="FF0000"/>
                </a:solidFill>
              </a:rPr>
              <a:t>、</a:t>
            </a:r>
            <a:r>
              <a:rPr lang="en-US" altLang="zh-CN" dirty="0">
                <a:solidFill>
                  <a:srgbClr val="FF0000"/>
                </a:solidFill>
              </a:rPr>
              <a:t>0.2</a:t>
            </a:r>
            <a:r>
              <a:rPr lang="zh-CN" altLang="en-US" dirty="0">
                <a:solidFill>
                  <a:srgbClr val="FF0000"/>
                </a:solidFill>
              </a:rPr>
              <a:t>、</a:t>
            </a:r>
            <a:r>
              <a:rPr lang="en-US" altLang="zh-CN" dirty="0">
                <a:solidFill>
                  <a:srgbClr val="FF0000"/>
                </a:solidFill>
              </a:rPr>
              <a:t>0.5</a:t>
            </a:r>
            <a:r>
              <a:rPr lang="zh-CN" altLang="en-US" dirty="0">
                <a:solidFill>
                  <a:srgbClr val="FF0000"/>
                </a:solidFill>
              </a:rPr>
              <a:t>、</a:t>
            </a:r>
            <a:r>
              <a:rPr lang="en-US" altLang="zh-CN" dirty="0">
                <a:solidFill>
                  <a:srgbClr val="FF0000"/>
                </a:solidFill>
              </a:rPr>
              <a:t>1.0</a:t>
            </a:r>
            <a:r>
              <a:rPr lang="zh-CN" altLang="en-US" dirty="0">
                <a:solidFill>
                  <a:srgbClr val="FF0000"/>
                </a:solidFill>
              </a:rPr>
              <a:t>、</a:t>
            </a:r>
            <a:r>
              <a:rPr lang="en-US" altLang="zh-CN" dirty="0">
                <a:solidFill>
                  <a:srgbClr val="FF0000"/>
                </a:solidFill>
              </a:rPr>
              <a:t>1.5</a:t>
            </a:r>
            <a:r>
              <a:rPr lang="zh-CN" altLang="en-US" dirty="0">
                <a:solidFill>
                  <a:srgbClr val="FF0000"/>
                </a:solidFill>
              </a:rPr>
              <a:t>、</a:t>
            </a:r>
            <a:r>
              <a:rPr lang="en-US" altLang="zh-CN" dirty="0">
                <a:solidFill>
                  <a:srgbClr val="FF0000"/>
                </a:solidFill>
              </a:rPr>
              <a:t>2.5</a:t>
            </a:r>
            <a:r>
              <a:rPr lang="zh-CN" altLang="en-US" dirty="0">
                <a:solidFill>
                  <a:srgbClr val="FF0000"/>
                </a:solidFill>
              </a:rPr>
              <a:t>、</a:t>
            </a:r>
            <a:r>
              <a:rPr lang="en-US" altLang="zh-CN" dirty="0">
                <a:solidFill>
                  <a:srgbClr val="FF0000"/>
                </a:solidFill>
              </a:rPr>
              <a:t>5.0 </a:t>
            </a:r>
            <a:r>
              <a:rPr lang="zh-CN" altLang="en-US" dirty="0">
                <a:solidFill>
                  <a:srgbClr val="FF0000"/>
                </a:solidFill>
              </a:rPr>
              <a:t>七个等级</a:t>
            </a:r>
            <a:r>
              <a:rPr lang="zh-CN" altLang="en-US" dirty="0"/>
              <a:t>。</a:t>
            </a:r>
          </a:p>
          <a:p>
            <a:r>
              <a:rPr lang="zh-CN" altLang="en-US" dirty="0"/>
              <a:t>对应的最大引用误差分别为：</a:t>
            </a:r>
            <a:r>
              <a:rPr lang="en-US" altLang="zh-CN" dirty="0"/>
              <a:t>0.1</a:t>
            </a:r>
            <a:r>
              <a:rPr lang="zh-CN" altLang="en-US" dirty="0"/>
              <a:t>％、</a:t>
            </a:r>
            <a:r>
              <a:rPr lang="en-US" altLang="zh-CN" dirty="0"/>
              <a:t>0.2%</a:t>
            </a:r>
            <a:r>
              <a:rPr lang="zh-CN" altLang="en-US" dirty="0"/>
              <a:t>、</a:t>
            </a:r>
            <a:r>
              <a:rPr lang="en-US" altLang="zh-CN" dirty="0"/>
              <a:t>0.5%</a:t>
            </a:r>
            <a:r>
              <a:rPr lang="zh-CN" altLang="en-US" dirty="0"/>
              <a:t>、</a:t>
            </a:r>
            <a:r>
              <a:rPr lang="en-US" altLang="zh-CN" dirty="0"/>
              <a:t>1.0%</a:t>
            </a:r>
            <a:r>
              <a:rPr lang="zh-CN" altLang="en-US" dirty="0"/>
              <a:t>、</a:t>
            </a:r>
            <a:r>
              <a:rPr lang="en-US" altLang="zh-CN" dirty="0"/>
              <a:t>1.5%</a:t>
            </a:r>
            <a:r>
              <a:rPr lang="zh-CN" altLang="en-US" dirty="0"/>
              <a:t>、</a:t>
            </a:r>
            <a:r>
              <a:rPr lang="en-US" altLang="zh-CN" dirty="0"/>
              <a:t>2.5%</a:t>
            </a:r>
            <a:r>
              <a:rPr lang="zh-CN" altLang="en-US" dirty="0"/>
              <a:t>、</a:t>
            </a:r>
            <a:r>
              <a:rPr lang="en-US" altLang="zh-CN" dirty="0"/>
              <a:t>5.0%</a:t>
            </a:r>
          </a:p>
          <a:p>
            <a:r>
              <a:rPr lang="en-US" altLang="zh-CN" dirty="0"/>
              <a:t> </a:t>
            </a:r>
            <a:r>
              <a:rPr lang="zh-CN" altLang="en-US" dirty="0"/>
              <a:t>检测仪器的准确度等级由生产厂商根据其最大引用误差的大小并以“选大不选小”的原则就近套用上述等级得到。</a:t>
            </a:r>
          </a:p>
        </p:txBody>
      </p:sp>
      <p:sp>
        <p:nvSpPr>
          <p:cNvPr id="2" name="标题 1"/>
          <p:cNvSpPr>
            <a:spLocks noGrp="1"/>
          </p:cNvSpPr>
          <p:nvPr>
            <p:ph type="title"/>
          </p:nvPr>
        </p:nvSpPr>
        <p:spPr/>
        <p:txBody>
          <a:bodyPr/>
          <a:lstStyle/>
          <a:p>
            <a:r>
              <a:rPr lang="zh-CN" altLang="en-US" dirty="0"/>
              <a:t>仪表的准确度等级</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512703" y="1859804"/>
            <a:ext cx="11162884" cy="846137"/>
          </a:xfrm>
        </p:spPr>
        <p:txBody>
          <a:bodyPr>
            <a:normAutofit fontScale="92500" lnSpcReduction="20000"/>
          </a:bodyPr>
          <a:lstStyle/>
          <a:p>
            <a:pPr marL="0" indent="0">
              <a:buNone/>
            </a:pPr>
            <a:r>
              <a:rPr lang="en-US" altLang="zh-CN" dirty="0"/>
              <a:t>【</a:t>
            </a:r>
            <a:r>
              <a:rPr lang="zh-CN" altLang="en-US" dirty="0"/>
              <a:t>例</a:t>
            </a:r>
            <a:r>
              <a:rPr lang="en-US" altLang="zh-CN" dirty="0"/>
              <a:t>】</a:t>
            </a:r>
            <a:r>
              <a:rPr lang="zh-CN" altLang="en-US" dirty="0"/>
              <a:t>一个电压表，其满量程为</a:t>
            </a:r>
            <a:r>
              <a:rPr lang="en-US" altLang="zh-CN" dirty="0"/>
              <a:t>100V</a:t>
            </a:r>
            <a:r>
              <a:rPr lang="zh-CN" altLang="en-US" dirty="0"/>
              <a:t>，若其最大误差出现在</a:t>
            </a:r>
            <a:r>
              <a:rPr lang="en-US" altLang="zh-CN" dirty="0"/>
              <a:t>50V</a:t>
            </a:r>
            <a:r>
              <a:rPr lang="zh-CN" altLang="en-US" dirty="0"/>
              <a:t>处且为</a:t>
            </a:r>
            <a:r>
              <a:rPr lang="en-US" altLang="zh-CN" dirty="0"/>
              <a:t>0.12V</a:t>
            </a:r>
            <a:r>
              <a:rPr lang="zh-CN" altLang="en-US" dirty="0"/>
              <a:t>，确定该仪表的准确度等级。</a:t>
            </a:r>
          </a:p>
          <a:p>
            <a:pPr marL="0" indent="0">
              <a:buNone/>
            </a:pPr>
            <a:r>
              <a:rPr lang="zh-CN" altLang="en-US" dirty="0"/>
              <a:t>            </a:t>
            </a:r>
            <a:endParaRPr lang="en-US" altLang="zh-CN" dirty="0"/>
          </a:p>
          <a:p>
            <a:pPr marL="0" indent="0">
              <a:buNone/>
            </a:pPr>
            <a:endParaRPr lang="en-US" altLang="zh-CN" dirty="0"/>
          </a:p>
          <a:p>
            <a:endParaRPr lang="zh-CN" altLang="en-US" dirty="0"/>
          </a:p>
        </p:txBody>
      </p:sp>
      <p:sp>
        <p:nvSpPr>
          <p:cNvPr id="4" name="标题 3"/>
          <p:cNvSpPr>
            <a:spLocks noGrp="1"/>
          </p:cNvSpPr>
          <p:nvPr>
            <p:ph type="title"/>
          </p:nvPr>
        </p:nvSpPr>
        <p:spPr/>
        <p:txBody>
          <a:bodyPr/>
          <a:lstStyle/>
          <a:p>
            <a:r>
              <a:rPr lang="zh-CN" altLang="en-US" dirty="0"/>
              <a:t>仪表的准确度等级</a:t>
            </a:r>
          </a:p>
        </p:txBody>
      </p:sp>
      <p:graphicFrame>
        <p:nvGraphicFramePr>
          <p:cNvPr id="946180" name="Object 4"/>
          <p:cNvGraphicFramePr>
            <a:graphicFrameLocks noChangeAspect="1"/>
          </p:cNvGraphicFramePr>
          <p:nvPr/>
        </p:nvGraphicFramePr>
        <p:xfrm>
          <a:off x="2838422" y="3144850"/>
          <a:ext cx="5221288" cy="846137"/>
        </p:xfrm>
        <a:graphic>
          <a:graphicData uri="http://schemas.openxmlformats.org/presentationml/2006/ole">
            <mc:AlternateContent xmlns:mc="http://schemas.openxmlformats.org/markup-compatibility/2006">
              <mc:Choice xmlns:v="urn:schemas-microsoft-com:vml" Requires="v">
                <p:oleObj spid="_x0000_s8201" name="Equation" r:id="rId3" imgW="2298700" imgH="431800" progId="Equation.DSMT4">
                  <p:embed/>
                </p:oleObj>
              </mc:Choice>
              <mc:Fallback>
                <p:oleObj name="Equation" r:id="rId3" imgW="2298700" imgH="431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422" y="3144850"/>
                        <a:ext cx="5221288" cy="84613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7"/>
          <p:cNvSpPr>
            <a:spLocks noChangeArrowheads="1"/>
          </p:cNvSpPr>
          <p:nvPr/>
        </p:nvSpPr>
        <p:spPr bwMode="auto">
          <a:xfrm>
            <a:off x="2838422" y="4329100"/>
            <a:ext cx="5699125" cy="1462087"/>
          </a:xfrm>
          <a:prstGeom prst="rect">
            <a:avLst/>
          </a:prstGeom>
          <a:noFill/>
          <a:ln w="9525">
            <a:noFill/>
            <a:miter lim="800000"/>
          </a:ln>
          <a:effectLst/>
        </p:spPr>
        <p:txBody>
          <a:bodyPr wrap="none">
            <a:spAutoFit/>
          </a:bodyPr>
          <a:lstStyle/>
          <a:p>
            <a:pPr eaLnBrk="1" fontAlgn="ctr" hangingPunct="1">
              <a:lnSpc>
                <a:spcPct val="135000"/>
              </a:lnSpc>
              <a:spcBef>
                <a:spcPct val="20000"/>
              </a:spcBef>
              <a:buClr>
                <a:schemeClr val="tx2"/>
              </a:buClr>
              <a:buSzPct val="70000"/>
              <a:buFont typeface="Wingdings" panose="05000000000000000000" pitchFamily="2" charset="2"/>
              <a:buNone/>
              <a:defRPr/>
            </a:pPr>
            <a:r>
              <a:rPr kumimoji="1" lang="en-US" altLang="zh-CN" sz="2000" dirty="0">
                <a:effectLst>
                  <a:outerShdw blurRad="38100" dist="38100" dir="2700000" algn="tl">
                    <a:srgbClr val="C0C0C0"/>
                  </a:outerShdw>
                </a:effectLst>
                <a:latin typeface="+mn-ea"/>
                <a:ea typeface="+mn-ea"/>
              </a:rPr>
              <a:t>7</a:t>
            </a:r>
            <a:r>
              <a:rPr kumimoji="1" lang="zh-CN" altLang="en-US" sz="2000" dirty="0">
                <a:effectLst>
                  <a:outerShdw blurRad="38100" dist="38100" dir="2700000" algn="tl">
                    <a:srgbClr val="C0C0C0"/>
                  </a:outerShdw>
                </a:effectLst>
                <a:latin typeface="+mn-ea"/>
                <a:ea typeface="+mn-ea"/>
              </a:rPr>
              <a:t>个等级里面，与它接近的有两个：</a:t>
            </a:r>
            <a:r>
              <a:rPr kumimoji="1" lang="en-US" altLang="zh-CN" sz="2000" dirty="0">
                <a:effectLst>
                  <a:outerShdw blurRad="38100" dist="38100" dir="2700000" algn="tl">
                    <a:srgbClr val="C0C0C0"/>
                  </a:outerShdw>
                </a:effectLst>
                <a:latin typeface="+mn-ea"/>
                <a:ea typeface="+mn-ea"/>
              </a:rPr>
              <a:t>0.1</a:t>
            </a:r>
            <a:r>
              <a:rPr kumimoji="1" lang="zh-CN" altLang="en-US" sz="2000" dirty="0">
                <a:effectLst>
                  <a:outerShdw blurRad="38100" dist="38100" dir="2700000" algn="tl">
                    <a:srgbClr val="C0C0C0"/>
                  </a:outerShdw>
                </a:effectLst>
                <a:latin typeface="+mn-ea"/>
                <a:ea typeface="+mn-ea"/>
              </a:rPr>
              <a:t>和</a:t>
            </a:r>
            <a:r>
              <a:rPr kumimoji="1" lang="en-US" altLang="zh-CN" sz="2000" dirty="0">
                <a:effectLst>
                  <a:outerShdw blurRad="38100" dist="38100" dir="2700000" algn="tl">
                    <a:srgbClr val="C0C0C0"/>
                  </a:outerShdw>
                </a:effectLst>
                <a:latin typeface="+mn-ea"/>
                <a:ea typeface="+mn-ea"/>
              </a:rPr>
              <a:t>0.2</a:t>
            </a:r>
            <a:r>
              <a:rPr kumimoji="1" lang="zh-CN" altLang="en-US" sz="2000" dirty="0">
                <a:effectLst>
                  <a:outerShdw blurRad="38100" dist="38100" dir="2700000" algn="tl">
                    <a:srgbClr val="C0C0C0"/>
                  </a:outerShdw>
                </a:effectLst>
                <a:latin typeface="+mn-ea"/>
                <a:ea typeface="+mn-ea"/>
              </a:rPr>
              <a:t>级。</a:t>
            </a:r>
            <a:endParaRPr kumimoji="1" lang="en-US" altLang="zh-CN" sz="2000" dirty="0">
              <a:effectLst>
                <a:outerShdw blurRad="38100" dist="38100" dir="2700000" algn="tl">
                  <a:srgbClr val="C0C0C0"/>
                </a:outerShdw>
              </a:effectLst>
              <a:latin typeface="+mn-ea"/>
              <a:ea typeface="+mn-ea"/>
            </a:endParaRPr>
          </a:p>
          <a:p>
            <a:pPr eaLnBrk="1" fontAlgn="ctr" hangingPunct="1">
              <a:lnSpc>
                <a:spcPct val="135000"/>
              </a:lnSpc>
              <a:spcBef>
                <a:spcPct val="20000"/>
              </a:spcBef>
              <a:buClr>
                <a:schemeClr val="tx2"/>
              </a:buClr>
              <a:buSzPct val="70000"/>
              <a:buFont typeface="Wingdings" panose="05000000000000000000" pitchFamily="2" charset="2"/>
              <a:buNone/>
              <a:defRPr/>
            </a:pPr>
            <a:r>
              <a:rPr kumimoji="1" lang="en-US" altLang="zh-CN" sz="2000" dirty="0">
                <a:effectLst>
                  <a:outerShdw blurRad="38100" dist="38100" dir="2700000" algn="tl">
                    <a:srgbClr val="C0C0C0"/>
                  </a:outerShdw>
                </a:effectLst>
                <a:latin typeface="+mn-ea"/>
                <a:ea typeface="+mn-ea"/>
              </a:rPr>
              <a:t>0.1</a:t>
            </a:r>
            <a:r>
              <a:rPr kumimoji="1" lang="zh-CN" altLang="en-US" sz="2000" dirty="0">
                <a:effectLst>
                  <a:outerShdw blurRad="38100" dist="38100" dir="2700000" algn="tl">
                    <a:srgbClr val="C0C0C0"/>
                  </a:outerShdw>
                </a:effectLst>
                <a:latin typeface="+mn-ea"/>
                <a:ea typeface="+mn-ea"/>
              </a:rPr>
              <a:t>级含义：最大引用误差在</a:t>
            </a:r>
            <a:r>
              <a:rPr kumimoji="1" lang="en-US" altLang="zh-CN" sz="2000" dirty="0">
                <a:effectLst>
                  <a:outerShdw blurRad="38100" dist="38100" dir="2700000" algn="tl">
                    <a:srgbClr val="C0C0C0"/>
                  </a:outerShdw>
                </a:effectLst>
                <a:latin typeface="+mn-ea"/>
                <a:ea typeface="+mn-ea"/>
              </a:rPr>
              <a:t>-0.1%</a:t>
            </a:r>
            <a:r>
              <a:rPr kumimoji="1" lang="zh-CN" altLang="en-US" sz="2000" dirty="0">
                <a:effectLst>
                  <a:outerShdw blurRad="38100" dist="38100" dir="2700000" algn="tl">
                    <a:srgbClr val="C0C0C0"/>
                  </a:outerShdw>
                </a:effectLst>
                <a:latin typeface="+mn-ea"/>
                <a:ea typeface="+mn-ea"/>
              </a:rPr>
              <a:t>和</a:t>
            </a:r>
            <a:r>
              <a:rPr kumimoji="1" lang="en-US" altLang="zh-CN" sz="2000" dirty="0">
                <a:effectLst>
                  <a:outerShdw blurRad="38100" dist="38100" dir="2700000" algn="tl">
                    <a:srgbClr val="C0C0C0"/>
                  </a:outerShdw>
                </a:effectLst>
                <a:latin typeface="+mn-ea"/>
                <a:ea typeface="+mn-ea"/>
              </a:rPr>
              <a:t>0.1%</a:t>
            </a:r>
            <a:r>
              <a:rPr kumimoji="1" lang="zh-CN" altLang="en-US" sz="2000" dirty="0">
                <a:effectLst>
                  <a:outerShdw blurRad="38100" dist="38100" dir="2700000" algn="tl">
                    <a:srgbClr val="C0C0C0"/>
                  </a:outerShdw>
                </a:effectLst>
                <a:latin typeface="+mn-ea"/>
                <a:ea typeface="+mn-ea"/>
              </a:rPr>
              <a:t>之间</a:t>
            </a:r>
            <a:endParaRPr kumimoji="1" lang="en-US" altLang="zh-CN" sz="2000" dirty="0">
              <a:effectLst>
                <a:outerShdw blurRad="38100" dist="38100" dir="2700000" algn="tl">
                  <a:srgbClr val="C0C0C0"/>
                </a:outerShdw>
              </a:effectLst>
              <a:latin typeface="+mn-ea"/>
              <a:ea typeface="+mn-ea"/>
            </a:endParaRPr>
          </a:p>
          <a:p>
            <a:pPr eaLnBrk="1" fontAlgn="ctr" hangingPunct="1">
              <a:lnSpc>
                <a:spcPct val="135000"/>
              </a:lnSpc>
              <a:spcBef>
                <a:spcPct val="20000"/>
              </a:spcBef>
              <a:buClr>
                <a:schemeClr val="tx2"/>
              </a:buClr>
              <a:buSzPct val="70000"/>
              <a:buFont typeface="Wingdings" panose="05000000000000000000" pitchFamily="2" charset="2"/>
              <a:buNone/>
              <a:defRPr/>
            </a:pPr>
            <a:r>
              <a:rPr kumimoji="1" lang="en-US" altLang="zh-CN" sz="2000" dirty="0">
                <a:effectLst>
                  <a:outerShdw blurRad="38100" dist="38100" dir="2700000" algn="tl">
                    <a:srgbClr val="C0C0C0"/>
                  </a:outerShdw>
                </a:effectLst>
                <a:latin typeface="+mn-ea"/>
                <a:ea typeface="+mn-ea"/>
              </a:rPr>
              <a:t>0.2</a:t>
            </a:r>
            <a:r>
              <a:rPr kumimoji="1" lang="zh-CN" altLang="en-US" sz="2000" dirty="0">
                <a:effectLst>
                  <a:outerShdw blurRad="38100" dist="38100" dir="2700000" algn="tl">
                    <a:srgbClr val="C0C0C0"/>
                  </a:outerShdw>
                </a:effectLst>
                <a:latin typeface="+mn-ea"/>
                <a:ea typeface="+mn-ea"/>
              </a:rPr>
              <a:t>级含义：最大引用误差在</a:t>
            </a:r>
            <a:r>
              <a:rPr kumimoji="1" lang="en-US" altLang="zh-CN" sz="2000" dirty="0">
                <a:effectLst>
                  <a:outerShdw blurRad="38100" dist="38100" dir="2700000" algn="tl">
                    <a:srgbClr val="C0C0C0"/>
                  </a:outerShdw>
                </a:effectLst>
                <a:latin typeface="+mn-ea"/>
                <a:ea typeface="+mn-ea"/>
              </a:rPr>
              <a:t>-0.2%</a:t>
            </a:r>
            <a:r>
              <a:rPr kumimoji="1" lang="zh-CN" altLang="en-US" sz="2000" dirty="0">
                <a:effectLst>
                  <a:outerShdw blurRad="38100" dist="38100" dir="2700000" algn="tl">
                    <a:srgbClr val="C0C0C0"/>
                  </a:outerShdw>
                </a:effectLst>
                <a:latin typeface="+mn-ea"/>
                <a:ea typeface="+mn-ea"/>
              </a:rPr>
              <a:t>和</a:t>
            </a:r>
            <a:r>
              <a:rPr kumimoji="1" lang="en-US" altLang="zh-CN" sz="2000" dirty="0">
                <a:effectLst>
                  <a:outerShdw blurRad="38100" dist="38100" dir="2700000" algn="tl">
                    <a:srgbClr val="C0C0C0"/>
                  </a:outerShdw>
                </a:effectLst>
                <a:latin typeface="+mn-ea"/>
                <a:ea typeface="+mn-ea"/>
              </a:rPr>
              <a:t>0.2%</a:t>
            </a:r>
            <a:r>
              <a:rPr kumimoji="1" lang="zh-CN" altLang="en-US" sz="2000" dirty="0">
                <a:effectLst>
                  <a:outerShdw blurRad="38100" dist="38100" dir="2700000" algn="tl">
                    <a:srgbClr val="C0C0C0"/>
                  </a:outerShdw>
                </a:effectLst>
                <a:latin typeface="+mn-ea"/>
                <a:ea typeface="+mn-ea"/>
              </a:rPr>
              <a:t>之间。</a:t>
            </a:r>
            <a:endParaRPr kumimoji="1" lang="en-US" altLang="zh-CN" sz="2000" dirty="0">
              <a:effectLst>
                <a:outerShdw blurRad="38100" dist="38100" dir="2700000" algn="tl">
                  <a:srgbClr val="C0C0C0"/>
                </a:outerShdw>
              </a:effectLst>
              <a:latin typeface="+mn-ea"/>
              <a:ea typeface="+mn-ea"/>
            </a:endParaRPr>
          </a:p>
        </p:txBody>
      </p:sp>
      <p:sp>
        <p:nvSpPr>
          <p:cNvPr id="9" name="文本框 8"/>
          <p:cNvSpPr txBox="1"/>
          <p:nvPr/>
        </p:nvSpPr>
        <p:spPr>
          <a:xfrm>
            <a:off x="3693870" y="6129300"/>
            <a:ext cx="4292340" cy="400110"/>
          </a:xfrm>
          <a:prstGeom prst="rect">
            <a:avLst/>
          </a:prstGeom>
          <a:noFill/>
        </p:spPr>
        <p:txBody>
          <a:bodyPr wrap="square">
            <a:spAutoFit/>
          </a:bodyPr>
          <a:lstStyle/>
          <a:p>
            <a:r>
              <a:rPr lang="zh-CN" altLang="en-US" sz="2000" b="1" dirty="0"/>
              <a:t>则可以确定仪表准确度等级为</a:t>
            </a:r>
            <a:r>
              <a:rPr lang="en-US" altLang="zh-CN" sz="2000" b="1" dirty="0"/>
              <a:t>0.2</a:t>
            </a:r>
            <a:r>
              <a:rPr lang="zh-CN" altLang="en-US" sz="2000" b="1" dirty="0"/>
              <a:t>级</a:t>
            </a:r>
          </a:p>
        </p:txBody>
      </p:sp>
      <p:sp>
        <p:nvSpPr>
          <p:cNvPr id="11" name="文本框 10"/>
          <p:cNvSpPr txBox="1"/>
          <p:nvPr/>
        </p:nvSpPr>
        <p:spPr>
          <a:xfrm>
            <a:off x="1595500" y="2674943"/>
            <a:ext cx="945663" cy="400110"/>
          </a:xfrm>
          <a:prstGeom prst="rect">
            <a:avLst/>
          </a:prstGeom>
          <a:noFill/>
        </p:spPr>
        <p:txBody>
          <a:bodyPr wrap="square">
            <a:spAutoFit/>
          </a:bodyPr>
          <a:lstStyle/>
          <a:p>
            <a:r>
              <a:rPr lang="zh-CN" altLang="en-US" dirty="0"/>
              <a:t> </a:t>
            </a:r>
            <a:r>
              <a:rPr lang="zh-CN" altLang="en-US" sz="2000" dirty="0"/>
              <a:t>解：</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61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仪表的准确度等级</a:t>
            </a:r>
          </a:p>
        </p:txBody>
      </p:sp>
      <p:sp>
        <p:nvSpPr>
          <p:cNvPr id="10" name="Rectangle 8"/>
          <p:cNvSpPr>
            <a:spLocks noChangeArrowheads="1"/>
          </p:cNvSpPr>
          <p:nvPr/>
        </p:nvSpPr>
        <p:spPr bwMode="auto">
          <a:xfrm>
            <a:off x="560385" y="1628800"/>
            <a:ext cx="10936215" cy="923925"/>
          </a:xfrm>
          <a:prstGeom prst="rect">
            <a:avLst/>
          </a:prstGeom>
          <a:noFill/>
          <a:ln w="9525">
            <a:noFill/>
            <a:miter lim="800000"/>
          </a:ln>
          <a:effectLst/>
        </p:spPr>
        <p:txBody>
          <a:bodyPr wrap="square">
            <a:spAutoFit/>
          </a:bodyPr>
          <a:lstStyle/>
          <a:p>
            <a:pPr marL="482600" indent="-482600" eaLnBrk="1" fontAlgn="ctr" hangingPunct="1">
              <a:lnSpc>
                <a:spcPct val="135000"/>
              </a:lnSpc>
              <a:spcBef>
                <a:spcPct val="20000"/>
              </a:spcBef>
              <a:buClr>
                <a:schemeClr val="tx2"/>
              </a:buClr>
              <a:buSzPct val="70000"/>
              <a:defRPr/>
            </a:pPr>
            <a:r>
              <a:rPr lang="en-US" altLang="zh-CN" sz="2000" dirty="0"/>
              <a:t>【</a:t>
            </a:r>
            <a:r>
              <a:rPr lang="zh-CN" altLang="en-US" sz="2000" dirty="0"/>
              <a:t>例</a:t>
            </a:r>
            <a:r>
              <a:rPr lang="en-US" altLang="zh-CN" sz="2000" dirty="0"/>
              <a:t>】</a:t>
            </a:r>
            <a:r>
              <a:rPr kumimoji="1" lang="zh-CN" altLang="en-US" sz="2000" dirty="0">
                <a:effectLst>
                  <a:outerShdw blurRad="38100" dist="38100" dir="2700000" algn="tl">
                    <a:srgbClr val="C0C0C0"/>
                  </a:outerShdw>
                </a:effectLst>
                <a:latin typeface="+mn-ea"/>
                <a:ea typeface="+mn-ea"/>
              </a:rPr>
              <a:t>根据工艺要求选择一测量范围为</a:t>
            </a:r>
            <a:r>
              <a:rPr kumimoji="1" lang="en-US" altLang="zh-CN" sz="2000" dirty="0">
                <a:effectLst>
                  <a:outerShdw blurRad="38100" dist="38100" dir="2700000" algn="tl">
                    <a:srgbClr val="C0C0C0"/>
                  </a:outerShdw>
                </a:effectLst>
                <a:latin typeface="+mn-ea"/>
                <a:ea typeface="+mn-ea"/>
              </a:rPr>
              <a:t>0</a:t>
            </a:r>
            <a:r>
              <a:rPr kumimoji="1" lang="en-US" altLang="zh-CN" sz="2000" baseline="-25000" dirty="0">
                <a:effectLst>
                  <a:outerShdw blurRad="38100" dist="38100" dir="2700000" algn="tl">
                    <a:srgbClr val="C0C0C0"/>
                  </a:outerShdw>
                </a:effectLst>
                <a:latin typeface="+mn-ea"/>
                <a:ea typeface="+mn-ea"/>
              </a:rPr>
              <a:t>~</a:t>
            </a:r>
            <a:r>
              <a:rPr kumimoji="1" lang="en-US" altLang="zh-CN" sz="2000" dirty="0">
                <a:effectLst>
                  <a:outerShdw blurRad="38100" dist="38100" dir="2700000" algn="tl">
                    <a:srgbClr val="C0C0C0"/>
                  </a:outerShdw>
                </a:effectLst>
                <a:latin typeface="+mn-ea"/>
                <a:ea typeface="+mn-ea"/>
              </a:rPr>
              <a:t>40 m</a:t>
            </a:r>
            <a:r>
              <a:rPr kumimoji="1" lang="en-US" altLang="zh-CN" sz="2000" baseline="30000" dirty="0">
                <a:effectLst>
                  <a:outerShdw blurRad="38100" dist="38100" dir="2700000" algn="tl">
                    <a:srgbClr val="C0C0C0"/>
                  </a:outerShdw>
                </a:effectLst>
                <a:latin typeface="+mn-ea"/>
                <a:ea typeface="+mn-ea"/>
              </a:rPr>
              <a:t>3</a:t>
            </a:r>
            <a:r>
              <a:rPr kumimoji="1" lang="en-US" altLang="zh-CN" sz="2000" dirty="0">
                <a:effectLst>
                  <a:outerShdw blurRad="38100" dist="38100" dir="2700000" algn="tl">
                    <a:srgbClr val="C0C0C0"/>
                  </a:outerShdw>
                </a:effectLst>
                <a:latin typeface="+mn-ea"/>
                <a:ea typeface="+mn-ea"/>
              </a:rPr>
              <a:t>/h</a:t>
            </a:r>
            <a:r>
              <a:rPr kumimoji="1" lang="zh-CN" altLang="en-US" sz="2000" dirty="0">
                <a:effectLst>
                  <a:outerShdw blurRad="38100" dist="38100" dir="2700000" algn="tl">
                    <a:srgbClr val="C0C0C0"/>
                  </a:outerShdw>
                </a:effectLst>
                <a:latin typeface="+mn-ea"/>
                <a:ea typeface="+mn-ea"/>
              </a:rPr>
              <a:t>的流量计，要求测量误差不超过</a:t>
            </a:r>
            <a:r>
              <a:rPr kumimoji="1" lang="zh-CN" altLang="en-US" sz="2000" dirty="0">
                <a:effectLst>
                  <a:outerShdw blurRad="38100" dist="38100" dir="2700000" algn="tl">
                    <a:srgbClr val="C0C0C0"/>
                  </a:outerShdw>
                </a:effectLst>
                <a:latin typeface="+mn-ea"/>
                <a:ea typeface="+mn-ea"/>
                <a:sym typeface="Symbol" panose="05050102010706020507" pitchFamily="18" charset="2"/>
              </a:rPr>
              <a:t></a:t>
            </a:r>
            <a:r>
              <a:rPr kumimoji="1" lang="en-US" altLang="zh-CN" sz="2000" dirty="0">
                <a:effectLst>
                  <a:outerShdw blurRad="38100" dist="38100" dir="2700000" algn="tl">
                    <a:srgbClr val="C0C0C0"/>
                  </a:outerShdw>
                </a:effectLst>
                <a:latin typeface="+mn-ea"/>
                <a:ea typeface="+mn-ea"/>
              </a:rPr>
              <a:t>0.5 m</a:t>
            </a:r>
            <a:r>
              <a:rPr kumimoji="1" lang="en-US" altLang="zh-CN" sz="2000" baseline="30000" dirty="0">
                <a:effectLst>
                  <a:outerShdw blurRad="38100" dist="38100" dir="2700000" algn="tl">
                    <a:srgbClr val="C0C0C0"/>
                  </a:outerShdw>
                </a:effectLst>
                <a:latin typeface="+mn-ea"/>
                <a:ea typeface="+mn-ea"/>
              </a:rPr>
              <a:t>3</a:t>
            </a:r>
            <a:r>
              <a:rPr kumimoji="1" lang="en-US" altLang="zh-CN" sz="2000" dirty="0">
                <a:effectLst>
                  <a:outerShdw blurRad="38100" dist="38100" dir="2700000" algn="tl">
                    <a:srgbClr val="C0C0C0"/>
                  </a:outerShdw>
                </a:effectLst>
                <a:latin typeface="+mn-ea"/>
                <a:ea typeface="+mn-ea"/>
              </a:rPr>
              <a:t>/h</a:t>
            </a:r>
            <a:r>
              <a:rPr kumimoji="1" lang="zh-CN" altLang="en-US" sz="2000" dirty="0">
                <a:effectLst>
                  <a:outerShdw blurRad="38100" dist="38100" dir="2700000" algn="tl">
                    <a:srgbClr val="C0C0C0"/>
                  </a:outerShdw>
                </a:effectLst>
                <a:latin typeface="+mn-ea"/>
                <a:ea typeface="+mn-ea"/>
              </a:rPr>
              <a:t>，请选择合适的仪表。</a:t>
            </a:r>
          </a:p>
        </p:txBody>
      </p:sp>
      <p:sp>
        <p:nvSpPr>
          <p:cNvPr id="12" name="Rectangle 9"/>
          <p:cNvSpPr>
            <a:spLocks noChangeArrowheads="1"/>
          </p:cNvSpPr>
          <p:nvPr/>
        </p:nvSpPr>
        <p:spPr bwMode="auto">
          <a:xfrm>
            <a:off x="1505490" y="2844825"/>
            <a:ext cx="700087" cy="508000"/>
          </a:xfrm>
          <a:prstGeom prst="rect">
            <a:avLst/>
          </a:prstGeom>
          <a:noFill/>
          <a:ln w="9525">
            <a:noFill/>
            <a:miter lim="800000"/>
          </a:ln>
          <a:effectLst/>
        </p:spPr>
        <p:txBody>
          <a:bodyPr wrap="none">
            <a:spAutoFit/>
          </a:bodyPr>
          <a:lstStyle/>
          <a:p>
            <a:pPr eaLnBrk="1" fontAlgn="ctr" hangingPunct="1">
              <a:lnSpc>
                <a:spcPct val="135000"/>
              </a:lnSpc>
              <a:spcBef>
                <a:spcPct val="20000"/>
              </a:spcBef>
              <a:buClr>
                <a:schemeClr val="tx2"/>
              </a:buClr>
              <a:buSzPct val="70000"/>
              <a:buFont typeface="Wingdings" panose="05000000000000000000" pitchFamily="2" charset="2"/>
              <a:buNone/>
              <a:defRPr/>
            </a:pPr>
            <a:r>
              <a:rPr kumimoji="1" lang="zh-CN" altLang="en-US" sz="2000" dirty="0">
                <a:effectLst>
                  <a:outerShdw blurRad="38100" dist="38100" dir="2700000" algn="tl">
                    <a:srgbClr val="C0C0C0"/>
                  </a:outerShdw>
                </a:effectLst>
                <a:latin typeface="+mn-ea"/>
                <a:ea typeface="+mn-ea"/>
              </a:rPr>
              <a:t>解：</a:t>
            </a:r>
          </a:p>
        </p:txBody>
      </p:sp>
      <p:graphicFrame>
        <p:nvGraphicFramePr>
          <p:cNvPr id="13" name="Object 10"/>
          <p:cNvGraphicFramePr>
            <a:graphicFrameLocks noChangeAspect="1"/>
          </p:cNvGraphicFramePr>
          <p:nvPr/>
        </p:nvGraphicFramePr>
        <p:xfrm>
          <a:off x="3575720" y="3392511"/>
          <a:ext cx="2901950" cy="612775"/>
        </p:xfrm>
        <a:graphic>
          <a:graphicData uri="http://schemas.openxmlformats.org/presentationml/2006/ole">
            <mc:AlternateContent xmlns:mc="http://schemas.openxmlformats.org/markup-compatibility/2006">
              <mc:Choice xmlns:v="urn:schemas-microsoft-com:vml" Requires="v">
                <p:oleObj spid="_x0000_s9225" name="Equation" r:id="rId3" imgW="1727200" imgH="368300" progId="Equation.DSMT4">
                  <p:embed/>
                </p:oleObj>
              </mc:Choice>
              <mc:Fallback>
                <p:oleObj name="Equation" r:id="rId3" imgW="1727200" imgH="3683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720" y="3392511"/>
                        <a:ext cx="29019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11"/>
          <p:cNvSpPr>
            <a:spLocks noChangeArrowheads="1"/>
          </p:cNvSpPr>
          <p:nvPr/>
        </p:nvSpPr>
        <p:spPr bwMode="auto">
          <a:xfrm>
            <a:off x="2810635" y="5946006"/>
            <a:ext cx="4956806" cy="507831"/>
          </a:xfrm>
          <a:prstGeom prst="rect">
            <a:avLst/>
          </a:prstGeom>
          <a:noFill/>
          <a:ln w="9525">
            <a:noFill/>
            <a:miter lim="800000"/>
          </a:ln>
          <a:effectLst/>
        </p:spPr>
        <p:txBody>
          <a:bodyPr wrap="none">
            <a:spAutoFit/>
          </a:bodyPr>
          <a:lstStyle/>
          <a:p>
            <a:pPr eaLnBrk="1" fontAlgn="ctr" hangingPunct="1">
              <a:lnSpc>
                <a:spcPct val="135000"/>
              </a:lnSpc>
              <a:spcBef>
                <a:spcPct val="20000"/>
              </a:spcBef>
              <a:buClr>
                <a:schemeClr val="tx2"/>
              </a:buClr>
              <a:buSzPct val="70000"/>
              <a:buFont typeface="Wingdings" panose="05000000000000000000" pitchFamily="2" charset="2"/>
              <a:buNone/>
              <a:defRPr/>
            </a:pPr>
            <a:r>
              <a:rPr kumimoji="1" lang="zh-CN" altLang="en-US" sz="2000" b="1" dirty="0">
                <a:effectLst>
                  <a:outerShdw blurRad="38100" dist="38100" dir="2700000" algn="tl">
                    <a:srgbClr val="C0C0C0"/>
                  </a:outerShdw>
                </a:effectLst>
                <a:latin typeface="宋体" panose="02010600030101010101" pitchFamily="2" charset="-122"/>
              </a:rPr>
              <a:t>因此，须选择准确度等级为</a:t>
            </a:r>
            <a:r>
              <a:rPr kumimoji="1" lang="en-US" altLang="zh-CN" sz="2000" b="1" dirty="0">
                <a:effectLst>
                  <a:outerShdw blurRad="38100" dist="38100" dir="2700000" algn="tl">
                    <a:srgbClr val="C0C0C0"/>
                  </a:outerShdw>
                </a:effectLst>
                <a:latin typeface="Times New Roman" panose="02020603050405020304" pitchFamily="18" charset="0"/>
              </a:rPr>
              <a:t>1.0</a:t>
            </a:r>
            <a:r>
              <a:rPr kumimoji="1" lang="zh-CN" altLang="en-US" sz="2000" b="1" dirty="0">
                <a:effectLst>
                  <a:outerShdw blurRad="38100" dist="38100" dir="2700000" algn="tl">
                    <a:srgbClr val="C0C0C0"/>
                  </a:outerShdw>
                </a:effectLst>
                <a:latin typeface="宋体" panose="02010600030101010101" pitchFamily="2" charset="-122"/>
              </a:rPr>
              <a:t>级的流量计</a:t>
            </a:r>
            <a:r>
              <a:rPr kumimoji="1" lang="zh-CN" altLang="en-US" sz="2000" b="1" dirty="0">
                <a:effectLst>
                  <a:outerShdw blurRad="38100" dist="38100" dir="2700000" algn="tl">
                    <a:srgbClr val="C0C0C0"/>
                  </a:outerShdw>
                </a:effectLst>
                <a:latin typeface="Times New Roman" panose="02020603050405020304" pitchFamily="18" charset="0"/>
              </a:rPr>
              <a:t> </a:t>
            </a:r>
          </a:p>
        </p:txBody>
      </p:sp>
      <p:sp>
        <p:nvSpPr>
          <p:cNvPr id="15" name="Rectangle 7"/>
          <p:cNvSpPr>
            <a:spLocks noChangeArrowheads="1"/>
          </p:cNvSpPr>
          <p:nvPr/>
        </p:nvSpPr>
        <p:spPr bwMode="auto">
          <a:xfrm>
            <a:off x="2510824" y="4192102"/>
            <a:ext cx="5699125" cy="1462087"/>
          </a:xfrm>
          <a:prstGeom prst="rect">
            <a:avLst/>
          </a:prstGeom>
          <a:noFill/>
          <a:ln w="9525">
            <a:noFill/>
            <a:miter lim="800000"/>
          </a:ln>
          <a:effectLst/>
        </p:spPr>
        <p:txBody>
          <a:bodyPr wrap="none">
            <a:spAutoFit/>
          </a:bodyPr>
          <a:lstStyle/>
          <a:p>
            <a:pPr eaLnBrk="1" fontAlgn="ctr" hangingPunct="1">
              <a:lnSpc>
                <a:spcPct val="135000"/>
              </a:lnSpc>
              <a:spcBef>
                <a:spcPct val="20000"/>
              </a:spcBef>
              <a:buClr>
                <a:schemeClr val="tx2"/>
              </a:buClr>
              <a:buSzPct val="70000"/>
              <a:buFont typeface="Wingdings" panose="05000000000000000000" pitchFamily="2" charset="2"/>
              <a:buNone/>
              <a:defRPr/>
            </a:pPr>
            <a:r>
              <a:rPr kumimoji="1" lang="en-US" altLang="zh-CN" sz="2000" dirty="0">
                <a:effectLst>
                  <a:outerShdw blurRad="38100" dist="38100" dir="2700000" algn="tl">
                    <a:srgbClr val="C0C0C0"/>
                  </a:outerShdw>
                </a:effectLst>
                <a:latin typeface="+mn-ea"/>
                <a:ea typeface="+mn-ea"/>
              </a:rPr>
              <a:t>7</a:t>
            </a:r>
            <a:r>
              <a:rPr kumimoji="1" lang="zh-CN" altLang="en-US" sz="2000" dirty="0">
                <a:effectLst>
                  <a:outerShdw blurRad="38100" dist="38100" dir="2700000" algn="tl">
                    <a:srgbClr val="C0C0C0"/>
                  </a:outerShdw>
                </a:effectLst>
                <a:latin typeface="+mn-ea"/>
                <a:ea typeface="+mn-ea"/>
              </a:rPr>
              <a:t>个等级里面，与它接近的有两个：</a:t>
            </a:r>
            <a:r>
              <a:rPr kumimoji="1" lang="en-US" altLang="zh-CN" sz="2000" dirty="0">
                <a:effectLst>
                  <a:outerShdw blurRad="38100" dist="38100" dir="2700000" algn="tl">
                    <a:srgbClr val="C0C0C0"/>
                  </a:outerShdw>
                </a:effectLst>
                <a:latin typeface="+mn-ea"/>
                <a:ea typeface="+mn-ea"/>
              </a:rPr>
              <a:t>1.0</a:t>
            </a:r>
            <a:r>
              <a:rPr kumimoji="1" lang="zh-CN" altLang="en-US" sz="2000" dirty="0">
                <a:effectLst>
                  <a:outerShdw blurRad="38100" dist="38100" dir="2700000" algn="tl">
                    <a:srgbClr val="C0C0C0"/>
                  </a:outerShdw>
                </a:effectLst>
                <a:latin typeface="+mn-ea"/>
                <a:ea typeface="+mn-ea"/>
              </a:rPr>
              <a:t>和</a:t>
            </a:r>
            <a:r>
              <a:rPr kumimoji="1" lang="en-US" altLang="zh-CN" sz="2000" dirty="0">
                <a:effectLst>
                  <a:outerShdw blurRad="38100" dist="38100" dir="2700000" algn="tl">
                    <a:srgbClr val="C0C0C0"/>
                  </a:outerShdw>
                </a:effectLst>
                <a:latin typeface="+mn-ea"/>
                <a:ea typeface="+mn-ea"/>
              </a:rPr>
              <a:t>1.5</a:t>
            </a:r>
            <a:r>
              <a:rPr kumimoji="1" lang="zh-CN" altLang="en-US" sz="2000" dirty="0">
                <a:effectLst>
                  <a:outerShdw blurRad="38100" dist="38100" dir="2700000" algn="tl">
                    <a:srgbClr val="C0C0C0"/>
                  </a:outerShdw>
                </a:effectLst>
                <a:latin typeface="+mn-ea"/>
                <a:ea typeface="+mn-ea"/>
              </a:rPr>
              <a:t>级。</a:t>
            </a:r>
            <a:endParaRPr kumimoji="1" lang="en-US" altLang="zh-CN" sz="2000" dirty="0">
              <a:effectLst>
                <a:outerShdw blurRad="38100" dist="38100" dir="2700000" algn="tl">
                  <a:srgbClr val="C0C0C0"/>
                </a:outerShdw>
              </a:effectLst>
              <a:latin typeface="+mn-ea"/>
              <a:ea typeface="+mn-ea"/>
            </a:endParaRPr>
          </a:p>
          <a:p>
            <a:pPr eaLnBrk="1" fontAlgn="ctr" hangingPunct="1">
              <a:lnSpc>
                <a:spcPct val="135000"/>
              </a:lnSpc>
              <a:spcBef>
                <a:spcPct val="20000"/>
              </a:spcBef>
              <a:buClr>
                <a:schemeClr val="tx2"/>
              </a:buClr>
              <a:buSzPct val="70000"/>
              <a:buFont typeface="Wingdings" panose="05000000000000000000" pitchFamily="2" charset="2"/>
              <a:buNone/>
              <a:defRPr/>
            </a:pPr>
            <a:r>
              <a:rPr kumimoji="1" lang="en-US" altLang="zh-CN" sz="2000" dirty="0">
                <a:effectLst>
                  <a:outerShdw blurRad="38100" dist="38100" dir="2700000" algn="tl">
                    <a:srgbClr val="C0C0C0"/>
                  </a:outerShdw>
                </a:effectLst>
                <a:latin typeface="+mn-ea"/>
                <a:ea typeface="+mn-ea"/>
              </a:rPr>
              <a:t>1.0</a:t>
            </a:r>
            <a:r>
              <a:rPr kumimoji="1" lang="zh-CN" altLang="en-US" sz="2000" dirty="0">
                <a:effectLst>
                  <a:outerShdw blurRad="38100" dist="38100" dir="2700000" algn="tl">
                    <a:srgbClr val="C0C0C0"/>
                  </a:outerShdw>
                </a:effectLst>
                <a:latin typeface="+mn-ea"/>
                <a:ea typeface="+mn-ea"/>
              </a:rPr>
              <a:t>级含义：最大引用误差在</a:t>
            </a:r>
            <a:r>
              <a:rPr kumimoji="1" lang="en-US" altLang="zh-CN" sz="2000" dirty="0">
                <a:effectLst>
                  <a:outerShdw blurRad="38100" dist="38100" dir="2700000" algn="tl">
                    <a:srgbClr val="C0C0C0"/>
                  </a:outerShdw>
                </a:effectLst>
                <a:latin typeface="+mn-ea"/>
                <a:ea typeface="+mn-ea"/>
              </a:rPr>
              <a:t>-1%</a:t>
            </a:r>
            <a:r>
              <a:rPr kumimoji="1" lang="zh-CN" altLang="en-US" sz="2000" dirty="0">
                <a:effectLst>
                  <a:outerShdw blurRad="38100" dist="38100" dir="2700000" algn="tl">
                    <a:srgbClr val="C0C0C0"/>
                  </a:outerShdw>
                </a:effectLst>
                <a:latin typeface="+mn-ea"/>
                <a:ea typeface="+mn-ea"/>
              </a:rPr>
              <a:t>和</a:t>
            </a:r>
            <a:r>
              <a:rPr kumimoji="1" lang="en-US" altLang="zh-CN" sz="2000" dirty="0">
                <a:effectLst>
                  <a:outerShdw blurRad="38100" dist="38100" dir="2700000" algn="tl">
                    <a:srgbClr val="C0C0C0"/>
                  </a:outerShdw>
                </a:effectLst>
                <a:latin typeface="+mn-ea"/>
                <a:ea typeface="+mn-ea"/>
              </a:rPr>
              <a:t>1%</a:t>
            </a:r>
            <a:r>
              <a:rPr kumimoji="1" lang="zh-CN" altLang="en-US" sz="2000" dirty="0">
                <a:effectLst>
                  <a:outerShdw blurRad="38100" dist="38100" dir="2700000" algn="tl">
                    <a:srgbClr val="C0C0C0"/>
                  </a:outerShdw>
                </a:effectLst>
                <a:latin typeface="+mn-ea"/>
                <a:ea typeface="+mn-ea"/>
              </a:rPr>
              <a:t>之间</a:t>
            </a:r>
            <a:endParaRPr kumimoji="1" lang="en-US" altLang="zh-CN" sz="2000" dirty="0">
              <a:effectLst>
                <a:outerShdw blurRad="38100" dist="38100" dir="2700000" algn="tl">
                  <a:srgbClr val="C0C0C0"/>
                </a:outerShdw>
              </a:effectLst>
              <a:latin typeface="+mn-ea"/>
              <a:ea typeface="+mn-ea"/>
            </a:endParaRPr>
          </a:p>
          <a:p>
            <a:pPr eaLnBrk="1" fontAlgn="ctr" hangingPunct="1">
              <a:lnSpc>
                <a:spcPct val="135000"/>
              </a:lnSpc>
              <a:spcBef>
                <a:spcPct val="20000"/>
              </a:spcBef>
              <a:buClr>
                <a:schemeClr val="tx2"/>
              </a:buClr>
              <a:buSzPct val="70000"/>
              <a:buFont typeface="Wingdings" panose="05000000000000000000" pitchFamily="2" charset="2"/>
              <a:buNone/>
              <a:defRPr/>
            </a:pPr>
            <a:r>
              <a:rPr kumimoji="1" lang="en-US" altLang="zh-CN" sz="2000" dirty="0">
                <a:effectLst>
                  <a:outerShdw blurRad="38100" dist="38100" dir="2700000" algn="tl">
                    <a:srgbClr val="C0C0C0"/>
                  </a:outerShdw>
                </a:effectLst>
                <a:latin typeface="+mn-ea"/>
                <a:ea typeface="+mn-ea"/>
              </a:rPr>
              <a:t>1.5</a:t>
            </a:r>
            <a:r>
              <a:rPr kumimoji="1" lang="zh-CN" altLang="en-US" sz="2000" dirty="0">
                <a:effectLst>
                  <a:outerShdw blurRad="38100" dist="38100" dir="2700000" algn="tl">
                    <a:srgbClr val="C0C0C0"/>
                  </a:outerShdw>
                </a:effectLst>
                <a:latin typeface="+mn-ea"/>
                <a:ea typeface="+mn-ea"/>
              </a:rPr>
              <a:t>级含义：最大引用误差在</a:t>
            </a:r>
            <a:r>
              <a:rPr kumimoji="1" lang="en-US" altLang="zh-CN" sz="2000" dirty="0">
                <a:effectLst>
                  <a:outerShdw blurRad="38100" dist="38100" dir="2700000" algn="tl">
                    <a:srgbClr val="C0C0C0"/>
                  </a:outerShdw>
                </a:effectLst>
                <a:latin typeface="+mn-ea"/>
                <a:ea typeface="+mn-ea"/>
              </a:rPr>
              <a:t>-1.5%</a:t>
            </a:r>
            <a:r>
              <a:rPr kumimoji="1" lang="zh-CN" altLang="en-US" sz="2000" dirty="0">
                <a:effectLst>
                  <a:outerShdw blurRad="38100" dist="38100" dir="2700000" algn="tl">
                    <a:srgbClr val="C0C0C0"/>
                  </a:outerShdw>
                </a:effectLst>
                <a:latin typeface="+mn-ea"/>
                <a:ea typeface="+mn-ea"/>
              </a:rPr>
              <a:t>和</a:t>
            </a:r>
            <a:r>
              <a:rPr kumimoji="1" lang="en-US" altLang="zh-CN" sz="2000" dirty="0">
                <a:effectLst>
                  <a:outerShdw blurRad="38100" dist="38100" dir="2700000" algn="tl">
                    <a:srgbClr val="C0C0C0"/>
                  </a:outerShdw>
                </a:effectLst>
                <a:latin typeface="+mn-ea"/>
                <a:ea typeface="+mn-ea"/>
              </a:rPr>
              <a:t>1.5%</a:t>
            </a:r>
            <a:r>
              <a:rPr kumimoji="1" lang="zh-CN" altLang="en-US" sz="2000" dirty="0">
                <a:effectLst>
                  <a:outerShdw blurRad="38100" dist="38100" dir="2700000" algn="tl">
                    <a:srgbClr val="C0C0C0"/>
                  </a:outerShdw>
                </a:effectLst>
                <a:latin typeface="+mn-ea"/>
                <a:ea typeface="+mn-ea"/>
              </a:rPr>
              <a:t>之间。</a:t>
            </a:r>
            <a:endParaRPr kumimoji="1" lang="en-US" altLang="zh-CN" sz="2000" dirty="0">
              <a:effectLst>
                <a:outerShdw blurRad="38100" dist="38100" dir="2700000" algn="tl">
                  <a:srgbClr val="C0C0C0"/>
                </a:outerShdw>
              </a:effectLst>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lide(from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slide(fromLef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utoUpdateAnimBg="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20425" y="388538"/>
            <a:ext cx="8632687" cy="337358"/>
          </a:xfrm>
        </p:spPr>
        <p:txBody>
          <a:bodyPr>
            <a:noAutofit/>
          </a:bodyPr>
          <a:lstStyle/>
          <a:p>
            <a:r>
              <a:rPr lang="zh-CN" altLang="en-US" sz="1800" dirty="0">
                <a:latin typeface="楷体_GB2312" pitchFamily="49" charset="-122"/>
              </a:rPr>
              <a:t>本章主要内容</a:t>
            </a:r>
            <a:endParaRPr lang="zh-CN" altLang="en-US" sz="1800" dirty="0"/>
          </a:p>
        </p:txBody>
      </p:sp>
      <p:grpSp>
        <p:nvGrpSpPr>
          <p:cNvPr id="3" name="组合 2"/>
          <p:cNvGrpSpPr/>
          <p:nvPr/>
        </p:nvGrpSpPr>
        <p:grpSpPr>
          <a:xfrm>
            <a:off x="3600790" y="953725"/>
            <a:ext cx="5461764" cy="4649374"/>
            <a:chOff x="3584142" y="610836"/>
            <a:chExt cx="5461764" cy="4649374"/>
          </a:xfrm>
        </p:grpSpPr>
        <p:grpSp>
          <p:nvGrpSpPr>
            <p:cNvPr id="6" name="组合 5"/>
            <p:cNvGrpSpPr/>
            <p:nvPr/>
          </p:nvGrpSpPr>
          <p:grpSpPr>
            <a:xfrm>
              <a:off x="3584142" y="610836"/>
              <a:ext cx="5460930" cy="472042"/>
              <a:chOff x="1841535" y="1274734"/>
              <a:chExt cx="5460930" cy="472042"/>
            </a:xfrm>
          </p:grpSpPr>
          <p:grpSp>
            <p:nvGrpSpPr>
              <p:cNvPr id="49" name="组合 48"/>
              <p:cNvGrpSpPr/>
              <p:nvPr/>
            </p:nvGrpSpPr>
            <p:grpSpPr>
              <a:xfrm>
                <a:off x="1841535" y="1303550"/>
                <a:ext cx="843427" cy="443226"/>
                <a:chOff x="666810" y="2586037"/>
                <a:chExt cx="468000" cy="245937"/>
              </a:xfrm>
            </p:grpSpPr>
            <p:sp>
              <p:nvSpPr>
                <p:cNvPr id="52"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3" name="文本框 5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0" name="直接连接符 49"/>
              <p:cNvCxnSpPr>
                <a:stCxn id="52"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915073" y="1274734"/>
                <a:ext cx="4387392" cy="461665"/>
              </a:xfrm>
              <a:prstGeom prst="rect">
                <a:avLst/>
              </a:prstGeom>
              <a:noFill/>
            </p:spPr>
            <p:txBody>
              <a:bodyPr wrap="square" rtlCol="0">
                <a:spAutoFit/>
              </a:bodyPr>
              <a:lstStyle/>
              <a:p>
                <a:r>
                  <a:rPr lang="zh-CN" altLang="en-US" sz="2400" dirty="0"/>
                  <a:t>测量误差的基本概念</a:t>
                </a:r>
              </a:p>
            </p:txBody>
          </p:sp>
        </p:grpSp>
        <p:grpSp>
          <p:nvGrpSpPr>
            <p:cNvPr id="7" name="组合 6"/>
            <p:cNvGrpSpPr/>
            <p:nvPr/>
          </p:nvGrpSpPr>
          <p:grpSpPr>
            <a:xfrm>
              <a:off x="3584142" y="1207598"/>
              <a:ext cx="5460930" cy="472042"/>
              <a:chOff x="1841535" y="2194707"/>
              <a:chExt cx="5460930" cy="472042"/>
            </a:xfrm>
          </p:grpSpPr>
          <p:grpSp>
            <p:nvGrpSpPr>
              <p:cNvPr id="44" name="组合 43"/>
              <p:cNvGrpSpPr/>
              <p:nvPr/>
            </p:nvGrpSpPr>
            <p:grpSpPr>
              <a:xfrm>
                <a:off x="1841535" y="2223523"/>
                <a:ext cx="843427" cy="443226"/>
                <a:chOff x="666810" y="2586037"/>
                <a:chExt cx="468000" cy="245937"/>
              </a:xfrm>
            </p:grpSpPr>
            <p:sp>
              <p:nvSpPr>
                <p:cNvPr id="47"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48" name="文本框 4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5" name="直接连接符 44"/>
              <p:cNvCxnSpPr>
                <a:stCxn id="47"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2915073" y="2194707"/>
                <a:ext cx="4387392" cy="461665"/>
              </a:xfrm>
              <a:prstGeom prst="rect">
                <a:avLst/>
              </a:prstGeom>
              <a:noFill/>
            </p:spPr>
            <p:txBody>
              <a:bodyPr wrap="square" rtlCol="0">
                <a:spAutoFit/>
              </a:bodyPr>
              <a:lstStyle/>
              <a:p>
                <a:r>
                  <a:rPr lang="zh-CN" altLang="en-US" sz="2400" dirty="0"/>
                  <a:t>表达误差的几种形式</a:t>
                </a:r>
              </a:p>
            </p:txBody>
          </p:sp>
        </p:grpSp>
        <p:grpSp>
          <p:nvGrpSpPr>
            <p:cNvPr id="8" name="组合 7"/>
            <p:cNvGrpSpPr/>
            <p:nvPr/>
          </p:nvGrpSpPr>
          <p:grpSpPr>
            <a:xfrm>
              <a:off x="3584142" y="1804360"/>
              <a:ext cx="5460930" cy="472042"/>
              <a:chOff x="1841535" y="3114680"/>
              <a:chExt cx="5460930" cy="472042"/>
            </a:xfrm>
          </p:grpSpPr>
          <p:grpSp>
            <p:nvGrpSpPr>
              <p:cNvPr id="39" name="组合 38"/>
              <p:cNvGrpSpPr/>
              <p:nvPr/>
            </p:nvGrpSpPr>
            <p:grpSpPr>
              <a:xfrm>
                <a:off x="1841535" y="3143496"/>
                <a:ext cx="843427" cy="443226"/>
                <a:chOff x="666810" y="2586037"/>
                <a:chExt cx="468000" cy="245937"/>
              </a:xfrm>
            </p:grpSpPr>
            <p:sp>
              <p:nvSpPr>
                <p:cNvPr id="42"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43" name="文本框 4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0" name="直接连接符 39"/>
              <p:cNvCxnSpPr>
                <a:stCxn id="42"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915073" y="3114680"/>
                <a:ext cx="4387392" cy="461665"/>
              </a:xfrm>
              <a:prstGeom prst="rect">
                <a:avLst/>
              </a:prstGeom>
              <a:noFill/>
            </p:spPr>
            <p:txBody>
              <a:bodyPr wrap="square" rtlCol="0">
                <a:spAutoFit/>
              </a:bodyPr>
              <a:lstStyle/>
              <a:p>
                <a:r>
                  <a:rPr lang="zh-CN" altLang="en-US" sz="2400" dirty="0"/>
                  <a:t>误差的性质和分类</a:t>
                </a:r>
              </a:p>
            </p:txBody>
          </p:sp>
        </p:grpSp>
        <p:grpSp>
          <p:nvGrpSpPr>
            <p:cNvPr id="9" name="组合 8"/>
            <p:cNvGrpSpPr/>
            <p:nvPr/>
          </p:nvGrpSpPr>
          <p:grpSpPr>
            <a:xfrm>
              <a:off x="3584142" y="2401122"/>
              <a:ext cx="5460930" cy="472042"/>
              <a:chOff x="1841535" y="4034653"/>
              <a:chExt cx="5460930" cy="472042"/>
            </a:xfrm>
          </p:grpSpPr>
          <p:grpSp>
            <p:nvGrpSpPr>
              <p:cNvPr id="34" name="组合 33"/>
              <p:cNvGrpSpPr/>
              <p:nvPr/>
            </p:nvGrpSpPr>
            <p:grpSpPr>
              <a:xfrm>
                <a:off x="1841535" y="4063469"/>
                <a:ext cx="843427" cy="443226"/>
                <a:chOff x="666810" y="2586037"/>
                <a:chExt cx="468000" cy="245937"/>
              </a:xfrm>
            </p:grpSpPr>
            <p:sp>
              <p:nvSpPr>
                <p:cNvPr id="37"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8" name="文本框 3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7"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034653"/>
                <a:ext cx="4387392" cy="461665"/>
              </a:xfrm>
              <a:prstGeom prst="rect">
                <a:avLst/>
              </a:prstGeom>
              <a:noFill/>
            </p:spPr>
            <p:txBody>
              <a:bodyPr wrap="square" rtlCol="0">
                <a:spAutoFit/>
              </a:bodyPr>
              <a:lstStyle/>
              <a:p>
                <a:r>
                  <a:rPr lang="zh-CN" altLang="en-US" sz="2400" dirty="0"/>
                  <a:t>有效数字</a:t>
                </a:r>
              </a:p>
            </p:txBody>
          </p:sp>
        </p:grpSp>
        <p:grpSp>
          <p:nvGrpSpPr>
            <p:cNvPr id="10" name="组合 9"/>
            <p:cNvGrpSpPr/>
            <p:nvPr/>
          </p:nvGrpSpPr>
          <p:grpSpPr>
            <a:xfrm>
              <a:off x="3584976" y="2997884"/>
              <a:ext cx="5460930" cy="472042"/>
              <a:chOff x="1841535" y="4954628"/>
              <a:chExt cx="5460930" cy="472042"/>
            </a:xfrm>
          </p:grpSpPr>
          <p:grpSp>
            <p:nvGrpSpPr>
              <p:cNvPr id="29" name="组合 28"/>
              <p:cNvGrpSpPr/>
              <p:nvPr/>
            </p:nvGrpSpPr>
            <p:grpSpPr>
              <a:xfrm>
                <a:off x="1841535" y="4983444"/>
                <a:ext cx="843427" cy="443226"/>
                <a:chOff x="666810" y="2586037"/>
                <a:chExt cx="468000" cy="245937"/>
              </a:xfrm>
            </p:grpSpPr>
            <p:sp>
              <p:nvSpPr>
                <p:cNvPr id="32"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3" name="文本框 3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0" name="直接连接符 29"/>
              <p:cNvCxnSpPr>
                <a:stCxn id="32"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915073" y="4954628"/>
                <a:ext cx="4387392" cy="461665"/>
              </a:xfrm>
              <a:prstGeom prst="rect">
                <a:avLst/>
              </a:prstGeom>
              <a:noFill/>
            </p:spPr>
            <p:txBody>
              <a:bodyPr wrap="square" rtlCol="0">
                <a:spAutoFit/>
              </a:bodyPr>
              <a:lstStyle/>
              <a:p>
                <a:r>
                  <a:rPr lang="zh-CN" altLang="en-US" sz="2400" dirty="0"/>
                  <a:t>系统误差的校正</a:t>
                </a:r>
              </a:p>
            </p:txBody>
          </p:sp>
        </p:grpSp>
        <p:grpSp>
          <p:nvGrpSpPr>
            <p:cNvPr id="11" name="组合 10"/>
            <p:cNvGrpSpPr/>
            <p:nvPr/>
          </p:nvGrpSpPr>
          <p:grpSpPr>
            <a:xfrm>
              <a:off x="3584142" y="3594646"/>
              <a:ext cx="5460930" cy="472042"/>
              <a:chOff x="1993935" y="1427134"/>
              <a:chExt cx="5460930" cy="472042"/>
            </a:xfrm>
          </p:grpSpPr>
          <p:grpSp>
            <p:nvGrpSpPr>
              <p:cNvPr id="24" name="组合 23"/>
              <p:cNvGrpSpPr/>
              <p:nvPr/>
            </p:nvGrpSpPr>
            <p:grpSpPr>
              <a:xfrm>
                <a:off x="1993935" y="1455950"/>
                <a:ext cx="843427" cy="443226"/>
                <a:chOff x="666810" y="2586037"/>
                <a:chExt cx="468000" cy="245937"/>
              </a:xfrm>
            </p:grpSpPr>
            <p:sp>
              <p:nvSpPr>
                <p:cNvPr id="27"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8" name="文本框 2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7"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067473" y="1427134"/>
                <a:ext cx="4387392" cy="461665"/>
              </a:xfrm>
              <a:prstGeom prst="rect">
                <a:avLst/>
              </a:prstGeom>
              <a:noFill/>
            </p:spPr>
            <p:txBody>
              <a:bodyPr wrap="square" rtlCol="0">
                <a:spAutoFit/>
              </a:bodyPr>
              <a:lstStyle/>
              <a:p>
                <a:r>
                  <a:rPr lang="zh-CN" altLang="en-US" sz="2400" dirty="0"/>
                  <a:t>随机误差的统计学处理</a:t>
                </a:r>
              </a:p>
            </p:txBody>
          </p:sp>
        </p:grpSp>
        <p:grpSp>
          <p:nvGrpSpPr>
            <p:cNvPr id="12" name="组合 11"/>
            <p:cNvGrpSpPr/>
            <p:nvPr/>
          </p:nvGrpSpPr>
          <p:grpSpPr>
            <a:xfrm>
              <a:off x="3584142" y="4191408"/>
              <a:ext cx="5460930" cy="472042"/>
              <a:chOff x="1841535" y="5284653"/>
              <a:chExt cx="5460930" cy="472042"/>
            </a:xfrm>
          </p:grpSpPr>
          <p:grpSp>
            <p:nvGrpSpPr>
              <p:cNvPr id="19" name="组合 18"/>
              <p:cNvGrpSpPr/>
              <p:nvPr/>
            </p:nvGrpSpPr>
            <p:grpSpPr>
              <a:xfrm>
                <a:off x="1841535" y="5313469"/>
                <a:ext cx="843427" cy="443226"/>
                <a:chOff x="666810" y="2586037"/>
                <a:chExt cx="468000" cy="245937"/>
              </a:xfrm>
            </p:grpSpPr>
            <p:sp>
              <p:nvSpPr>
                <p:cNvPr id="22"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3" name="文本框 22"/>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22"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5284653"/>
                <a:ext cx="4387392" cy="461665"/>
              </a:xfrm>
              <a:prstGeom prst="rect">
                <a:avLst/>
              </a:prstGeom>
              <a:noFill/>
            </p:spPr>
            <p:txBody>
              <a:bodyPr wrap="square" rtlCol="0">
                <a:spAutoFit/>
              </a:bodyPr>
              <a:lstStyle/>
              <a:p>
                <a:r>
                  <a:rPr lang="zh-CN" altLang="en-US" sz="2400" dirty="0"/>
                  <a:t>粗大误差的剔除</a:t>
                </a:r>
              </a:p>
            </p:txBody>
          </p:sp>
        </p:grpSp>
        <p:grpSp>
          <p:nvGrpSpPr>
            <p:cNvPr id="13" name="组合 12"/>
            <p:cNvGrpSpPr/>
            <p:nvPr/>
          </p:nvGrpSpPr>
          <p:grpSpPr>
            <a:xfrm>
              <a:off x="3584142" y="4788168"/>
              <a:ext cx="5460930" cy="472042"/>
              <a:chOff x="1841535" y="5284653"/>
              <a:chExt cx="5460930" cy="472042"/>
            </a:xfrm>
          </p:grpSpPr>
          <p:grpSp>
            <p:nvGrpSpPr>
              <p:cNvPr id="14" name="组合 13"/>
              <p:cNvGrpSpPr/>
              <p:nvPr/>
            </p:nvGrpSpPr>
            <p:grpSpPr>
              <a:xfrm>
                <a:off x="1841535" y="5313469"/>
                <a:ext cx="843427" cy="443226"/>
                <a:chOff x="666810" y="2586037"/>
                <a:chExt cx="468000" cy="245937"/>
              </a:xfrm>
            </p:grpSpPr>
            <p:sp>
              <p:nvSpPr>
                <p:cNvPr id="17"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8" name="文本框 1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7"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5284653"/>
                <a:ext cx="4387392" cy="461665"/>
              </a:xfrm>
              <a:prstGeom prst="rect">
                <a:avLst/>
              </a:prstGeom>
              <a:noFill/>
            </p:spPr>
            <p:txBody>
              <a:bodyPr wrap="square" rtlCol="0">
                <a:spAutoFit/>
              </a:bodyPr>
              <a:lstStyle/>
              <a:p>
                <a:r>
                  <a:rPr lang="zh-CN" altLang="en-US" sz="2400" dirty="0"/>
                  <a:t>测量不确定度及其评定方法</a:t>
                </a:r>
              </a:p>
            </p:txBody>
          </p:sp>
        </p:gr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514558" y="2258870"/>
            <a:ext cx="1485987" cy="491836"/>
          </a:xfrm>
        </p:spPr>
        <p:txBody>
          <a:bodyPr/>
          <a:lstStyle/>
          <a:p>
            <a:pPr marL="0" indent="0">
              <a:buNone/>
            </a:pPr>
            <a:r>
              <a:rPr lang="en-US" altLang="zh-CN" dirty="0"/>
              <a:t>【</a:t>
            </a:r>
            <a:r>
              <a:rPr lang="zh-CN" altLang="en-US" dirty="0"/>
              <a:t>解</a:t>
            </a:r>
            <a:r>
              <a:rPr lang="en-US" altLang="zh-CN" dirty="0"/>
              <a:t>】</a:t>
            </a:r>
            <a:endParaRPr lang="zh-CN" altLang="en-US" dirty="0"/>
          </a:p>
        </p:txBody>
      </p:sp>
      <p:sp>
        <p:nvSpPr>
          <p:cNvPr id="2" name="标题 1"/>
          <p:cNvSpPr>
            <a:spLocks noGrp="1"/>
          </p:cNvSpPr>
          <p:nvPr>
            <p:ph type="title"/>
          </p:nvPr>
        </p:nvSpPr>
        <p:spPr/>
        <p:txBody>
          <a:bodyPr/>
          <a:lstStyle/>
          <a:p>
            <a:r>
              <a:rPr lang="zh-CN" altLang="en-US" dirty="0"/>
              <a:t>仪表的准确度等级</a:t>
            </a:r>
          </a:p>
        </p:txBody>
      </p:sp>
      <p:graphicFrame>
        <p:nvGraphicFramePr>
          <p:cNvPr id="960516" name="Object 4"/>
          <p:cNvGraphicFramePr>
            <a:graphicFrameLocks noChangeAspect="1"/>
          </p:cNvGraphicFramePr>
          <p:nvPr/>
        </p:nvGraphicFramePr>
        <p:xfrm>
          <a:off x="2591545" y="2808290"/>
          <a:ext cx="6202363" cy="414337"/>
        </p:xfrm>
        <a:graphic>
          <a:graphicData uri="http://schemas.openxmlformats.org/presentationml/2006/ole">
            <mc:AlternateContent xmlns:mc="http://schemas.openxmlformats.org/markup-compatibility/2006">
              <mc:Choice xmlns:v="urn:schemas-microsoft-com:vml" Requires="v">
                <p:oleObj spid="_x0000_s10284" name="Equation" r:id="rId3" imgW="3371850" imgH="209550" progId="Equation.DSMT4">
                  <p:embed/>
                </p:oleObj>
              </mc:Choice>
              <mc:Fallback>
                <p:oleObj name="Equation" r:id="rId3" imgW="3371850" imgH="20955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545" y="2808290"/>
                        <a:ext cx="62023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0519" name="Object 7"/>
          <p:cNvGraphicFramePr>
            <a:graphicFrameLocks noChangeAspect="1"/>
          </p:cNvGraphicFramePr>
          <p:nvPr/>
        </p:nvGraphicFramePr>
        <p:xfrm>
          <a:off x="2810635" y="3511305"/>
          <a:ext cx="5975779" cy="442353"/>
        </p:xfrm>
        <a:graphic>
          <a:graphicData uri="http://schemas.openxmlformats.org/presentationml/2006/ole">
            <mc:AlternateContent xmlns:mc="http://schemas.openxmlformats.org/markup-compatibility/2006">
              <mc:Choice xmlns:v="urn:schemas-microsoft-com:vml" Requires="v">
                <p:oleObj spid="_x0000_s10285" name="Equation" r:id="rId5" imgW="3095625" imgH="209550" progId="Equation.DSMT4">
                  <p:embed/>
                </p:oleObj>
              </mc:Choice>
              <mc:Fallback>
                <p:oleObj name="Equation" r:id="rId5" imgW="3095625" imgH="20955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0635" y="3511305"/>
                        <a:ext cx="5975779" cy="442353"/>
                      </a:xfrm>
                      <a:prstGeom prst="rect">
                        <a:avLst/>
                      </a:prstGeom>
                      <a:noFill/>
                      <a:ln>
                        <a:noFill/>
                      </a:ln>
                    </p:spPr>
                  </p:pic>
                </p:oleObj>
              </mc:Fallback>
            </mc:AlternateContent>
          </a:graphicData>
        </a:graphic>
      </p:graphicFrame>
      <p:sp>
        <p:nvSpPr>
          <p:cNvPr id="960520" name="Text Box 8"/>
          <p:cNvSpPr txBox="1">
            <a:spLocks noChangeArrowheads="1"/>
          </p:cNvSpPr>
          <p:nvPr/>
        </p:nvSpPr>
        <p:spPr bwMode="auto">
          <a:xfrm>
            <a:off x="2270125" y="4373563"/>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b="1" dirty="0">
                <a:solidFill>
                  <a:schemeClr val="tx1"/>
                </a:solidFill>
                <a:latin typeface="宋体" panose="02010600030101010101" pitchFamily="2" charset="-122"/>
                <a:ea typeface="宋体" panose="02010600030101010101" pitchFamily="2" charset="-122"/>
              </a:rPr>
              <a:t> </a:t>
            </a:r>
          </a:p>
        </p:txBody>
      </p:sp>
      <p:graphicFrame>
        <p:nvGraphicFramePr>
          <p:cNvPr id="960521" name="Object 9"/>
          <p:cNvGraphicFramePr>
            <a:graphicFrameLocks noChangeAspect="1"/>
          </p:cNvGraphicFramePr>
          <p:nvPr/>
        </p:nvGraphicFramePr>
        <p:xfrm>
          <a:off x="1698394" y="4464115"/>
          <a:ext cx="4799012" cy="825500"/>
        </p:xfrm>
        <a:graphic>
          <a:graphicData uri="http://schemas.openxmlformats.org/presentationml/2006/ole">
            <mc:AlternateContent xmlns:mc="http://schemas.openxmlformats.org/markup-compatibility/2006">
              <mc:Choice xmlns:v="urn:schemas-microsoft-com:vml" Requires="v">
                <p:oleObj spid="_x0000_s10286" name="Equation" r:id="rId8" imgW="2495550" imgH="409575" progId="Equation.DSMT4">
                  <p:embed/>
                </p:oleObj>
              </mc:Choice>
              <mc:Fallback>
                <p:oleObj name="Equation" r:id="rId8" imgW="2495550" imgH="409575"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8394" y="4464115"/>
                        <a:ext cx="47990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0522" name="Object 10"/>
          <p:cNvGraphicFramePr>
            <a:graphicFrameLocks noChangeAspect="1"/>
          </p:cNvGraphicFramePr>
          <p:nvPr/>
        </p:nvGraphicFramePr>
        <p:xfrm>
          <a:off x="1677756" y="5229200"/>
          <a:ext cx="4840287" cy="782638"/>
        </p:xfrm>
        <a:graphic>
          <a:graphicData uri="http://schemas.openxmlformats.org/presentationml/2006/ole">
            <mc:AlternateContent xmlns:mc="http://schemas.openxmlformats.org/markup-compatibility/2006">
              <mc:Choice xmlns:v="urn:schemas-microsoft-com:vml" Requires="v">
                <p:oleObj spid="_x0000_s10287" name="Equation" r:id="rId10" imgW="2647950" imgH="409575" progId="Equation.DSMT4">
                  <p:embed/>
                </p:oleObj>
              </mc:Choice>
              <mc:Fallback>
                <p:oleObj name="Equation" r:id="rId10" imgW="2647950" imgH="409575"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7756" y="5229200"/>
                        <a:ext cx="4840287"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0523" name="Object 11"/>
          <p:cNvGraphicFramePr>
            <a:graphicFrameLocks noChangeAspect="1"/>
          </p:cNvGraphicFramePr>
          <p:nvPr/>
        </p:nvGraphicFramePr>
        <p:xfrm>
          <a:off x="1677756" y="5949280"/>
          <a:ext cx="4724400" cy="809625"/>
        </p:xfrm>
        <a:graphic>
          <a:graphicData uri="http://schemas.openxmlformats.org/presentationml/2006/ole">
            <mc:AlternateContent xmlns:mc="http://schemas.openxmlformats.org/markup-compatibility/2006">
              <mc:Choice xmlns:v="urn:schemas-microsoft-com:vml" Requires="v">
                <p:oleObj spid="_x0000_s10288" name="Equation" r:id="rId12" imgW="2505075" imgH="409575" progId="Equation.DSMT4">
                  <p:embed/>
                </p:oleObj>
              </mc:Choice>
              <mc:Fallback>
                <p:oleObj name="Equation" r:id="rId12" imgW="2505075" imgH="409575"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7756" y="5949280"/>
                        <a:ext cx="47244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0524" name="AutoShape 12"/>
          <p:cNvSpPr>
            <a:spLocks noChangeArrowheads="1"/>
          </p:cNvSpPr>
          <p:nvPr/>
        </p:nvSpPr>
        <p:spPr bwMode="auto">
          <a:xfrm>
            <a:off x="7599176" y="4373563"/>
            <a:ext cx="3087333" cy="825501"/>
          </a:xfrm>
          <a:prstGeom prst="wedgeRoundRectCallout">
            <a:avLst>
              <a:gd name="adj1" fmla="val -82202"/>
              <a:gd name="adj2" fmla="val 150772"/>
              <a:gd name="adj3" fmla="val 16667"/>
            </a:avLst>
          </a:prstGeom>
          <a:solidFill>
            <a:schemeClr val="accent1"/>
          </a:solidFill>
          <a:ln w="9525">
            <a:solidFill>
              <a:schemeClr val="tx1"/>
            </a:solidFill>
            <a:miter lim="800000"/>
          </a:ln>
        </p:spPr>
        <p:txBody>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zh-CN">
              <a:solidFill>
                <a:schemeClr val="tx1"/>
              </a:solidFill>
              <a:ea typeface="楷体_GB2312" pitchFamily="49" charset="-122"/>
            </a:endParaRPr>
          </a:p>
        </p:txBody>
      </p:sp>
      <p:sp>
        <p:nvSpPr>
          <p:cNvPr id="960525" name="Text Box 13"/>
          <p:cNvSpPr txBox="1">
            <a:spLocks noChangeArrowheads="1"/>
          </p:cNvSpPr>
          <p:nvPr/>
        </p:nvSpPr>
        <p:spPr bwMode="auto">
          <a:xfrm>
            <a:off x="7672419" y="4439790"/>
            <a:ext cx="29523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00000"/>
              </a:lnSpc>
              <a:spcBef>
                <a:spcPct val="50000"/>
              </a:spcBef>
              <a:buSzTx/>
              <a:buFontTx/>
              <a:buNone/>
            </a:pPr>
            <a:r>
              <a:rPr lang="zh-CN" altLang="en-US" sz="1600" b="1" dirty="0">
                <a:solidFill>
                  <a:schemeClr val="hlink"/>
                </a:solidFill>
                <a:latin typeface="楷体_GB2312" pitchFamily="49" charset="-122"/>
                <a:ea typeface="楷体_GB2312" pitchFamily="49" charset="-122"/>
              </a:rPr>
              <a:t>可见，在同一标称范围内，测量值越小，其相对误差越大。</a:t>
            </a:r>
            <a:endParaRPr lang="en-US" altLang="zh-CN" sz="1600" b="1" dirty="0">
              <a:solidFill>
                <a:schemeClr val="hlink"/>
              </a:solidFill>
              <a:latin typeface="楷体_GB2312" pitchFamily="49" charset="-122"/>
              <a:ea typeface="楷体_GB2312" pitchFamily="49" charset="-122"/>
            </a:endParaRPr>
          </a:p>
        </p:txBody>
      </p:sp>
      <p:sp>
        <p:nvSpPr>
          <p:cNvPr id="12" name="内容占位符 2"/>
          <p:cNvSpPr txBox="1"/>
          <p:nvPr/>
        </p:nvSpPr>
        <p:spPr>
          <a:xfrm>
            <a:off x="519298" y="1535765"/>
            <a:ext cx="11162884" cy="7336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Calibri" panose="020F0502020204030204" pitchFamily="34" charset="0"/>
              <a:buNone/>
            </a:pPr>
            <a:r>
              <a:rPr lang="en-US" altLang="zh-CN" dirty="0"/>
              <a:t>【</a:t>
            </a:r>
            <a:r>
              <a:rPr lang="zh-CN" altLang="en-US" dirty="0"/>
              <a:t>例</a:t>
            </a:r>
            <a:r>
              <a:rPr lang="en-US" altLang="zh-CN" dirty="0"/>
              <a:t>】</a:t>
            </a:r>
            <a:r>
              <a:rPr lang="zh-CN" altLang="en-US" dirty="0">
                <a:latin typeface="+mn-ea"/>
              </a:rPr>
              <a:t>某</a:t>
            </a:r>
            <a:r>
              <a:rPr lang="en-US" altLang="zh-CN" dirty="0">
                <a:latin typeface="+mn-ea"/>
              </a:rPr>
              <a:t>1.0</a:t>
            </a:r>
            <a:r>
              <a:rPr lang="zh-CN" altLang="en-US" dirty="0">
                <a:latin typeface="+mn-ea"/>
              </a:rPr>
              <a:t>级电压表，满度值（标称范围上限）为</a:t>
            </a:r>
            <a:r>
              <a:rPr lang="en-US" altLang="zh-CN" dirty="0">
                <a:latin typeface="+mn-ea"/>
              </a:rPr>
              <a:t>300</a:t>
            </a:r>
            <a:r>
              <a:rPr lang="zh-CN" altLang="en-US" dirty="0">
                <a:latin typeface="+mn-ea"/>
              </a:rPr>
              <a:t>，求测量值分别为</a:t>
            </a:r>
            <a:r>
              <a:rPr lang="en-US" altLang="zh-CN" dirty="0">
                <a:latin typeface="+mn-ea"/>
              </a:rPr>
              <a:t>300</a:t>
            </a:r>
            <a:r>
              <a:rPr lang="zh-CN" altLang="en-US" dirty="0">
                <a:latin typeface="+mn-ea"/>
              </a:rPr>
              <a:t>，</a:t>
            </a:r>
            <a:r>
              <a:rPr lang="en-US" altLang="zh-CN" dirty="0">
                <a:latin typeface="+mn-ea"/>
              </a:rPr>
              <a:t>200</a:t>
            </a:r>
            <a:r>
              <a:rPr lang="zh-CN" altLang="en-US" dirty="0">
                <a:latin typeface="+mn-ea"/>
              </a:rPr>
              <a:t>和</a:t>
            </a:r>
            <a:r>
              <a:rPr lang="en-US" altLang="zh-CN" dirty="0">
                <a:latin typeface="+mn-ea"/>
              </a:rPr>
              <a:t>100</a:t>
            </a:r>
            <a:r>
              <a:rPr lang="zh-CN" altLang="en-US" dirty="0">
                <a:latin typeface="+mn-ea"/>
              </a:rPr>
              <a:t>时的最大绝对误差和最大相对误差。</a:t>
            </a:r>
            <a:endParaRPr lang="zh-CN" altLang="en-US" dirty="0"/>
          </a:p>
        </p:txBody>
      </p:sp>
      <p:sp>
        <p:nvSpPr>
          <p:cNvPr id="14" name="文本框 13"/>
          <p:cNvSpPr txBox="1"/>
          <p:nvPr/>
        </p:nvSpPr>
        <p:spPr>
          <a:xfrm>
            <a:off x="575752" y="3540990"/>
            <a:ext cx="2430270" cy="400110"/>
          </a:xfrm>
          <a:prstGeom prst="rect">
            <a:avLst/>
          </a:prstGeom>
          <a:noFill/>
        </p:spPr>
        <p:txBody>
          <a:bodyPr wrap="square">
            <a:spAutoFit/>
          </a:bodyPr>
          <a:lstStyle/>
          <a:p>
            <a:pPr marL="0" indent="0">
              <a:buNone/>
            </a:pPr>
            <a:r>
              <a:rPr lang="zh-CN" altLang="en-US" sz="2000" dirty="0"/>
              <a:t>最大绝对误差为</a:t>
            </a:r>
            <a:r>
              <a:rPr lang="en-US" altLang="zh-CN" sz="2000" dirty="0"/>
              <a:t>:</a:t>
            </a:r>
            <a:r>
              <a:rPr lang="zh-CN" altLang="en-US" sz="2000" dirty="0"/>
              <a:t> </a:t>
            </a:r>
            <a:endParaRPr lang="en-US" altLang="zh-CN" sz="2000" dirty="0"/>
          </a:p>
        </p:txBody>
      </p:sp>
      <p:sp>
        <p:nvSpPr>
          <p:cNvPr id="16" name="文本框 15"/>
          <p:cNvSpPr txBox="1"/>
          <p:nvPr/>
        </p:nvSpPr>
        <p:spPr>
          <a:xfrm>
            <a:off x="523381" y="4086171"/>
            <a:ext cx="3948570" cy="400110"/>
          </a:xfrm>
          <a:prstGeom prst="rect">
            <a:avLst/>
          </a:prstGeom>
          <a:noFill/>
        </p:spPr>
        <p:txBody>
          <a:bodyPr wrap="square">
            <a:spAutoFit/>
          </a:bodyPr>
          <a:lstStyle/>
          <a:p>
            <a:pPr marL="0" indent="0">
              <a:buNone/>
            </a:pPr>
            <a:r>
              <a:rPr lang="zh-CN" altLang="en-US" sz="2000" dirty="0"/>
              <a:t>对应的最大相对误差分别为：</a:t>
            </a:r>
            <a:endParaRPr lang="en-US" altLang="zh-CN" sz="2000" dirty="0"/>
          </a:p>
        </p:txBody>
      </p:sp>
      <p:sp>
        <p:nvSpPr>
          <p:cNvPr id="17" name="文本框 16"/>
          <p:cNvSpPr txBox="1"/>
          <p:nvPr/>
        </p:nvSpPr>
        <p:spPr>
          <a:xfrm>
            <a:off x="705743" y="2800278"/>
            <a:ext cx="2430270" cy="400110"/>
          </a:xfrm>
          <a:prstGeom prst="rect">
            <a:avLst/>
          </a:prstGeom>
          <a:noFill/>
        </p:spPr>
        <p:txBody>
          <a:bodyPr wrap="square">
            <a:spAutoFit/>
          </a:bodyPr>
          <a:lstStyle/>
          <a:p>
            <a:pPr marL="0" indent="0">
              <a:buNone/>
            </a:pPr>
            <a:r>
              <a:rPr lang="zh-CN" altLang="en-US" sz="2000" dirty="0"/>
              <a:t>由题意可知</a:t>
            </a:r>
            <a:r>
              <a:rPr lang="en-US" altLang="zh-CN" sz="2000" dirty="0"/>
              <a:t>:</a:t>
            </a:r>
            <a:r>
              <a:rPr lang="zh-CN" altLang="en-US" sz="2000" dirty="0"/>
              <a:t> </a:t>
            </a:r>
            <a:endParaRPr lang="en-US" altLang="zh-CN" sz="2000" dirty="0"/>
          </a:p>
        </p:txBody>
      </p:sp>
      <p:graphicFrame>
        <p:nvGraphicFramePr>
          <p:cNvPr id="4" name="Object 4">
            <a:extLst>
              <a:ext uri="{FF2B5EF4-FFF2-40B4-BE49-F238E27FC236}">
                <a16:creationId xmlns:a16="http://schemas.microsoft.com/office/drawing/2014/main" id="{A3FF9A8A-5812-CA87-3F54-D59121780FB9}"/>
              </a:ext>
            </a:extLst>
          </p:cNvPr>
          <p:cNvGraphicFramePr>
            <a:graphicFrameLocks noChangeAspect="1"/>
          </p:cNvGraphicFramePr>
          <p:nvPr>
            <p:extLst>
              <p:ext uri="{D42A27DB-BD31-4B8C-83A1-F6EECF244321}">
                <p14:modId xmlns:p14="http://schemas.microsoft.com/office/powerpoint/2010/main" val="1693194178"/>
              </p:ext>
            </p:extLst>
          </p:nvPr>
        </p:nvGraphicFramePr>
        <p:xfrm>
          <a:off x="3905250" y="1958147"/>
          <a:ext cx="2190750" cy="846137"/>
        </p:xfrm>
        <a:graphic>
          <a:graphicData uri="http://schemas.openxmlformats.org/presentationml/2006/ole">
            <mc:AlternateContent xmlns:mc="http://schemas.openxmlformats.org/markup-compatibility/2006">
              <mc:Choice xmlns:v="urn:schemas-microsoft-com:vml" Requires="v">
                <p:oleObj spid="_x0000_s10289" name="Equation" r:id="rId14" imgW="965160" imgH="431640" progId="Equation.DSMT4">
                  <p:embed/>
                </p:oleObj>
              </mc:Choice>
              <mc:Fallback>
                <p:oleObj name="Equation" r:id="rId14" imgW="965160" imgH="431640" progId="Equation.DSMT4">
                  <p:embed/>
                  <p:pic>
                    <p:nvPicPr>
                      <p:cNvPr id="946180" name="Object 4"/>
                      <p:cNvPicPr>
                        <a:picLocks noChangeAspect="1" noChangeArrowheads="1"/>
                      </p:cNvPicPr>
                      <p:nvPr/>
                    </p:nvPicPr>
                    <p:blipFill>
                      <a:blip r:embed="rId15"/>
                      <a:srcRect/>
                      <a:stretch>
                        <a:fillRect/>
                      </a:stretch>
                    </p:blipFill>
                    <p:spPr bwMode="auto">
                      <a:xfrm>
                        <a:off x="3905250" y="1958147"/>
                        <a:ext cx="2190750" cy="84613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05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05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0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05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605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605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60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60524" grpId="0" animBg="1"/>
      <p:bldP spid="960525" grpId="0"/>
      <p:bldP spid="14"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仪表的准确度等级</a:t>
            </a:r>
          </a:p>
        </p:txBody>
      </p:sp>
      <p:sp>
        <p:nvSpPr>
          <p:cNvPr id="8" name="Rectangle 4"/>
          <p:cNvSpPr>
            <a:spLocks noChangeArrowheads="1"/>
          </p:cNvSpPr>
          <p:nvPr/>
        </p:nvSpPr>
        <p:spPr bwMode="auto">
          <a:xfrm>
            <a:off x="376111" y="1551600"/>
            <a:ext cx="11445474" cy="1338828"/>
          </a:xfrm>
          <a:prstGeom prst="rect">
            <a:avLst/>
          </a:prstGeom>
          <a:noFill/>
          <a:ln w="9525">
            <a:noFill/>
            <a:miter lim="800000"/>
          </a:ln>
          <a:effectLst/>
        </p:spPr>
        <p:txBody>
          <a:bodyPr wrap="square">
            <a:spAutoFit/>
          </a:bodyPr>
          <a:lstStyle/>
          <a:p>
            <a:pPr marL="482600" indent="-482600" eaLnBrk="1" fontAlgn="ctr" hangingPunct="1">
              <a:lnSpc>
                <a:spcPct val="135000"/>
              </a:lnSpc>
              <a:spcBef>
                <a:spcPct val="20000"/>
              </a:spcBef>
              <a:buClr>
                <a:schemeClr val="tx2"/>
              </a:buClr>
              <a:buSzPct val="70000"/>
              <a:defRPr/>
            </a:pPr>
            <a:r>
              <a:rPr lang="en-US" altLang="zh-CN" sz="2000" dirty="0">
                <a:latin typeface="+mn-lt"/>
                <a:ea typeface="+mn-ea"/>
              </a:rPr>
              <a:t>【</a:t>
            </a:r>
            <a:r>
              <a:rPr lang="zh-CN" altLang="en-US" sz="2000" dirty="0">
                <a:latin typeface="+mn-lt"/>
                <a:ea typeface="+mn-ea"/>
              </a:rPr>
              <a:t>例</a:t>
            </a:r>
            <a:r>
              <a:rPr lang="en-US" altLang="zh-CN" sz="2000" dirty="0">
                <a:latin typeface="+mn-lt"/>
                <a:ea typeface="+mn-ea"/>
              </a:rPr>
              <a:t>】</a:t>
            </a:r>
            <a:r>
              <a:rPr lang="zh-CN" altLang="en-US" sz="2000" noProof="1">
                <a:effectLst>
                  <a:outerShdw blurRad="38100" dist="38100" dir="2700000">
                    <a:srgbClr val="FFFFFF"/>
                  </a:outerShdw>
                </a:effectLst>
                <a:latin typeface="+mn-lt"/>
                <a:ea typeface="+mn-ea"/>
              </a:rPr>
              <a:t>某被测温度信号在</a:t>
            </a:r>
            <a:r>
              <a:rPr lang="en-US" altLang="zh-CN" sz="2000" noProof="1">
                <a:effectLst>
                  <a:outerShdw blurRad="38100" dist="38100" dir="2700000">
                    <a:srgbClr val="FFFFFF"/>
                  </a:outerShdw>
                </a:effectLst>
                <a:latin typeface="+mn-lt"/>
                <a:ea typeface="+mn-ea"/>
              </a:rPr>
              <a:t>70</a:t>
            </a:r>
            <a:r>
              <a:rPr lang="zh-CN" altLang="en-US" sz="2000" noProof="1">
                <a:effectLst>
                  <a:outerShdw blurRad="38100" dist="38100" dir="2700000">
                    <a:srgbClr val="FFFFFF"/>
                  </a:outerShdw>
                </a:effectLst>
                <a:latin typeface="+mn-lt"/>
                <a:ea typeface="+mn-ea"/>
              </a:rPr>
              <a:t>～</a:t>
            </a:r>
            <a:r>
              <a:rPr lang="en-US" altLang="zh-CN" sz="2000" noProof="1">
                <a:effectLst>
                  <a:outerShdw blurRad="38100" dist="38100" dir="2700000">
                    <a:srgbClr val="FFFFFF"/>
                  </a:outerShdw>
                </a:effectLst>
                <a:latin typeface="+mn-lt"/>
                <a:ea typeface="+mn-ea"/>
              </a:rPr>
              <a:t>80℃</a:t>
            </a:r>
            <a:r>
              <a:rPr lang="zh-CN" altLang="en-US" sz="2000" noProof="1">
                <a:effectLst>
                  <a:outerShdw blurRad="38100" dist="38100" dir="2700000">
                    <a:srgbClr val="FFFFFF"/>
                  </a:outerShdw>
                </a:effectLst>
                <a:latin typeface="+mn-lt"/>
                <a:ea typeface="+mn-ea"/>
              </a:rPr>
              <a:t>范围内变化，工艺要求测量误差不超过</a:t>
            </a:r>
            <a:r>
              <a:rPr lang="en-US" altLang="zh-CN" sz="2000" noProof="1">
                <a:effectLst>
                  <a:outerShdw blurRad="38100" dist="38100" dir="2700000">
                    <a:srgbClr val="FFFFFF"/>
                  </a:outerShdw>
                </a:effectLst>
                <a:latin typeface="+mn-lt"/>
                <a:ea typeface="+mn-ea"/>
              </a:rPr>
              <a:t>±1</a:t>
            </a:r>
            <a:r>
              <a:rPr lang="zh-CN" altLang="en-US" sz="2000" noProof="1">
                <a:effectLst>
                  <a:outerShdw blurRad="38100" dist="38100" dir="2700000">
                    <a:srgbClr val="FFFFFF"/>
                  </a:outerShdw>
                </a:effectLst>
                <a:latin typeface="+mn-lt"/>
                <a:ea typeface="+mn-ea"/>
              </a:rPr>
              <a:t>％，现有两台温度测量仪表，</a:t>
            </a:r>
            <a:r>
              <a:rPr lang="zh-CN" altLang="en-US" sz="2000" noProof="1">
                <a:effectLst>
                  <a:outerShdw blurRad="38100" dist="38100" dir="2700000">
                    <a:srgbClr val="FFFFFF"/>
                  </a:outerShdw>
                </a:effectLst>
              </a:rPr>
              <a:t>准确度等级</a:t>
            </a:r>
            <a:r>
              <a:rPr lang="zh-CN" altLang="en-US" sz="2000" noProof="1">
                <a:effectLst>
                  <a:outerShdw blurRad="38100" dist="38100" dir="2700000">
                    <a:srgbClr val="FFFFFF"/>
                  </a:outerShdw>
                </a:effectLst>
                <a:latin typeface="+mn-lt"/>
                <a:ea typeface="+mn-ea"/>
              </a:rPr>
              <a:t>均为</a:t>
            </a:r>
            <a:r>
              <a:rPr lang="en-US" altLang="zh-CN" sz="2000" noProof="1">
                <a:effectLst>
                  <a:outerShdw blurRad="38100" dist="38100" dir="2700000">
                    <a:srgbClr val="FFFFFF"/>
                  </a:outerShdw>
                </a:effectLst>
                <a:latin typeface="+mn-lt"/>
                <a:ea typeface="+mn-ea"/>
              </a:rPr>
              <a:t>0.5</a:t>
            </a:r>
            <a:r>
              <a:rPr lang="zh-CN" altLang="en-US" sz="2000" noProof="1">
                <a:effectLst>
                  <a:outerShdw blurRad="38100" dist="38100" dir="2700000">
                    <a:srgbClr val="FFFFFF"/>
                  </a:outerShdw>
                </a:effectLst>
                <a:latin typeface="+mn-lt"/>
                <a:ea typeface="+mn-ea"/>
              </a:rPr>
              <a:t>级，其中一台仪表的测量范围是</a:t>
            </a:r>
            <a:r>
              <a:rPr lang="en-US" altLang="zh-CN" sz="2000" noProof="1">
                <a:effectLst>
                  <a:outerShdw blurRad="38100" dist="38100" dir="2700000">
                    <a:srgbClr val="FFFFFF"/>
                  </a:outerShdw>
                </a:effectLst>
                <a:latin typeface="+mn-lt"/>
                <a:ea typeface="+mn-ea"/>
              </a:rPr>
              <a:t>0</a:t>
            </a:r>
            <a:r>
              <a:rPr lang="zh-CN" altLang="en-US" sz="2000" noProof="1">
                <a:effectLst>
                  <a:outerShdw blurRad="38100" dist="38100" dir="2700000">
                    <a:srgbClr val="FFFFFF"/>
                  </a:outerShdw>
                </a:effectLst>
                <a:latin typeface="+mn-lt"/>
                <a:ea typeface="+mn-ea"/>
              </a:rPr>
              <a:t>～</a:t>
            </a:r>
            <a:r>
              <a:rPr lang="en-US" altLang="zh-CN" sz="2000" noProof="1">
                <a:effectLst>
                  <a:outerShdw blurRad="38100" dist="38100" dir="2700000">
                    <a:srgbClr val="FFFFFF"/>
                  </a:outerShdw>
                </a:effectLst>
                <a:latin typeface="+mn-lt"/>
                <a:ea typeface="+mn-ea"/>
              </a:rPr>
              <a:t>100℃</a:t>
            </a:r>
            <a:r>
              <a:rPr lang="zh-CN" altLang="en-US" sz="2000" noProof="1">
                <a:effectLst>
                  <a:outerShdw blurRad="38100" dist="38100" dir="2700000">
                    <a:srgbClr val="FFFFFF"/>
                  </a:outerShdw>
                </a:effectLst>
                <a:latin typeface="+mn-lt"/>
                <a:ea typeface="+mn-ea"/>
              </a:rPr>
              <a:t>，另一台仪表的测量范围是</a:t>
            </a:r>
            <a:r>
              <a:rPr lang="en-US" altLang="zh-CN" sz="2000" noProof="1">
                <a:effectLst>
                  <a:outerShdw blurRad="38100" dist="38100" dir="2700000">
                    <a:srgbClr val="FFFFFF"/>
                  </a:outerShdw>
                </a:effectLst>
                <a:latin typeface="+mn-lt"/>
                <a:ea typeface="+mn-ea"/>
              </a:rPr>
              <a:t>0</a:t>
            </a:r>
            <a:r>
              <a:rPr lang="zh-CN" altLang="en-US" sz="2000" noProof="1">
                <a:effectLst>
                  <a:outerShdw blurRad="38100" dist="38100" dir="2700000">
                    <a:srgbClr val="FFFFFF"/>
                  </a:outerShdw>
                </a:effectLst>
                <a:latin typeface="+mn-lt"/>
                <a:ea typeface="+mn-ea"/>
              </a:rPr>
              <a:t>～</a:t>
            </a:r>
            <a:r>
              <a:rPr lang="en-US" altLang="zh-CN" sz="2000" noProof="1">
                <a:effectLst>
                  <a:outerShdw blurRad="38100" dist="38100" dir="2700000">
                    <a:srgbClr val="FFFFFF"/>
                  </a:outerShdw>
                </a:effectLst>
                <a:latin typeface="+mn-lt"/>
                <a:ea typeface="+mn-ea"/>
              </a:rPr>
              <a:t>200℃</a:t>
            </a:r>
            <a:r>
              <a:rPr lang="zh-CN" altLang="en-US" sz="2000" noProof="1">
                <a:effectLst>
                  <a:outerShdw blurRad="38100" dist="38100" dir="2700000">
                    <a:srgbClr val="FFFFFF"/>
                  </a:outerShdw>
                </a:effectLst>
                <a:latin typeface="+mn-lt"/>
                <a:ea typeface="+mn-ea"/>
              </a:rPr>
              <a:t>，试问这两台仪表能否满足上述测量要求。 </a:t>
            </a:r>
          </a:p>
        </p:txBody>
      </p:sp>
      <p:sp>
        <p:nvSpPr>
          <p:cNvPr id="9" name="Rectangle 5"/>
          <p:cNvSpPr>
            <a:spLocks noChangeArrowheads="1"/>
          </p:cNvSpPr>
          <p:nvPr/>
        </p:nvSpPr>
        <p:spPr bwMode="auto">
          <a:xfrm>
            <a:off x="1325470" y="3109230"/>
            <a:ext cx="9361040" cy="3360920"/>
          </a:xfrm>
          <a:prstGeom prst="rect">
            <a:avLst/>
          </a:prstGeom>
          <a:noFill/>
          <a:ln w="9525">
            <a:noFill/>
            <a:miter lim="800000"/>
          </a:ln>
          <a:effectLst/>
        </p:spPr>
        <p:txBody>
          <a:bodyPr wrap="square">
            <a:spAutoFit/>
          </a:bodyPr>
          <a:lstStyle/>
          <a:p>
            <a:pPr eaLnBrk="1" fontAlgn="ctr" hangingPunct="1">
              <a:lnSpc>
                <a:spcPct val="135000"/>
              </a:lnSpc>
              <a:spcBef>
                <a:spcPct val="20000"/>
              </a:spcBef>
              <a:buClr>
                <a:schemeClr val="tx2"/>
              </a:buClr>
              <a:buSzPct val="70000"/>
              <a:buFont typeface="Wingdings" panose="05000000000000000000" pitchFamily="2" charset="2"/>
              <a:buNone/>
              <a:defRPr/>
            </a:pPr>
            <a:r>
              <a:rPr lang="zh-CN" altLang="en-US" b="1" noProof="1">
                <a:effectLst>
                  <a:outerShdw blurRad="38100" dist="38100" dir="2700000">
                    <a:srgbClr val="FFFFFF"/>
                  </a:outerShdw>
                </a:effectLst>
                <a:latin typeface="Times New Roman" panose="02020603050405020304" pitchFamily="18" charset="0"/>
                <a:ea typeface="楷体_GB2312" pitchFamily="49" charset="-122"/>
              </a:rPr>
              <a:t>解：</a:t>
            </a:r>
            <a:r>
              <a:rPr lang="en-US" altLang="zh-CN" b="1" noProof="1">
                <a:effectLst>
                  <a:outerShdw blurRad="38100" dist="38100" dir="2700000">
                    <a:srgbClr val="FFFFFF"/>
                  </a:outerShdw>
                </a:effectLst>
                <a:latin typeface="宋体" panose="02010600030101010101" pitchFamily="2" charset="-122"/>
              </a:rPr>
              <a:t>    </a:t>
            </a:r>
          </a:p>
          <a:p>
            <a:pPr eaLnBrk="1" fontAlgn="ctr" hangingPunct="1">
              <a:lnSpc>
                <a:spcPct val="135000"/>
              </a:lnSpc>
              <a:spcBef>
                <a:spcPct val="20000"/>
              </a:spcBef>
              <a:buClr>
                <a:schemeClr val="tx2"/>
              </a:buClr>
              <a:buSzPct val="70000"/>
              <a:buFont typeface="Wingdings" panose="05000000000000000000" pitchFamily="2" charset="2"/>
              <a:buNone/>
              <a:defRPr/>
            </a:pPr>
            <a:r>
              <a:rPr lang="en-US" altLang="zh-CN" b="1" noProof="1">
                <a:effectLst>
                  <a:outerShdw blurRad="38100" dist="38100" dir="2700000">
                    <a:srgbClr val="FFFFFF"/>
                  </a:outerShdw>
                </a:effectLst>
                <a:latin typeface="宋体" panose="02010600030101010101" pitchFamily="2" charset="-122"/>
              </a:rPr>
              <a:t>    </a:t>
            </a:r>
            <a:r>
              <a:rPr lang="zh-CN" altLang="en-US" b="1" noProof="1">
                <a:effectLst>
                  <a:outerShdw blurRad="38100" dist="38100" dir="2700000">
                    <a:srgbClr val="FFFFFF"/>
                  </a:outerShdw>
                </a:effectLst>
                <a:latin typeface="宋体" panose="02010600030101010101" pitchFamily="2" charset="-122"/>
              </a:rPr>
              <a:t>测量范围为</a:t>
            </a:r>
            <a:r>
              <a:rPr lang="en-US" altLang="zh-CN" b="1" noProof="1">
                <a:effectLst>
                  <a:outerShdw blurRad="38100" dist="38100" dir="2700000">
                    <a:srgbClr val="FFFFFF"/>
                  </a:outerShdw>
                </a:effectLst>
                <a:latin typeface="Times New Roman" panose="02020603050405020304" pitchFamily="18" charset="0"/>
              </a:rPr>
              <a:t>0</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100</a:t>
            </a:r>
            <a:r>
              <a:rPr lang="en-US" altLang="zh-CN" b="1" noProof="1">
                <a:effectLst>
                  <a:outerShdw blurRad="38100" dist="38100" dir="2700000">
                    <a:srgbClr val="FFFFFF"/>
                  </a:outerShdw>
                </a:effectLst>
                <a:latin typeface="宋体" panose="02010600030101010101" pitchFamily="2" charset="-122"/>
              </a:rPr>
              <a:t>℃</a:t>
            </a:r>
            <a:r>
              <a:rPr lang="zh-CN" altLang="en-US" b="1" noProof="1">
                <a:effectLst>
                  <a:outerShdw blurRad="38100" dist="38100" dir="2700000">
                    <a:srgbClr val="FFFFFF"/>
                  </a:outerShdw>
                </a:effectLst>
                <a:latin typeface="宋体" panose="02010600030101010101" pitchFamily="2" charset="-122"/>
              </a:rPr>
              <a:t>的仪表的最大允许绝对误差为：</a:t>
            </a:r>
            <a:r>
              <a:rPr lang="en-US" altLang="zh-CN" b="1" noProof="1">
                <a:effectLst>
                  <a:outerShdw blurRad="38100" dist="38100" dir="2700000">
                    <a:srgbClr val="FFFFFF"/>
                  </a:outerShdw>
                </a:effectLst>
                <a:latin typeface="Times New Roman" panose="02020603050405020304" pitchFamily="18" charset="0"/>
              </a:rPr>
              <a:t>|</a:t>
            </a:r>
            <a:r>
              <a:rPr lang="en-US" altLang="zh-CN" b="1" noProof="1">
                <a:effectLst>
                  <a:outerShdw blurRad="38100" dist="38100" dir="2700000">
                    <a:srgbClr val="FFFFFF"/>
                  </a:outerShdw>
                </a:effectLst>
                <a:latin typeface="宋体" panose="02010600030101010101" pitchFamily="2" charset="-122"/>
              </a:rPr>
              <a:t>△</a:t>
            </a:r>
            <a:r>
              <a:rPr lang="en-US" altLang="zh-CN" b="1" baseline="-30000" noProof="1">
                <a:effectLst>
                  <a:outerShdw blurRad="38100" dist="38100" dir="2700000">
                    <a:srgbClr val="FFFFFF"/>
                  </a:outerShdw>
                </a:effectLst>
                <a:latin typeface="Times New Roman" panose="02020603050405020304" pitchFamily="18" charset="0"/>
              </a:rPr>
              <a:t>max</a:t>
            </a:r>
            <a:r>
              <a:rPr lang="en-US" altLang="zh-CN" b="1" noProof="1">
                <a:effectLst>
                  <a:outerShdw blurRad="38100" dist="38100" dir="2700000">
                    <a:srgbClr val="FFFFFF"/>
                  </a:outerShdw>
                </a:effectLst>
                <a:latin typeface="Times New Roman" panose="02020603050405020304" pitchFamily="18" charset="0"/>
              </a:rPr>
              <a:t>|</a:t>
            </a:r>
            <a:r>
              <a:rPr lang="en-US" altLang="zh-CN" b="1" baseline="-30000" noProof="1">
                <a:effectLst>
                  <a:outerShdw blurRad="38100" dist="38100" dir="2700000">
                    <a:srgbClr val="FFFFFF"/>
                  </a:outerShdw>
                </a:effectLst>
                <a:latin typeface="Times New Roman" panose="02020603050405020304" pitchFamily="18" charset="0"/>
              </a:rPr>
              <a:t>1</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100</a:t>
            </a:r>
            <a:r>
              <a:rPr lang="en-US" altLang="zh-CN"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0.5</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0.5</a:t>
            </a:r>
            <a:r>
              <a:rPr lang="en-US" altLang="zh-CN" b="1" noProof="1">
                <a:effectLst>
                  <a:outerShdw blurRad="38100" dist="38100" dir="2700000">
                    <a:srgbClr val="FFFFFF"/>
                  </a:outerShdw>
                </a:effectLst>
                <a:latin typeface="宋体" panose="02010600030101010101" pitchFamily="2" charset="-122"/>
              </a:rPr>
              <a:t>℃</a:t>
            </a:r>
          </a:p>
          <a:p>
            <a:pPr eaLnBrk="1" fontAlgn="ctr" hangingPunct="1">
              <a:lnSpc>
                <a:spcPct val="135000"/>
              </a:lnSpc>
              <a:spcBef>
                <a:spcPct val="20000"/>
              </a:spcBef>
              <a:buClr>
                <a:schemeClr val="tx2"/>
              </a:buClr>
              <a:buSzPct val="70000"/>
              <a:buFont typeface="Wingdings" panose="05000000000000000000" pitchFamily="2" charset="2"/>
              <a:buNone/>
              <a:defRPr/>
            </a:pPr>
            <a:r>
              <a:rPr lang="en-US" altLang="zh-CN" b="1" noProof="1">
                <a:effectLst>
                  <a:outerShdw blurRad="38100" dist="38100" dir="2700000">
                    <a:srgbClr val="FFFFFF"/>
                  </a:outerShdw>
                </a:effectLst>
                <a:latin typeface="宋体" panose="02010600030101010101" pitchFamily="2" charset="-122"/>
              </a:rPr>
              <a:t>    </a:t>
            </a:r>
            <a:r>
              <a:rPr lang="zh-CN" altLang="en-US" b="1" noProof="1">
                <a:effectLst>
                  <a:outerShdw blurRad="38100" dist="38100" dir="2700000">
                    <a:srgbClr val="FFFFFF"/>
                  </a:outerShdw>
                </a:effectLst>
                <a:latin typeface="宋体" panose="02010600030101010101" pitchFamily="2" charset="-122"/>
              </a:rPr>
              <a:t>测量范围为</a:t>
            </a:r>
            <a:r>
              <a:rPr lang="en-US" altLang="zh-CN" b="1" noProof="1">
                <a:effectLst>
                  <a:outerShdw blurRad="38100" dist="38100" dir="2700000">
                    <a:srgbClr val="FFFFFF"/>
                  </a:outerShdw>
                </a:effectLst>
                <a:latin typeface="Times New Roman" panose="02020603050405020304" pitchFamily="18" charset="0"/>
              </a:rPr>
              <a:t>0</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200</a:t>
            </a:r>
            <a:r>
              <a:rPr lang="en-US" altLang="zh-CN" b="1" noProof="1">
                <a:effectLst>
                  <a:outerShdw blurRad="38100" dist="38100" dir="2700000">
                    <a:srgbClr val="FFFFFF"/>
                  </a:outerShdw>
                </a:effectLst>
                <a:latin typeface="宋体" panose="02010600030101010101" pitchFamily="2" charset="-122"/>
              </a:rPr>
              <a:t>℃</a:t>
            </a:r>
            <a:r>
              <a:rPr lang="zh-CN" altLang="en-US" b="1" noProof="1">
                <a:effectLst>
                  <a:outerShdw blurRad="38100" dist="38100" dir="2700000">
                    <a:srgbClr val="FFFFFF"/>
                  </a:outerShdw>
                </a:effectLst>
                <a:latin typeface="宋体" panose="02010600030101010101" pitchFamily="2" charset="-122"/>
              </a:rPr>
              <a:t>的仪表的最大允许绝对误差为：</a:t>
            </a:r>
            <a:r>
              <a:rPr lang="en-US" altLang="zh-CN" b="1" noProof="1">
                <a:effectLst>
                  <a:outerShdw blurRad="38100" dist="38100" dir="2700000">
                    <a:srgbClr val="FFFFFF"/>
                  </a:outerShdw>
                </a:effectLst>
                <a:latin typeface="Times New Roman" panose="02020603050405020304" pitchFamily="18" charset="0"/>
              </a:rPr>
              <a:t>|</a:t>
            </a:r>
            <a:r>
              <a:rPr lang="en-US" altLang="zh-CN" b="1" noProof="1">
                <a:effectLst>
                  <a:outerShdw blurRad="38100" dist="38100" dir="2700000">
                    <a:srgbClr val="FFFFFF"/>
                  </a:outerShdw>
                </a:effectLst>
                <a:latin typeface="宋体" panose="02010600030101010101" pitchFamily="2" charset="-122"/>
              </a:rPr>
              <a:t>△</a:t>
            </a:r>
            <a:r>
              <a:rPr lang="en-US" altLang="zh-CN" b="1" baseline="-30000" noProof="1">
                <a:effectLst>
                  <a:outerShdw blurRad="38100" dist="38100" dir="2700000">
                    <a:srgbClr val="FFFFFF"/>
                  </a:outerShdw>
                </a:effectLst>
                <a:latin typeface="Times New Roman" panose="02020603050405020304" pitchFamily="18" charset="0"/>
              </a:rPr>
              <a:t>max</a:t>
            </a:r>
            <a:r>
              <a:rPr lang="en-US" altLang="zh-CN" b="1" noProof="1">
                <a:effectLst>
                  <a:outerShdw blurRad="38100" dist="38100" dir="2700000">
                    <a:srgbClr val="FFFFFF"/>
                  </a:outerShdw>
                </a:effectLst>
                <a:latin typeface="Times New Roman" panose="02020603050405020304" pitchFamily="18" charset="0"/>
              </a:rPr>
              <a:t>|</a:t>
            </a:r>
            <a:r>
              <a:rPr lang="en-US" altLang="zh-CN" b="1" baseline="-30000" noProof="1">
                <a:effectLst>
                  <a:outerShdw blurRad="38100" dist="38100" dir="2700000">
                    <a:srgbClr val="FFFFFF"/>
                  </a:outerShdw>
                </a:effectLst>
                <a:latin typeface="Times New Roman" panose="02020603050405020304" pitchFamily="18" charset="0"/>
              </a:rPr>
              <a:t>2</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200</a:t>
            </a:r>
            <a:r>
              <a:rPr lang="en-US" altLang="zh-CN"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0.5</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1.0</a:t>
            </a:r>
            <a:r>
              <a:rPr lang="en-US" altLang="zh-CN" b="1" noProof="1">
                <a:effectLst>
                  <a:outerShdw blurRad="38100" dist="38100" dir="2700000">
                    <a:srgbClr val="FFFFFF"/>
                  </a:outerShdw>
                </a:effectLst>
                <a:latin typeface="宋体" panose="02010600030101010101" pitchFamily="2" charset="-122"/>
              </a:rPr>
              <a:t>℃</a:t>
            </a:r>
          </a:p>
          <a:p>
            <a:pPr eaLnBrk="1" fontAlgn="ctr" hangingPunct="1">
              <a:lnSpc>
                <a:spcPct val="135000"/>
              </a:lnSpc>
              <a:spcBef>
                <a:spcPct val="20000"/>
              </a:spcBef>
              <a:buClr>
                <a:schemeClr val="tx2"/>
              </a:buClr>
              <a:buSzPct val="70000"/>
              <a:defRPr/>
            </a:pPr>
            <a:r>
              <a:rPr lang="zh-CN" altLang="en-US" b="1" noProof="1">
                <a:effectLst>
                  <a:outerShdw blurRad="38100" dist="38100" dir="2700000">
                    <a:srgbClr val="FFFFFF"/>
                  </a:outerShdw>
                </a:effectLst>
                <a:latin typeface="宋体" panose="02010600030101010101" pitchFamily="2" charset="-122"/>
              </a:rPr>
              <a:t>   </a:t>
            </a:r>
            <a:r>
              <a:rPr lang="en-US" altLang="zh-CN" b="1" noProof="1">
                <a:effectLst>
                  <a:outerShdw blurRad="38100" dist="38100" dir="2700000">
                    <a:srgbClr val="FFFFFF"/>
                  </a:outerShdw>
                </a:effectLst>
                <a:latin typeface="宋体" panose="02010600030101010101" pitchFamily="2" charset="-122"/>
              </a:rPr>
              <a:t> </a:t>
            </a:r>
            <a:r>
              <a:rPr lang="zh-CN" altLang="en-US" b="1" noProof="1">
                <a:effectLst>
                  <a:outerShdw blurRad="38100" dist="38100" dir="2700000">
                    <a:srgbClr val="FFFFFF"/>
                  </a:outerShdw>
                </a:effectLst>
                <a:latin typeface="宋体" panose="02010600030101010101" pitchFamily="2" charset="-122"/>
              </a:rPr>
              <a:t>由题意可知，被测温度的允许最大绝对误差，有两个值，</a:t>
            </a:r>
            <a:r>
              <a:rPr lang="en-US" altLang="zh-CN" b="1" noProof="1">
                <a:effectLst>
                  <a:outerShdw blurRad="38100" dist="38100" dir="2700000">
                    <a:srgbClr val="FFFFFF"/>
                  </a:outerShdw>
                </a:effectLst>
                <a:latin typeface="宋体" panose="02010600030101010101" pitchFamily="2" charset="-122"/>
              </a:rPr>
              <a:t>70℃</a:t>
            </a:r>
            <a:r>
              <a:rPr lang="zh-CN" altLang="en-US" b="1" noProof="1">
                <a:effectLst>
                  <a:outerShdw blurRad="38100" dist="38100" dir="2700000">
                    <a:srgbClr val="FFFFFF"/>
                  </a:outerShdw>
                </a:effectLst>
                <a:latin typeface="宋体" panose="02010600030101010101" pitchFamily="2" charset="-122"/>
              </a:rPr>
              <a:t>时为：</a:t>
            </a:r>
            <a:r>
              <a:rPr lang="en-US" altLang="zh-CN" b="1" noProof="1">
                <a:effectLst>
                  <a:outerShdw blurRad="38100" dist="38100" dir="2700000">
                    <a:srgbClr val="FFFFFF"/>
                  </a:outerShdw>
                </a:effectLst>
                <a:latin typeface="Times New Roman" panose="02020603050405020304" pitchFamily="18" charset="0"/>
              </a:rPr>
              <a:t>|</a:t>
            </a:r>
            <a:r>
              <a:rPr lang="en-US" altLang="zh-CN" b="1" noProof="1">
                <a:effectLst>
                  <a:outerShdw blurRad="38100" dist="38100" dir="2700000">
                    <a:srgbClr val="FFFFFF"/>
                  </a:outerShdw>
                </a:effectLst>
                <a:latin typeface="宋体" panose="02010600030101010101" pitchFamily="2" charset="-122"/>
              </a:rPr>
              <a:t>△</a:t>
            </a:r>
            <a:r>
              <a:rPr lang="en-US" altLang="zh-CN" b="1" baseline="-30000" noProof="1">
                <a:effectLst>
                  <a:outerShdw blurRad="38100" dist="38100" dir="2700000">
                    <a:srgbClr val="FFFFFF"/>
                  </a:outerShdw>
                </a:effectLst>
                <a:latin typeface="Times New Roman" panose="02020603050405020304" pitchFamily="18" charset="0"/>
              </a:rPr>
              <a:t>max</a:t>
            </a:r>
            <a:r>
              <a:rPr lang="en-US" altLang="zh-CN" b="1" noProof="1">
                <a:effectLst>
                  <a:outerShdw blurRad="38100" dist="38100" dir="2700000">
                    <a:srgbClr val="FFFFFF"/>
                  </a:outerShdw>
                </a:effectLst>
                <a:latin typeface="Times New Roman" panose="02020603050405020304" pitchFamily="18" charset="0"/>
              </a:rPr>
              <a:t>|</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70</a:t>
            </a:r>
            <a:r>
              <a:rPr lang="en-US" altLang="zh-CN"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1</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0.7</a:t>
            </a:r>
            <a:r>
              <a:rPr lang="en-US" altLang="zh-CN" b="1" noProof="1">
                <a:effectLst>
                  <a:outerShdw blurRad="38100" dist="38100" dir="2700000">
                    <a:srgbClr val="FFFFFF"/>
                  </a:outerShdw>
                </a:effectLst>
                <a:latin typeface="宋体" panose="02010600030101010101" pitchFamily="2" charset="-122"/>
              </a:rPr>
              <a:t>℃</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宋体" panose="02010600030101010101" pitchFamily="2" charset="-122"/>
              </a:rPr>
              <a:t> 80℃</a:t>
            </a:r>
            <a:r>
              <a:rPr lang="zh-CN" altLang="en-US" b="1" noProof="1">
                <a:effectLst>
                  <a:outerShdw blurRad="38100" dist="38100" dir="2700000">
                    <a:srgbClr val="FFFFFF"/>
                  </a:outerShdw>
                </a:effectLst>
                <a:latin typeface="宋体" panose="02010600030101010101" pitchFamily="2" charset="-122"/>
              </a:rPr>
              <a:t>时为：</a:t>
            </a:r>
            <a:r>
              <a:rPr lang="en-US" altLang="zh-CN" b="1" noProof="1">
                <a:effectLst>
                  <a:outerShdw blurRad="38100" dist="38100" dir="2700000">
                    <a:srgbClr val="FFFFFF"/>
                  </a:outerShdw>
                </a:effectLst>
                <a:latin typeface="Times New Roman" panose="02020603050405020304" pitchFamily="18" charset="0"/>
              </a:rPr>
              <a:t>|</a:t>
            </a:r>
            <a:r>
              <a:rPr lang="en-US" altLang="zh-CN" b="1" noProof="1">
                <a:effectLst>
                  <a:outerShdw blurRad="38100" dist="38100" dir="2700000">
                    <a:srgbClr val="FFFFFF"/>
                  </a:outerShdw>
                </a:effectLst>
                <a:latin typeface="宋体" panose="02010600030101010101" pitchFamily="2" charset="-122"/>
              </a:rPr>
              <a:t>△</a:t>
            </a:r>
            <a:r>
              <a:rPr lang="en-US" altLang="zh-CN" b="1" baseline="-30000" noProof="1">
                <a:effectLst>
                  <a:outerShdw blurRad="38100" dist="38100" dir="2700000">
                    <a:srgbClr val="FFFFFF"/>
                  </a:outerShdw>
                </a:effectLst>
                <a:latin typeface="Times New Roman" panose="02020603050405020304" pitchFamily="18" charset="0"/>
              </a:rPr>
              <a:t>max</a:t>
            </a:r>
            <a:r>
              <a:rPr lang="en-US" altLang="zh-CN" b="1" noProof="1">
                <a:effectLst>
                  <a:outerShdw blurRad="38100" dist="38100" dir="2700000">
                    <a:srgbClr val="FFFFFF"/>
                  </a:outerShdw>
                </a:effectLst>
                <a:latin typeface="Times New Roman" panose="02020603050405020304" pitchFamily="18" charset="0"/>
              </a:rPr>
              <a:t>|</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80</a:t>
            </a:r>
            <a:r>
              <a:rPr lang="en-US" altLang="zh-CN"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1</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0.8</a:t>
            </a:r>
            <a:r>
              <a:rPr lang="en-US" altLang="zh-CN" b="1" noProof="1">
                <a:effectLst>
                  <a:outerShdw blurRad="38100" dist="38100" dir="2700000">
                    <a:srgbClr val="FFFFFF"/>
                  </a:outerShdw>
                </a:effectLst>
                <a:latin typeface="宋体" panose="02010600030101010101" pitchFamily="2" charset="-122"/>
              </a:rPr>
              <a:t>℃</a:t>
            </a:r>
            <a:r>
              <a:rPr lang="zh-CN" altLang="en-US" b="1" noProof="1">
                <a:effectLst>
                  <a:outerShdw blurRad="38100" dist="38100" dir="2700000">
                    <a:srgbClr val="FFFFFF"/>
                  </a:outerShdw>
                </a:effectLst>
                <a:latin typeface="宋体" panose="02010600030101010101" pitchFamily="2" charset="-122"/>
              </a:rPr>
              <a:t>，取较小那个。</a:t>
            </a:r>
            <a:endParaRPr lang="en-US" altLang="zh-CN" b="1" noProof="1">
              <a:effectLst>
                <a:outerShdw blurRad="38100" dist="38100" dir="2700000">
                  <a:srgbClr val="FFFFFF"/>
                </a:outerShdw>
              </a:effectLst>
              <a:latin typeface="宋体" panose="02010600030101010101" pitchFamily="2" charset="-122"/>
            </a:endParaRPr>
          </a:p>
          <a:p>
            <a:pPr eaLnBrk="1" fontAlgn="ctr" hangingPunct="1">
              <a:lnSpc>
                <a:spcPct val="135000"/>
              </a:lnSpc>
              <a:spcBef>
                <a:spcPct val="20000"/>
              </a:spcBef>
              <a:buClr>
                <a:schemeClr val="tx2"/>
              </a:buClr>
              <a:buSzPct val="70000"/>
              <a:defRPr/>
            </a:pPr>
            <a:endParaRPr lang="en-US" altLang="zh-CN" b="1" noProof="1">
              <a:effectLst>
                <a:outerShdw blurRad="38100" dist="38100" dir="2700000">
                  <a:srgbClr val="FFFFFF"/>
                </a:outerShdw>
              </a:effectLst>
              <a:latin typeface="宋体" panose="02010600030101010101" pitchFamily="2" charset="-122"/>
            </a:endParaRPr>
          </a:p>
          <a:p>
            <a:pPr eaLnBrk="1" fontAlgn="ctr" hangingPunct="1">
              <a:lnSpc>
                <a:spcPct val="135000"/>
              </a:lnSpc>
              <a:spcBef>
                <a:spcPct val="20000"/>
              </a:spcBef>
              <a:buClr>
                <a:schemeClr val="tx2"/>
              </a:buClr>
              <a:buSzPct val="70000"/>
              <a:buFont typeface="Wingdings" panose="05000000000000000000" pitchFamily="2" charset="2"/>
              <a:buNone/>
              <a:defRPr/>
            </a:pPr>
            <a:r>
              <a:rPr lang="en-US" altLang="zh-CN" b="1" noProof="1">
                <a:effectLst>
                  <a:outerShdw blurRad="38100" dist="38100" dir="2700000">
                    <a:srgbClr val="FFFFFF"/>
                  </a:outerShdw>
                </a:effectLst>
                <a:latin typeface="宋体" panose="02010600030101010101" pitchFamily="2" charset="-122"/>
              </a:rPr>
              <a:t>    </a:t>
            </a:r>
            <a:r>
              <a:rPr lang="zh-CN" altLang="en-US" b="1" noProof="1">
                <a:effectLst>
                  <a:outerShdw blurRad="38100" dist="38100" dir="2700000">
                    <a:srgbClr val="FFFFFF"/>
                  </a:outerShdw>
                </a:effectLst>
                <a:latin typeface="宋体" panose="02010600030101010101" pitchFamily="2" charset="-122"/>
              </a:rPr>
              <a:t>根据上述计算，虽然两台仪表的精度等级均为</a:t>
            </a:r>
            <a:r>
              <a:rPr lang="en-US" altLang="zh-CN" b="1" noProof="1">
                <a:effectLst>
                  <a:outerShdw blurRad="38100" dist="38100" dir="2700000">
                    <a:srgbClr val="FFFFFF"/>
                  </a:outerShdw>
                </a:effectLst>
                <a:latin typeface="宋体" panose="02010600030101010101" pitchFamily="2" charset="-122"/>
              </a:rPr>
              <a:t>0.5</a:t>
            </a:r>
            <a:r>
              <a:rPr lang="zh-CN" altLang="en-US" b="1" noProof="1">
                <a:effectLst>
                  <a:outerShdw blurRad="38100" dist="38100" dir="2700000">
                    <a:srgbClr val="FFFFFF"/>
                  </a:outerShdw>
                </a:effectLst>
                <a:latin typeface="宋体" panose="02010600030101010101" pitchFamily="2" charset="-122"/>
              </a:rPr>
              <a:t>级，</a:t>
            </a:r>
            <a:r>
              <a:rPr lang="zh-CN" altLang="en-US" b="1" noProof="1">
                <a:solidFill>
                  <a:srgbClr val="FF0000"/>
                </a:solidFill>
                <a:effectLst>
                  <a:outerShdw blurRad="38100" dist="38100" dir="2700000">
                    <a:srgbClr val="FFFFFF"/>
                  </a:outerShdw>
                </a:effectLst>
                <a:latin typeface="宋体" panose="02010600030101010101" pitchFamily="2" charset="-122"/>
              </a:rPr>
              <a:t>但只有测量范围是</a:t>
            </a:r>
            <a:r>
              <a:rPr lang="en-US" altLang="zh-CN" b="1" noProof="1">
                <a:solidFill>
                  <a:srgbClr val="FF0000"/>
                </a:solidFill>
                <a:effectLst>
                  <a:outerShdw blurRad="38100" dist="38100" dir="2700000">
                    <a:srgbClr val="FFFFFF"/>
                  </a:outerShdw>
                </a:effectLst>
                <a:latin typeface="宋体" panose="02010600030101010101" pitchFamily="2" charset="-122"/>
              </a:rPr>
              <a:t>0</a:t>
            </a:r>
            <a:r>
              <a:rPr lang="zh-CN" altLang="en-US" b="1" noProof="1">
                <a:solidFill>
                  <a:srgbClr val="FF0000"/>
                </a:solidFill>
                <a:effectLst>
                  <a:outerShdw blurRad="38100" dist="38100" dir="2700000">
                    <a:srgbClr val="FFFFFF"/>
                  </a:outerShdw>
                </a:effectLst>
                <a:latin typeface="宋体" panose="02010600030101010101" pitchFamily="2" charset="-122"/>
              </a:rPr>
              <a:t>～</a:t>
            </a:r>
            <a:r>
              <a:rPr lang="en-US" altLang="zh-CN" b="1" noProof="1">
                <a:solidFill>
                  <a:srgbClr val="FF0000"/>
                </a:solidFill>
                <a:effectLst>
                  <a:outerShdw blurRad="38100" dist="38100" dir="2700000">
                    <a:srgbClr val="FFFFFF"/>
                  </a:outerShdw>
                </a:effectLst>
                <a:latin typeface="宋体" panose="02010600030101010101" pitchFamily="2" charset="-122"/>
              </a:rPr>
              <a:t>100℃</a:t>
            </a:r>
            <a:r>
              <a:rPr lang="zh-CN" altLang="en-US" b="1" noProof="1">
                <a:solidFill>
                  <a:srgbClr val="FF0000"/>
                </a:solidFill>
                <a:effectLst>
                  <a:outerShdw blurRad="38100" dist="38100" dir="2700000">
                    <a:srgbClr val="FFFFFF"/>
                  </a:outerShdw>
                </a:effectLst>
                <a:latin typeface="宋体" panose="02010600030101010101" pitchFamily="2" charset="-122"/>
              </a:rPr>
              <a:t>的温度测量仪表</a:t>
            </a:r>
            <a:r>
              <a:rPr lang="zh-CN" altLang="en-US" b="1" noProof="1">
                <a:effectLst>
                  <a:outerShdw blurRad="38100" dist="38100" dir="2700000">
                    <a:srgbClr val="FFFFFF"/>
                  </a:outerShdw>
                </a:effectLst>
                <a:latin typeface="宋体" panose="02010600030101010101" pitchFamily="2" charset="-122"/>
              </a:rPr>
              <a:t>才满足本题的测量要求。 </a:t>
            </a:r>
            <a:r>
              <a:rPr lang="zh-CN" altLang="en-US" b="1" noProof="1">
                <a:effectLst>
                  <a:outerShdw blurRad="38100" dist="38100" dir="2700000">
                    <a:srgbClr val="FFFFFF"/>
                  </a:outerShdw>
                </a:effectLst>
                <a:latin typeface="Times New Roman" panose="02020603050405020304" pitchFamily="18" charset="0"/>
                <a:ea typeface="楷体_GB2312" pitchFamily="49" charset="-122"/>
              </a:rPr>
              <a:t> </a:t>
            </a:r>
          </a:p>
        </p:txBody>
      </p:sp>
      <p:graphicFrame>
        <p:nvGraphicFramePr>
          <p:cNvPr id="16" name="Object 6"/>
          <p:cNvGraphicFramePr>
            <a:graphicFrameLocks noChangeAspect="1"/>
          </p:cNvGraphicFramePr>
          <p:nvPr/>
        </p:nvGraphicFramePr>
        <p:xfrm>
          <a:off x="8994613" y="2492759"/>
          <a:ext cx="2686050" cy="795338"/>
        </p:xfrm>
        <a:graphic>
          <a:graphicData uri="http://schemas.openxmlformats.org/presentationml/2006/ole">
            <mc:AlternateContent xmlns:mc="http://schemas.openxmlformats.org/markup-compatibility/2006">
              <mc:Choice xmlns:v="urn:schemas-microsoft-com:vml" Requires="v">
                <p:oleObj spid="_x0000_s11273" name="Equation" r:id="rId3" imgW="26517600" imgH="7924800" progId="Equation.DSMT4">
                  <p:embed/>
                </p:oleObj>
              </mc:Choice>
              <mc:Fallback>
                <p:oleObj name="Equation" r:id="rId3" imgW="26517600" imgH="7924800" progId="Equation.DSMT4">
                  <p:embed/>
                  <p:pic>
                    <p:nvPicPr>
                      <p:cNvPr id="0" name="Object 6"/>
                      <p:cNvPicPr>
                        <a:picLocks noChangeAspect="1" noChangeArrowheads="1"/>
                      </p:cNvPicPr>
                      <p:nvPr/>
                    </p:nvPicPr>
                    <p:blipFill>
                      <a:blip r:embed="rId4"/>
                      <a:srcRect/>
                      <a:stretch>
                        <a:fillRect/>
                      </a:stretch>
                    </p:blipFill>
                    <p:spPr bwMode="auto">
                      <a:xfrm>
                        <a:off x="8994613" y="2492759"/>
                        <a:ext cx="2686050" cy="795338"/>
                      </a:xfrm>
                      <a:prstGeom prst="rect">
                        <a:avLst/>
                      </a:prstGeom>
                      <a:noFill/>
                      <a:ln>
                        <a:noFill/>
                      </a:ln>
                    </p:spPr>
                  </p:pic>
                </p:oleObj>
              </mc:Fallback>
            </mc:AlternateContent>
          </a:graphicData>
        </a:graphic>
      </p:graphicFrame>
      <p:sp>
        <p:nvSpPr>
          <p:cNvPr id="18" name="文本框 17"/>
          <p:cNvSpPr txBox="1"/>
          <p:nvPr/>
        </p:nvSpPr>
        <p:spPr>
          <a:xfrm>
            <a:off x="6240143" y="2798930"/>
            <a:ext cx="2520280" cy="369332"/>
          </a:xfrm>
          <a:prstGeom prst="rect">
            <a:avLst/>
          </a:prstGeom>
          <a:noFill/>
        </p:spPr>
        <p:txBody>
          <a:bodyPr wrap="square">
            <a:spAutoFit/>
          </a:bodyPr>
          <a:lstStyle/>
          <a:p>
            <a:r>
              <a:rPr lang="zh-CN" altLang="en-US" b="1" noProof="1">
                <a:effectLst>
                  <a:outerShdw blurRad="38100" dist="38100" dir="2700000">
                    <a:srgbClr val="FFFFFF"/>
                  </a:outerShdw>
                </a:effectLst>
                <a:latin typeface="宋体" panose="02010600030101010101" pitchFamily="2" charset="-122"/>
              </a:rPr>
              <a:t>思路：最大绝对误差</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528" fill="hold" grpId="0" nodeType="clickEffect">
                                  <p:stCondLst>
                                    <p:cond delay="0"/>
                                  </p:stCondLst>
                                  <p:childTnLst>
                                    <p:set>
                                      <p:cBhvr>
                                        <p:cTn id="16" dur="1" fill="hold">
                                          <p:stCondLst>
                                            <p:cond delay="0"/>
                                          </p:stCondLst>
                                        </p:cTn>
                                        <p:tgtEl>
                                          <p:spTgt spid="9">
                                            <p:bg/>
                                          </p:spTgt>
                                        </p:tgtEl>
                                        <p:attrNameLst>
                                          <p:attrName>style.visibility</p:attrName>
                                        </p:attrNameLst>
                                      </p:cBhvr>
                                      <p:to>
                                        <p:strVal val="visible"/>
                                      </p:to>
                                    </p:set>
                                    <p:anim calcmode="lin" valueType="num">
                                      <p:cBhvr>
                                        <p:cTn id="17" dur="500" fill="hold"/>
                                        <p:tgtEl>
                                          <p:spTgt spid="9">
                                            <p:bg/>
                                          </p:spTgt>
                                        </p:tgtEl>
                                        <p:attrNameLst>
                                          <p:attrName>ppt_w</p:attrName>
                                        </p:attrNameLst>
                                      </p:cBhvr>
                                      <p:tavLst>
                                        <p:tav tm="0">
                                          <p:val>
                                            <p:fltVal val="0"/>
                                          </p:val>
                                        </p:tav>
                                        <p:tav tm="100000">
                                          <p:val>
                                            <p:strVal val="#ppt_w"/>
                                          </p:val>
                                        </p:tav>
                                      </p:tavLst>
                                    </p:anim>
                                    <p:anim calcmode="lin" valueType="num">
                                      <p:cBhvr>
                                        <p:cTn id="18" dur="500" fill="hold"/>
                                        <p:tgtEl>
                                          <p:spTgt spid="9">
                                            <p:bg/>
                                          </p:spTgt>
                                        </p:tgtEl>
                                        <p:attrNameLst>
                                          <p:attrName>ppt_h</p:attrName>
                                        </p:attrNameLst>
                                      </p:cBhvr>
                                      <p:tavLst>
                                        <p:tav tm="0">
                                          <p:val>
                                            <p:fltVal val="0"/>
                                          </p:val>
                                        </p:tav>
                                        <p:tav tm="100000">
                                          <p:val>
                                            <p:strVal val="#ppt_h"/>
                                          </p:val>
                                        </p:tav>
                                      </p:tavLst>
                                    </p:anim>
                                    <p:anim calcmode="lin" valueType="num">
                                      <p:cBhvr>
                                        <p:cTn id="19" dur="500" fill="hold"/>
                                        <p:tgtEl>
                                          <p:spTgt spid="9">
                                            <p:bg/>
                                          </p:spTgt>
                                        </p:tgtEl>
                                        <p:attrNameLst>
                                          <p:attrName>ppt_x</p:attrName>
                                        </p:attrNameLst>
                                      </p:cBhvr>
                                      <p:tavLst>
                                        <p:tav tm="0">
                                          <p:val>
                                            <p:fltVal val="0.5"/>
                                          </p:val>
                                        </p:tav>
                                        <p:tav tm="100000">
                                          <p:val>
                                            <p:strVal val="#ppt_x"/>
                                          </p:val>
                                        </p:tav>
                                      </p:tavLst>
                                    </p:anim>
                                    <p:anim calcmode="lin" valueType="num">
                                      <p:cBhvr>
                                        <p:cTn id="20" dur="500" fill="hold"/>
                                        <p:tgtEl>
                                          <p:spTgt spid="9">
                                            <p:bg/>
                                          </p:spTgt>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528"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p:cTn id="25"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27" dur="500" fill="hold"/>
                                        <p:tgtEl>
                                          <p:spTgt spid="9">
                                            <p:txEl>
                                              <p:pRg st="0" end="0"/>
                                            </p:txEl>
                                          </p:spTgt>
                                        </p:tgtEl>
                                        <p:attrNameLst>
                                          <p:attrName>ppt_x</p:attrName>
                                        </p:attrNameLst>
                                      </p:cBhvr>
                                      <p:tavLst>
                                        <p:tav tm="0">
                                          <p:val>
                                            <p:fltVal val="0.5"/>
                                          </p:val>
                                        </p:tav>
                                        <p:tav tm="100000">
                                          <p:val>
                                            <p:strVal val="#ppt_x"/>
                                          </p:val>
                                        </p:tav>
                                      </p:tavLst>
                                    </p:anim>
                                    <p:anim calcmode="lin" valueType="num">
                                      <p:cBhvr>
                                        <p:cTn id="28" dur="500" fill="hold"/>
                                        <p:tgtEl>
                                          <p:spTgt spid="9">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528" fill="hold" grpId="0"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 calcmode="lin" valueType="num">
                                      <p:cBhvr>
                                        <p:cTn id="33"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34" dur="500" fill="hold"/>
                                        <p:tgtEl>
                                          <p:spTgt spid="9">
                                            <p:txEl>
                                              <p:pRg st="1" end="1"/>
                                            </p:txEl>
                                          </p:spTgt>
                                        </p:tgtEl>
                                        <p:attrNameLst>
                                          <p:attrName>ppt_h</p:attrName>
                                        </p:attrNameLst>
                                      </p:cBhvr>
                                      <p:tavLst>
                                        <p:tav tm="0">
                                          <p:val>
                                            <p:fltVal val="0"/>
                                          </p:val>
                                        </p:tav>
                                        <p:tav tm="100000">
                                          <p:val>
                                            <p:strVal val="#ppt_h"/>
                                          </p:val>
                                        </p:tav>
                                      </p:tavLst>
                                    </p:anim>
                                    <p:anim calcmode="lin" valueType="num">
                                      <p:cBhvr>
                                        <p:cTn id="35" dur="500" fill="hold"/>
                                        <p:tgtEl>
                                          <p:spTgt spid="9">
                                            <p:txEl>
                                              <p:pRg st="1" end="1"/>
                                            </p:txEl>
                                          </p:spTgt>
                                        </p:tgtEl>
                                        <p:attrNameLst>
                                          <p:attrName>ppt_x</p:attrName>
                                        </p:attrNameLst>
                                      </p:cBhvr>
                                      <p:tavLst>
                                        <p:tav tm="0">
                                          <p:val>
                                            <p:fltVal val="0.5"/>
                                          </p:val>
                                        </p:tav>
                                        <p:tav tm="100000">
                                          <p:val>
                                            <p:strVal val="#ppt_x"/>
                                          </p:val>
                                        </p:tav>
                                      </p:tavLst>
                                    </p:anim>
                                    <p:anim calcmode="lin" valueType="num">
                                      <p:cBhvr>
                                        <p:cTn id="36" dur="500" fill="hold"/>
                                        <p:tgtEl>
                                          <p:spTgt spid="9">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528" fill="hold" grpId="0"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anim calcmode="lin" valueType="num">
                                      <p:cBhvr>
                                        <p:cTn id="41"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42" dur="500" fill="hold"/>
                                        <p:tgtEl>
                                          <p:spTgt spid="9">
                                            <p:txEl>
                                              <p:pRg st="2" end="2"/>
                                            </p:txEl>
                                          </p:spTgt>
                                        </p:tgtEl>
                                        <p:attrNameLst>
                                          <p:attrName>ppt_h</p:attrName>
                                        </p:attrNameLst>
                                      </p:cBhvr>
                                      <p:tavLst>
                                        <p:tav tm="0">
                                          <p:val>
                                            <p:fltVal val="0"/>
                                          </p:val>
                                        </p:tav>
                                        <p:tav tm="100000">
                                          <p:val>
                                            <p:strVal val="#ppt_h"/>
                                          </p:val>
                                        </p:tav>
                                      </p:tavLst>
                                    </p:anim>
                                    <p:anim calcmode="lin" valueType="num">
                                      <p:cBhvr>
                                        <p:cTn id="43" dur="500" fill="hold"/>
                                        <p:tgtEl>
                                          <p:spTgt spid="9">
                                            <p:txEl>
                                              <p:pRg st="2" end="2"/>
                                            </p:txEl>
                                          </p:spTgt>
                                        </p:tgtEl>
                                        <p:attrNameLst>
                                          <p:attrName>ppt_x</p:attrName>
                                        </p:attrNameLst>
                                      </p:cBhvr>
                                      <p:tavLst>
                                        <p:tav tm="0">
                                          <p:val>
                                            <p:fltVal val="0.5"/>
                                          </p:val>
                                        </p:tav>
                                        <p:tav tm="100000">
                                          <p:val>
                                            <p:strVal val="#ppt_x"/>
                                          </p:val>
                                        </p:tav>
                                      </p:tavLst>
                                    </p:anim>
                                    <p:anim calcmode="lin" valueType="num">
                                      <p:cBhvr>
                                        <p:cTn id="44" dur="500" fill="hold"/>
                                        <p:tgtEl>
                                          <p:spTgt spid="9">
                                            <p:txEl>
                                              <p:pRg st="2" end="2"/>
                                            </p:txEl>
                                          </p:spTgt>
                                        </p:tgtEl>
                                        <p:attrNameLst>
                                          <p:attrName>ppt_y</p:attrName>
                                        </p:attrNameLst>
                                      </p:cBhvr>
                                      <p:tavLst>
                                        <p:tav tm="0">
                                          <p:val>
                                            <p:fltVal val="0.5"/>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528" fill="hold" grpId="0" nodeType="click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 calcmode="lin" valueType="num">
                                      <p:cBhvr>
                                        <p:cTn id="49"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50" dur="500" fill="hold"/>
                                        <p:tgtEl>
                                          <p:spTgt spid="9">
                                            <p:txEl>
                                              <p:pRg st="3" end="3"/>
                                            </p:txEl>
                                          </p:spTgt>
                                        </p:tgtEl>
                                        <p:attrNameLst>
                                          <p:attrName>ppt_h</p:attrName>
                                        </p:attrNameLst>
                                      </p:cBhvr>
                                      <p:tavLst>
                                        <p:tav tm="0">
                                          <p:val>
                                            <p:fltVal val="0"/>
                                          </p:val>
                                        </p:tav>
                                        <p:tav tm="100000">
                                          <p:val>
                                            <p:strVal val="#ppt_h"/>
                                          </p:val>
                                        </p:tav>
                                      </p:tavLst>
                                    </p:anim>
                                    <p:anim calcmode="lin" valueType="num">
                                      <p:cBhvr>
                                        <p:cTn id="51" dur="500" fill="hold"/>
                                        <p:tgtEl>
                                          <p:spTgt spid="9">
                                            <p:txEl>
                                              <p:pRg st="3" end="3"/>
                                            </p:txEl>
                                          </p:spTgt>
                                        </p:tgtEl>
                                        <p:attrNameLst>
                                          <p:attrName>ppt_x</p:attrName>
                                        </p:attrNameLst>
                                      </p:cBhvr>
                                      <p:tavLst>
                                        <p:tav tm="0">
                                          <p:val>
                                            <p:fltVal val="0.5"/>
                                          </p:val>
                                        </p:tav>
                                        <p:tav tm="100000">
                                          <p:val>
                                            <p:strVal val="#ppt_x"/>
                                          </p:val>
                                        </p:tav>
                                      </p:tavLst>
                                    </p:anim>
                                    <p:anim calcmode="lin" valueType="num">
                                      <p:cBhvr>
                                        <p:cTn id="52" dur="500" fill="hold"/>
                                        <p:tgtEl>
                                          <p:spTgt spid="9">
                                            <p:txEl>
                                              <p:pRg st="3" end="3"/>
                                            </p:txEl>
                                          </p:spTgt>
                                        </p:tgtEl>
                                        <p:attrNameLst>
                                          <p:attrName>ppt_y</p:attrName>
                                        </p:attrNameLst>
                                      </p:cBhvr>
                                      <p:tavLst>
                                        <p:tav tm="0">
                                          <p:val>
                                            <p:fltVal val="0.5"/>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528" fill="hold" grpId="0" nodeType="clickEffect">
                                  <p:stCondLst>
                                    <p:cond delay="0"/>
                                  </p:stCondLst>
                                  <p:childTnLst>
                                    <p:set>
                                      <p:cBhvr>
                                        <p:cTn id="56" dur="1" fill="hold">
                                          <p:stCondLst>
                                            <p:cond delay="0"/>
                                          </p:stCondLst>
                                        </p:cTn>
                                        <p:tgtEl>
                                          <p:spTgt spid="9">
                                            <p:txEl>
                                              <p:pRg st="5" end="5"/>
                                            </p:txEl>
                                          </p:spTgt>
                                        </p:tgtEl>
                                        <p:attrNameLst>
                                          <p:attrName>style.visibility</p:attrName>
                                        </p:attrNameLst>
                                      </p:cBhvr>
                                      <p:to>
                                        <p:strVal val="visible"/>
                                      </p:to>
                                    </p:set>
                                    <p:anim calcmode="lin" valueType="num">
                                      <p:cBhvr>
                                        <p:cTn id="57"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58" dur="500" fill="hold"/>
                                        <p:tgtEl>
                                          <p:spTgt spid="9">
                                            <p:txEl>
                                              <p:pRg st="5" end="5"/>
                                            </p:txEl>
                                          </p:spTgt>
                                        </p:tgtEl>
                                        <p:attrNameLst>
                                          <p:attrName>ppt_h</p:attrName>
                                        </p:attrNameLst>
                                      </p:cBhvr>
                                      <p:tavLst>
                                        <p:tav tm="0">
                                          <p:val>
                                            <p:fltVal val="0"/>
                                          </p:val>
                                        </p:tav>
                                        <p:tav tm="100000">
                                          <p:val>
                                            <p:strVal val="#ppt_h"/>
                                          </p:val>
                                        </p:tav>
                                      </p:tavLst>
                                    </p:anim>
                                    <p:anim calcmode="lin" valueType="num">
                                      <p:cBhvr>
                                        <p:cTn id="59" dur="500" fill="hold"/>
                                        <p:tgtEl>
                                          <p:spTgt spid="9">
                                            <p:txEl>
                                              <p:pRg st="5" end="5"/>
                                            </p:txEl>
                                          </p:spTgt>
                                        </p:tgtEl>
                                        <p:attrNameLst>
                                          <p:attrName>ppt_x</p:attrName>
                                        </p:attrNameLst>
                                      </p:cBhvr>
                                      <p:tavLst>
                                        <p:tav tm="0">
                                          <p:val>
                                            <p:fltVal val="0.5"/>
                                          </p:val>
                                        </p:tav>
                                        <p:tav tm="100000">
                                          <p:val>
                                            <p:strVal val="#ppt_x"/>
                                          </p:val>
                                        </p:tav>
                                      </p:tavLst>
                                    </p:anim>
                                    <p:anim calcmode="lin" valueType="num">
                                      <p:cBhvr>
                                        <p:cTn id="60" dur="500" fill="hold"/>
                                        <p:tgtEl>
                                          <p:spTgt spid="9">
                                            <p:txEl>
                                              <p:pRg st="5" end="5"/>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仪表的准确度等级</a:t>
            </a:r>
          </a:p>
        </p:txBody>
      </p:sp>
      <p:sp>
        <p:nvSpPr>
          <p:cNvPr id="8" name="Rectangle 4"/>
          <p:cNvSpPr>
            <a:spLocks noChangeArrowheads="1"/>
          </p:cNvSpPr>
          <p:nvPr/>
        </p:nvSpPr>
        <p:spPr bwMode="auto">
          <a:xfrm>
            <a:off x="376111" y="1551600"/>
            <a:ext cx="11445474" cy="1338828"/>
          </a:xfrm>
          <a:prstGeom prst="rect">
            <a:avLst/>
          </a:prstGeom>
          <a:noFill/>
          <a:ln w="9525">
            <a:noFill/>
            <a:miter lim="800000"/>
          </a:ln>
          <a:effectLst/>
        </p:spPr>
        <p:txBody>
          <a:bodyPr wrap="square">
            <a:spAutoFit/>
          </a:bodyPr>
          <a:lstStyle/>
          <a:p>
            <a:pPr marL="482600" indent="-482600" eaLnBrk="1" fontAlgn="ctr" hangingPunct="1">
              <a:lnSpc>
                <a:spcPct val="135000"/>
              </a:lnSpc>
              <a:spcBef>
                <a:spcPct val="20000"/>
              </a:spcBef>
              <a:buClr>
                <a:schemeClr val="tx2"/>
              </a:buClr>
              <a:buSzPct val="70000"/>
              <a:defRPr/>
            </a:pPr>
            <a:r>
              <a:rPr lang="en-US" altLang="zh-CN" sz="2000" dirty="0">
                <a:latin typeface="+mn-lt"/>
                <a:ea typeface="+mn-ea"/>
              </a:rPr>
              <a:t>【</a:t>
            </a:r>
            <a:r>
              <a:rPr lang="zh-CN" altLang="en-US" sz="2000" dirty="0">
                <a:latin typeface="+mn-lt"/>
                <a:ea typeface="+mn-ea"/>
              </a:rPr>
              <a:t>例</a:t>
            </a:r>
            <a:r>
              <a:rPr lang="en-US" altLang="zh-CN" sz="2000" dirty="0">
                <a:latin typeface="+mn-lt"/>
                <a:ea typeface="+mn-ea"/>
              </a:rPr>
              <a:t>】</a:t>
            </a:r>
            <a:r>
              <a:rPr lang="zh-CN" altLang="en-US" sz="2000" noProof="1">
                <a:effectLst>
                  <a:outerShdw blurRad="38100" dist="38100" dir="2700000">
                    <a:srgbClr val="FFFFFF"/>
                  </a:outerShdw>
                </a:effectLst>
                <a:latin typeface="+mn-lt"/>
                <a:ea typeface="+mn-ea"/>
              </a:rPr>
              <a:t>某被测温度信号在</a:t>
            </a:r>
            <a:r>
              <a:rPr lang="en-US" altLang="zh-CN" sz="2000" noProof="1">
                <a:effectLst>
                  <a:outerShdw blurRad="38100" dist="38100" dir="2700000">
                    <a:srgbClr val="FFFFFF"/>
                  </a:outerShdw>
                </a:effectLst>
                <a:latin typeface="+mn-lt"/>
                <a:ea typeface="+mn-ea"/>
              </a:rPr>
              <a:t>70</a:t>
            </a:r>
            <a:r>
              <a:rPr lang="zh-CN" altLang="en-US" sz="2000" noProof="1">
                <a:effectLst>
                  <a:outerShdw blurRad="38100" dist="38100" dir="2700000">
                    <a:srgbClr val="FFFFFF"/>
                  </a:outerShdw>
                </a:effectLst>
                <a:latin typeface="+mn-lt"/>
                <a:ea typeface="+mn-ea"/>
              </a:rPr>
              <a:t>～</a:t>
            </a:r>
            <a:r>
              <a:rPr lang="en-US" altLang="zh-CN" sz="2000" noProof="1">
                <a:effectLst>
                  <a:outerShdw blurRad="38100" dist="38100" dir="2700000">
                    <a:srgbClr val="FFFFFF"/>
                  </a:outerShdw>
                </a:effectLst>
                <a:latin typeface="+mn-lt"/>
                <a:ea typeface="+mn-ea"/>
              </a:rPr>
              <a:t>80℃</a:t>
            </a:r>
            <a:r>
              <a:rPr lang="zh-CN" altLang="en-US" sz="2000" noProof="1">
                <a:effectLst>
                  <a:outerShdw blurRad="38100" dist="38100" dir="2700000">
                    <a:srgbClr val="FFFFFF"/>
                  </a:outerShdw>
                </a:effectLst>
                <a:latin typeface="+mn-lt"/>
                <a:ea typeface="+mn-ea"/>
              </a:rPr>
              <a:t>范围内变化，工艺要求测量误差不超过</a:t>
            </a:r>
            <a:r>
              <a:rPr lang="en-US" altLang="zh-CN" sz="2000" noProof="1">
                <a:effectLst>
                  <a:outerShdw blurRad="38100" dist="38100" dir="2700000">
                    <a:srgbClr val="FFFFFF"/>
                  </a:outerShdw>
                </a:effectLst>
                <a:latin typeface="+mn-lt"/>
                <a:ea typeface="+mn-ea"/>
              </a:rPr>
              <a:t>±1</a:t>
            </a:r>
            <a:r>
              <a:rPr lang="zh-CN" altLang="en-US" sz="2000" noProof="1">
                <a:effectLst>
                  <a:outerShdw blurRad="38100" dist="38100" dir="2700000">
                    <a:srgbClr val="FFFFFF"/>
                  </a:outerShdw>
                </a:effectLst>
                <a:latin typeface="+mn-lt"/>
                <a:ea typeface="+mn-ea"/>
              </a:rPr>
              <a:t>％，现有两台温度测量仪表，准确度等级均为</a:t>
            </a:r>
            <a:r>
              <a:rPr lang="en-US" altLang="zh-CN" sz="2000" noProof="1">
                <a:effectLst>
                  <a:outerShdw blurRad="38100" dist="38100" dir="2700000">
                    <a:srgbClr val="FFFFFF"/>
                  </a:outerShdw>
                </a:effectLst>
                <a:latin typeface="+mn-lt"/>
                <a:ea typeface="+mn-ea"/>
              </a:rPr>
              <a:t>0.5</a:t>
            </a:r>
            <a:r>
              <a:rPr lang="zh-CN" altLang="en-US" sz="2000" noProof="1">
                <a:effectLst>
                  <a:outerShdw blurRad="38100" dist="38100" dir="2700000">
                    <a:srgbClr val="FFFFFF"/>
                  </a:outerShdw>
                </a:effectLst>
                <a:latin typeface="+mn-lt"/>
                <a:ea typeface="+mn-ea"/>
              </a:rPr>
              <a:t>级，其中一台仪表的测量范围是</a:t>
            </a:r>
            <a:r>
              <a:rPr lang="en-US" altLang="zh-CN" sz="2000" noProof="1">
                <a:effectLst>
                  <a:outerShdw blurRad="38100" dist="38100" dir="2700000">
                    <a:srgbClr val="FFFFFF"/>
                  </a:outerShdw>
                </a:effectLst>
                <a:latin typeface="+mn-lt"/>
                <a:ea typeface="+mn-ea"/>
              </a:rPr>
              <a:t>0</a:t>
            </a:r>
            <a:r>
              <a:rPr lang="zh-CN" altLang="en-US" sz="2000" noProof="1">
                <a:effectLst>
                  <a:outerShdw blurRad="38100" dist="38100" dir="2700000">
                    <a:srgbClr val="FFFFFF"/>
                  </a:outerShdw>
                </a:effectLst>
                <a:latin typeface="+mn-lt"/>
                <a:ea typeface="+mn-ea"/>
              </a:rPr>
              <a:t>～</a:t>
            </a:r>
            <a:r>
              <a:rPr lang="en-US" altLang="zh-CN" sz="2000" noProof="1">
                <a:effectLst>
                  <a:outerShdw blurRad="38100" dist="38100" dir="2700000">
                    <a:srgbClr val="FFFFFF"/>
                  </a:outerShdw>
                </a:effectLst>
                <a:latin typeface="+mn-lt"/>
                <a:ea typeface="+mn-ea"/>
              </a:rPr>
              <a:t>100℃</a:t>
            </a:r>
            <a:r>
              <a:rPr lang="zh-CN" altLang="en-US" sz="2000" noProof="1">
                <a:effectLst>
                  <a:outerShdw blurRad="38100" dist="38100" dir="2700000">
                    <a:srgbClr val="FFFFFF"/>
                  </a:outerShdw>
                </a:effectLst>
                <a:latin typeface="+mn-lt"/>
                <a:ea typeface="+mn-ea"/>
              </a:rPr>
              <a:t>，另一台仪表的测量范围是</a:t>
            </a:r>
            <a:r>
              <a:rPr lang="en-US" altLang="zh-CN" sz="2000" noProof="1">
                <a:effectLst>
                  <a:outerShdw blurRad="38100" dist="38100" dir="2700000">
                    <a:srgbClr val="FFFFFF"/>
                  </a:outerShdw>
                </a:effectLst>
                <a:latin typeface="+mn-lt"/>
                <a:ea typeface="+mn-ea"/>
              </a:rPr>
              <a:t>0</a:t>
            </a:r>
            <a:r>
              <a:rPr lang="zh-CN" altLang="en-US" sz="2000" noProof="1">
                <a:effectLst>
                  <a:outerShdw blurRad="38100" dist="38100" dir="2700000">
                    <a:srgbClr val="FFFFFF"/>
                  </a:outerShdw>
                </a:effectLst>
                <a:latin typeface="+mn-lt"/>
                <a:ea typeface="+mn-ea"/>
              </a:rPr>
              <a:t>～</a:t>
            </a:r>
            <a:r>
              <a:rPr lang="en-US" altLang="zh-CN" sz="2000" noProof="1">
                <a:effectLst>
                  <a:outerShdw blurRad="38100" dist="38100" dir="2700000">
                    <a:srgbClr val="FFFFFF"/>
                  </a:outerShdw>
                </a:effectLst>
                <a:latin typeface="+mn-lt"/>
                <a:ea typeface="+mn-ea"/>
              </a:rPr>
              <a:t>200℃</a:t>
            </a:r>
            <a:r>
              <a:rPr lang="zh-CN" altLang="en-US" sz="2000" noProof="1">
                <a:effectLst>
                  <a:outerShdw blurRad="38100" dist="38100" dir="2700000">
                    <a:srgbClr val="FFFFFF"/>
                  </a:outerShdw>
                </a:effectLst>
                <a:latin typeface="+mn-lt"/>
                <a:ea typeface="+mn-ea"/>
              </a:rPr>
              <a:t>，试问这两台仪表能否满足上述测量要求。 </a:t>
            </a:r>
          </a:p>
        </p:txBody>
      </p:sp>
      <p:sp>
        <p:nvSpPr>
          <p:cNvPr id="5" name="Rectangle 5"/>
          <p:cNvSpPr>
            <a:spLocks noChangeArrowheads="1"/>
          </p:cNvSpPr>
          <p:nvPr/>
        </p:nvSpPr>
        <p:spPr bwMode="auto">
          <a:xfrm>
            <a:off x="1685510" y="5922131"/>
            <a:ext cx="7158037" cy="465137"/>
          </a:xfrm>
          <a:prstGeom prst="rect">
            <a:avLst/>
          </a:prstGeom>
          <a:noFill/>
          <a:ln w="9525">
            <a:noFill/>
            <a:miter lim="800000"/>
          </a:ln>
          <a:effectLst/>
        </p:spPr>
        <p:txBody>
          <a:bodyPr>
            <a:spAutoFit/>
          </a:bodyPr>
          <a:lstStyle/>
          <a:p>
            <a:pPr eaLnBrk="1" fontAlgn="ctr" hangingPunct="1">
              <a:lnSpc>
                <a:spcPct val="135000"/>
              </a:lnSpc>
              <a:spcBef>
                <a:spcPct val="20000"/>
              </a:spcBef>
              <a:buClr>
                <a:schemeClr val="tx2"/>
              </a:buClr>
              <a:buSzPct val="70000"/>
              <a:buFont typeface="Wingdings" panose="05000000000000000000" pitchFamily="2" charset="2"/>
              <a:buNone/>
              <a:defRPr/>
            </a:pPr>
            <a:r>
              <a:rPr lang="zh-CN" altLang="en-US" b="1" noProof="1">
                <a:effectLst>
                  <a:outerShdw blurRad="38100" dist="38100" dir="2700000">
                    <a:srgbClr val="FFFFFF"/>
                  </a:outerShdw>
                </a:effectLst>
                <a:latin typeface="宋体" panose="02010600030101010101" pitchFamily="2" charset="-122"/>
              </a:rPr>
              <a:t>故只有测量范围是</a:t>
            </a:r>
            <a:r>
              <a:rPr lang="en-US" altLang="zh-CN" b="1" noProof="1">
                <a:effectLst>
                  <a:outerShdw blurRad="38100" dist="38100" dir="2700000">
                    <a:srgbClr val="FFFFFF"/>
                  </a:outerShdw>
                </a:effectLst>
                <a:latin typeface="宋体" panose="02010600030101010101" pitchFamily="2" charset="-122"/>
              </a:rPr>
              <a:t>0</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宋体" panose="02010600030101010101" pitchFamily="2" charset="-122"/>
              </a:rPr>
              <a:t>100℃</a:t>
            </a:r>
            <a:r>
              <a:rPr lang="zh-CN" altLang="en-US" b="1" noProof="1">
                <a:effectLst>
                  <a:outerShdw blurRad="38100" dist="38100" dir="2700000">
                    <a:srgbClr val="FFFFFF"/>
                  </a:outerShdw>
                </a:effectLst>
                <a:latin typeface="宋体" panose="02010600030101010101" pitchFamily="2" charset="-122"/>
              </a:rPr>
              <a:t>的温度测量仪表才满足本题的测量要求。 </a:t>
            </a:r>
            <a:r>
              <a:rPr lang="zh-CN" altLang="en-US" b="1" noProof="1">
                <a:effectLst>
                  <a:outerShdw blurRad="38100" dist="38100" dir="2700000">
                    <a:srgbClr val="FFFFFF"/>
                  </a:outerShdw>
                </a:effectLst>
                <a:latin typeface="Times New Roman" panose="02020603050405020304" pitchFamily="18" charset="0"/>
                <a:ea typeface="楷体_GB2312" pitchFamily="49" charset="-122"/>
              </a:rPr>
              <a:t> </a:t>
            </a:r>
          </a:p>
        </p:txBody>
      </p:sp>
      <p:graphicFrame>
        <p:nvGraphicFramePr>
          <p:cNvPr id="6" name="对象 5"/>
          <p:cNvGraphicFramePr>
            <a:graphicFrameLocks noChangeAspect="1"/>
          </p:cNvGraphicFramePr>
          <p:nvPr>
            <p:extLst>
              <p:ext uri="{D42A27DB-BD31-4B8C-83A1-F6EECF244321}">
                <p14:modId xmlns:p14="http://schemas.microsoft.com/office/powerpoint/2010/main" val="1894029840"/>
              </p:ext>
            </p:extLst>
          </p:nvPr>
        </p:nvGraphicFramePr>
        <p:xfrm>
          <a:off x="3149054" y="3537945"/>
          <a:ext cx="3368675" cy="730250"/>
        </p:xfrm>
        <a:graphic>
          <a:graphicData uri="http://schemas.openxmlformats.org/presentationml/2006/ole">
            <mc:AlternateContent xmlns:mc="http://schemas.openxmlformats.org/markup-compatibility/2006">
              <mc:Choice xmlns:v="urn:schemas-microsoft-com:vml" Requires="v">
                <p:oleObj spid="_x0000_s12325" name="Equation" r:id="rId3" imgW="1828800" imgH="393700" progId="Equation.DSMT4">
                  <p:embed/>
                </p:oleObj>
              </mc:Choice>
              <mc:Fallback>
                <p:oleObj name="Equation" r:id="rId3" imgW="1828800" imgH="393700"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054" y="3537945"/>
                        <a:ext cx="33686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41964103"/>
              </p:ext>
            </p:extLst>
          </p:nvPr>
        </p:nvGraphicFramePr>
        <p:xfrm>
          <a:off x="3071375" y="4581441"/>
          <a:ext cx="3392488" cy="730250"/>
        </p:xfrm>
        <a:graphic>
          <a:graphicData uri="http://schemas.openxmlformats.org/presentationml/2006/ole">
            <mc:AlternateContent xmlns:mc="http://schemas.openxmlformats.org/markup-compatibility/2006">
              <mc:Choice xmlns:v="urn:schemas-microsoft-com:vml" Requires="v">
                <p:oleObj spid="_x0000_s12326" name="Equation" r:id="rId5" imgW="1841500" imgH="393700" progId="Equation.DSMT4">
                  <p:embed/>
                </p:oleObj>
              </mc:Choice>
              <mc:Fallback>
                <p:oleObj name="Equation" r:id="rId5" imgW="1841500" imgH="393700" progId="Equation.DSMT4">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375" y="4581441"/>
                        <a:ext cx="33924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1780738" y="3247433"/>
            <a:ext cx="5954712" cy="369887"/>
          </a:xfrm>
          <a:prstGeom prst="rect">
            <a:avLst/>
          </a:prstGeom>
        </p:spPr>
        <p:txBody>
          <a:bodyPr>
            <a:spAutoFit/>
          </a:bodyPr>
          <a:lstStyle/>
          <a:p>
            <a:pPr>
              <a:defRPr/>
            </a:pPr>
            <a:r>
              <a:rPr lang="zh-CN" altLang="en-US" b="1" noProof="1">
                <a:effectLst>
                  <a:outerShdw blurRad="38100" dist="38100" dir="2700000">
                    <a:srgbClr val="FFFFFF"/>
                  </a:outerShdw>
                </a:effectLst>
                <a:latin typeface="宋体" panose="02010600030101010101" pitchFamily="2" charset="-122"/>
              </a:rPr>
              <a:t>测量范围为</a:t>
            </a:r>
            <a:r>
              <a:rPr lang="en-US" altLang="zh-CN" b="1" noProof="1">
                <a:effectLst>
                  <a:outerShdw blurRad="38100" dist="38100" dir="2700000">
                    <a:srgbClr val="FFFFFF"/>
                  </a:outerShdw>
                </a:effectLst>
                <a:latin typeface="Times New Roman" panose="02020603050405020304" pitchFamily="18" charset="0"/>
              </a:rPr>
              <a:t>0</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100</a:t>
            </a:r>
            <a:r>
              <a:rPr lang="en-US" altLang="zh-CN" b="1" noProof="1">
                <a:effectLst>
                  <a:outerShdw blurRad="38100" dist="38100" dir="2700000">
                    <a:srgbClr val="FFFFFF"/>
                  </a:outerShdw>
                </a:effectLst>
                <a:latin typeface="宋体" panose="02010600030101010101" pitchFamily="2" charset="-122"/>
              </a:rPr>
              <a:t>℃</a:t>
            </a:r>
            <a:r>
              <a:rPr lang="zh-CN" altLang="en-US" b="1" noProof="1">
                <a:effectLst>
                  <a:outerShdw blurRad="38100" dist="38100" dir="2700000">
                    <a:srgbClr val="FFFFFF"/>
                  </a:outerShdw>
                </a:effectLst>
                <a:latin typeface="宋体" panose="02010600030101010101" pitchFamily="2" charset="-122"/>
              </a:rPr>
              <a:t>的仪表的最大示值相对误差为：</a:t>
            </a:r>
            <a:endParaRPr lang="zh-CN" altLang="en-US" dirty="0"/>
          </a:p>
        </p:txBody>
      </p:sp>
      <p:sp>
        <p:nvSpPr>
          <p:cNvPr id="11" name="矩形 10"/>
          <p:cNvSpPr/>
          <p:nvPr/>
        </p:nvSpPr>
        <p:spPr>
          <a:xfrm>
            <a:off x="1790263" y="4249145"/>
            <a:ext cx="5954712" cy="368300"/>
          </a:xfrm>
          <a:prstGeom prst="rect">
            <a:avLst/>
          </a:prstGeom>
        </p:spPr>
        <p:txBody>
          <a:bodyPr>
            <a:spAutoFit/>
          </a:bodyPr>
          <a:lstStyle/>
          <a:p>
            <a:pPr>
              <a:defRPr/>
            </a:pPr>
            <a:r>
              <a:rPr lang="zh-CN" altLang="en-US" b="1" noProof="1">
                <a:effectLst>
                  <a:outerShdw blurRad="38100" dist="38100" dir="2700000">
                    <a:srgbClr val="FFFFFF"/>
                  </a:outerShdw>
                </a:effectLst>
                <a:latin typeface="宋体" panose="02010600030101010101" pitchFamily="2" charset="-122"/>
              </a:rPr>
              <a:t>测量范围为</a:t>
            </a:r>
            <a:r>
              <a:rPr lang="en-US" altLang="zh-CN" b="1" noProof="1">
                <a:effectLst>
                  <a:outerShdw blurRad="38100" dist="38100" dir="2700000">
                    <a:srgbClr val="FFFFFF"/>
                  </a:outerShdw>
                </a:effectLst>
                <a:latin typeface="Times New Roman" panose="02020603050405020304" pitchFamily="18" charset="0"/>
              </a:rPr>
              <a:t>0</a:t>
            </a:r>
            <a:r>
              <a:rPr lang="zh-CN" altLang="en-US" b="1" noProof="1">
                <a:effectLst>
                  <a:outerShdw blurRad="38100" dist="38100" dir="2700000">
                    <a:srgbClr val="FFFFFF"/>
                  </a:outerShdw>
                </a:effectLst>
                <a:latin typeface="宋体" panose="02010600030101010101" pitchFamily="2" charset="-122"/>
              </a:rPr>
              <a:t>～</a:t>
            </a:r>
            <a:r>
              <a:rPr lang="en-US" altLang="zh-CN" b="1" noProof="1">
                <a:effectLst>
                  <a:outerShdw blurRad="38100" dist="38100" dir="2700000">
                    <a:srgbClr val="FFFFFF"/>
                  </a:outerShdw>
                </a:effectLst>
                <a:latin typeface="Times New Roman" panose="02020603050405020304" pitchFamily="18" charset="0"/>
              </a:rPr>
              <a:t>200</a:t>
            </a:r>
            <a:r>
              <a:rPr lang="en-US" altLang="zh-CN" b="1" noProof="1">
                <a:effectLst>
                  <a:outerShdw blurRad="38100" dist="38100" dir="2700000">
                    <a:srgbClr val="FFFFFF"/>
                  </a:outerShdw>
                </a:effectLst>
                <a:latin typeface="宋体" panose="02010600030101010101" pitchFamily="2" charset="-122"/>
              </a:rPr>
              <a:t>℃</a:t>
            </a:r>
            <a:r>
              <a:rPr lang="zh-CN" altLang="en-US" b="1" noProof="1">
                <a:effectLst>
                  <a:outerShdw blurRad="38100" dist="38100" dir="2700000">
                    <a:srgbClr val="FFFFFF"/>
                  </a:outerShdw>
                </a:effectLst>
                <a:latin typeface="宋体" panose="02010600030101010101" pitchFamily="2" charset="-122"/>
              </a:rPr>
              <a:t>的仪表的最大示值相对误差为：</a:t>
            </a:r>
            <a:endParaRPr lang="zh-CN" altLang="en-US" dirty="0"/>
          </a:p>
        </p:txBody>
      </p:sp>
      <p:sp>
        <p:nvSpPr>
          <p:cNvPr id="12" name="矩形 11"/>
          <p:cNvSpPr/>
          <p:nvPr/>
        </p:nvSpPr>
        <p:spPr>
          <a:xfrm>
            <a:off x="1250513" y="2836270"/>
            <a:ext cx="649287" cy="466725"/>
          </a:xfrm>
          <a:prstGeom prst="rect">
            <a:avLst/>
          </a:prstGeom>
        </p:spPr>
        <p:txBody>
          <a:bodyPr wrap="none">
            <a:spAutoFit/>
          </a:bodyPr>
          <a:lstStyle/>
          <a:p>
            <a:pPr eaLnBrk="1" fontAlgn="ctr" hangingPunct="1">
              <a:lnSpc>
                <a:spcPct val="135000"/>
              </a:lnSpc>
              <a:spcBef>
                <a:spcPct val="20000"/>
              </a:spcBef>
              <a:buClr>
                <a:schemeClr val="tx2"/>
              </a:buClr>
              <a:buSzPct val="70000"/>
              <a:buFont typeface="Wingdings" panose="05000000000000000000" pitchFamily="2" charset="2"/>
              <a:buNone/>
              <a:defRPr/>
            </a:pPr>
            <a:r>
              <a:rPr lang="zh-CN" altLang="en-US" noProof="1">
                <a:effectLst>
                  <a:outerShdw blurRad="38100" dist="38100" dir="2700000">
                    <a:srgbClr val="FFFFFF"/>
                  </a:outerShdw>
                </a:effectLst>
                <a:latin typeface="Times New Roman" panose="02020603050405020304" pitchFamily="18" charset="0"/>
                <a:ea typeface="楷体_GB2312" pitchFamily="49" charset="-122"/>
              </a:rPr>
              <a:t>解：</a:t>
            </a:r>
            <a:endParaRPr lang="en-US" altLang="zh-CN" noProof="1">
              <a:effectLst>
                <a:outerShdw blurRad="38100" dist="38100" dir="2700000">
                  <a:srgbClr val="FFFFFF"/>
                </a:outerShdw>
              </a:effectLst>
              <a:latin typeface="宋体" panose="02010600030101010101" pitchFamily="2"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481889584"/>
              </p:ext>
            </p:extLst>
          </p:nvPr>
        </p:nvGraphicFramePr>
        <p:xfrm>
          <a:off x="2554785" y="5407781"/>
          <a:ext cx="4259262" cy="330200"/>
        </p:xfrm>
        <a:graphic>
          <a:graphicData uri="http://schemas.openxmlformats.org/presentationml/2006/ole">
            <mc:AlternateContent xmlns:mc="http://schemas.openxmlformats.org/markup-compatibility/2006">
              <mc:Choice xmlns:v="urn:schemas-microsoft-com:vml" Requires="v">
                <p:oleObj spid="_x0000_s12327" name="Equation" r:id="rId7" imgW="2311400" imgH="177800" progId="Equation.DSMT4">
                  <p:embed/>
                </p:oleObj>
              </mc:Choice>
              <mc:Fallback>
                <p:oleObj name="Equation" r:id="rId7" imgW="2311400" imgH="177800" progId="Equation.DSMT4">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4785" y="5407781"/>
                        <a:ext cx="42592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1826122" y="5407781"/>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因为</a:t>
            </a:r>
          </a:p>
        </p:txBody>
      </p:sp>
      <p:graphicFrame>
        <p:nvGraphicFramePr>
          <p:cNvPr id="16" name="Object 6"/>
          <p:cNvGraphicFramePr>
            <a:graphicFrameLocks noChangeAspect="1"/>
          </p:cNvGraphicFramePr>
          <p:nvPr>
            <p:extLst>
              <p:ext uri="{D42A27DB-BD31-4B8C-83A1-F6EECF244321}">
                <p14:modId xmlns:p14="http://schemas.microsoft.com/office/powerpoint/2010/main" val="1215469226"/>
              </p:ext>
            </p:extLst>
          </p:nvPr>
        </p:nvGraphicFramePr>
        <p:xfrm>
          <a:off x="8618854" y="2530838"/>
          <a:ext cx="2686050" cy="795338"/>
        </p:xfrm>
        <a:graphic>
          <a:graphicData uri="http://schemas.openxmlformats.org/presentationml/2006/ole">
            <mc:AlternateContent xmlns:mc="http://schemas.openxmlformats.org/markup-compatibility/2006">
              <mc:Choice xmlns:v="urn:schemas-microsoft-com:vml" Requires="v">
                <p:oleObj spid="_x0000_s12328" name="Equation" r:id="rId9" imgW="26517600" imgH="7924800" progId="Equation.DSMT4">
                  <p:embed/>
                </p:oleObj>
              </mc:Choice>
              <mc:Fallback>
                <p:oleObj name="Equation" r:id="rId9" imgW="26517600" imgH="7924800" progId="Equation.DSMT4">
                  <p:embed/>
                  <p:pic>
                    <p:nvPicPr>
                      <p:cNvPr id="0" name="Object 6"/>
                      <p:cNvPicPr>
                        <a:picLocks noChangeAspect="1" noChangeArrowheads="1"/>
                      </p:cNvPicPr>
                      <p:nvPr/>
                    </p:nvPicPr>
                    <p:blipFill>
                      <a:blip r:embed="rId10"/>
                      <a:srcRect/>
                      <a:stretch>
                        <a:fillRect/>
                      </a:stretch>
                    </p:blipFill>
                    <p:spPr bwMode="auto">
                      <a:xfrm>
                        <a:off x="8618854" y="2530838"/>
                        <a:ext cx="2686050" cy="795338"/>
                      </a:xfrm>
                      <a:prstGeom prst="rect">
                        <a:avLst/>
                      </a:prstGeom>
                      <a:noFill/>
                      <a:ln>
                        <a:noFill/>
                      </a:ln>
                    </p:spPr>
                  </p:pic>
                </p:oleObj>
              </mc:Fallback>
            </mc:AlternateContent>
          </a:graphicData>
        </a:graphic>
      </p:graphicFrame>
      <p:graphicFrame>
        <p:nvGraphicFramePr>
          <p:cNvPr id="17" name="Object 9"/>
          <p:cNvGraphicFramePr>
            <a:graphicFrameLocks noChangeAspect="1"/>
          </p:cNvGraphicFramePr>
          <p:nvPr>
            <p:extLst>
              <p:ext uri="{D42A27DB-BD31-4B8C-83A1-F6EECF244321}">
                <p14:modId xmlns:p14="http://schemas.microsoft.com/office/powerpoint/2010/main" val="1271780505"/>
              </p:ext>
            </p:extLst>
          </p:nvPr>
        </p:nvGraphicFramePr>
        <p:xfrm>
          <a:off x="8618854" y="3321709"/>
          <a:ext cx="2971800" cy="749300"/>
        </p:xfrm>
        <a:graphic>
          <a:graphicData uri="http://schemas.openxmlformats.org/presentationml/2006/ole">
            <mc:AlternateContent xmlns:mc="http://schemas.openxmlformats.org/markup-compatibility/2006">
              <mc:Choice xmlns:v="urn:schemas-microsoft-com:vml" Requires="v">
                <p:oleObj spid="_x0000_s12329" name="Equation" r:id="rId11" imgW="38709600" imgH="9753600" progId="Equation.DSMT4">
                  <p:embed/>
                </p:oleObj>
              </mc:Choice>
              <mc:Fallback>
                <p:oleObj name="Equation" r:id="rId11" imgW="38709600" imgH="9753600" progId="Equation.DSMT4">
                  <p:embed/>
                  <p:pic>
                    <p:nvPicPr>
                      <p:cNvPr id="0" name="Object 9"/>
                      <p:cNvPicPr>
                        <a:picLocks noChangeAspect="1" noChangeArrowheads="1"/>
                      </p:cNvPicPr>
                      <p:nvPr/>
                    </p:nvPicPr>
                    <p:blipFill>
                      <a:blip r:embed="rId12"/>
                      <a:srcRect/>
                      <a:stretch>
                        <a:fillRect/>
                      </a:stretch>
                    </p:blipFill>
                    <p:spPr bwMode="auto">
                      <a:xfrm>
                        <a:off x="8618854" y="3321709"/>
                        <a:ext cx="2971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a:extLst>
              <a:ext uri="{FF2B5EF4-FFF2-40B4-BE49-F238E27FC236}">
                <a16:creationId xmlns:a16="http://schemas.microsoft.com/office/drawing/2014/main" id="{FF9CC332-96D7-A23E-7D01-43C614608C56}"/>
              </a:ext>
            </a:extLst>
          </p:cNvPr>
          <p:cNvSpPr txBox="1"/>
          <p:nvPr/>
        </p:nvSpPr>
        <p:spPr>
          <a:xfrm>
            <a:off x="8172838" y="4083826"/>
            <a:ext cx="3818817" cy="1508105"/>
          </a:xfrm>
          <a:prstGeom prst="rect">
            <a:avLst/>
          </a:prstGeom>
          <a:noFill/>
        </p:spPr>
        <p:txBody>
          <a:bodyPr wrap="square">
            <a:spAutoFit/>
          </a:bodyPr>
          <a:lstStyle/>
          <a:p>
            <a:r>
              <a:rPr lang="zh-CN" altLang="en-US" b="1" noProof="1">
                <a:solidFill>
                  <a:srgbClr val="FF0000"/>
                </a:solidFill>
                <a:effectLst>
                  <a:outerShdw blurRad="38100" dist="38100" dir="2700000">
                    <a:srgbClr val="FFFFFF"/>
                  </a:outerShdw>
                </a:effectLst>
                <a:latin typeface="宋体" panose="02010600030101010101" pitchFamily="2" charset="-122"/>
              </a:rPr>
              <a:t>思路：最大示值相对误差</a:t>
            </a:r>
            <a:endParaRPr lang="en-US" altLang="zh-CN" b="1" noProof="1">
              <a:solidFill>
                <a:srgbClr val="FF0000"/>
              </a:solidFill>
              <a:effectLst>
                <a:outerShdw blurRad="38100" dist="38100" dir="2700000">
                  <a:srgbClr val="FFFFFF"/>
                </a:outerShdw>
              </a:effectLst>
              <a:latin typeface="宋体" panose="02010600030101010101" pitchFamily="2" charset="-122"/>
            </a:endParaRPr>
          </a:p>
          <a:p>
            <a:endParaRPr lang="en-US" altLang="zh-CN" noProof="1">
              <a:solidFill>
                <a:srgbClr val="FF0000"/>
              </a:solidFill>
            </a:endParaRPr>
          </a:p>
          <a:p>
            <a:r>
              <a:rPr lang="zh-CN" altLang="en-US" b="1" noProof="1">
                <a:solidFill>
                  <a:srgbClr val="FF0000"/>
                </a:solidFill>
                <a:effectLst>
                  <a:outerShdw blurRad="38100" dist="38100" dir="2700000">
                    <a:srgbClr val="FFFFFF"/>
                  </a:outerShdw>
                </a:effectLst>
                <a:latin typeface="宋体" panose="02010600030101010101" pitchFamily="2" charset="-122"/>
              </a:rPr>
              <a:t>与测量值成反比，取最大的那个，即</a:t>
            </a:r>
            <a:r>
              <a:rPr lang="en-US" altLang="zh-CN" b="1" noProof="1">
                <a:solidFill>
                  <a:srgbClr val="FF0000"/>
                </a:solidFill>
                <a:effectLst>
                  <a:outerShdw blurRad="38100" dist="38100" dir="2700000">
                    <a:srgbClr val="FFFFFF"/>
                  </a:outerShdw>
                </a:effectLst>
                <a:latin typeface="宋体" panose="02010600030101010101" pitchFamily="2" charset="-122"/>
              </a:rPr>
              <a:t>70</a:t>
            </a:r>
            <a:r>
              <a:rPr lang="en-US" altLang="zh-CN" noProof="1">
                <a:solidFill>
                  <a:srgbClr val="FF0000"/>
                </a:solidFill>
                <a:effectLst>
                  <a:outerShdw blurRad="38100" dist="38100" dir="2700000">
                    <a:srgbClr val="FFFFFF"/>
                  </a:outerShdw>
                </a:effectLst>
              </a:rPr>
              <a:t> ℃</a:t>
            </a:r>
            <a:r>
              <a:rPr lang="en-US" altLang="zh-CN" b="1" noProof="1">
                <a:solidFill>
                  <a:srgbClr val="FF0000"/>
                </a:solidFill>
                <a:effectLst>
                  <a:outerShdw blurRad="38100" dist="38100" dir="2700000">
                    <a:srgbClr val="FFFFFF"/>
                  </a:outerShdw>
                </a:effectLst>
                <a:latin typeface="宋体" panose="02010600030101010101" pitchFamily="2" charset="-122"/>
              </a:rPr>
              <a:t>,</a:t>
            </a:r>
            <a:r>
              <a:rPr lang="zh-CN" altLang="en-US" b="1" noProof="1">
                <a:solidFill>
                  <a:srgbClr val="FF0000"/>
                </a:solidFill>
                <a:effectLst>
                  <a:outerShdw blurRad="38100" dist="38100" dir="2700000">
                    <a:srgbClr val="FFFFFF"/>
                  </a:outerShdw>
                </a:effectLst>
                <a:latin typeface="宋体" panose="02010600030101010101" pitchFamily="2" charset="-122"/>
              </a:rPr>
              <a:t>最大的满足要求，其余的也满足要求的。</a:t>
            </a:r>
            <a:endParaRPr lang="en-US" altLang="zh-CN" b="1" noProof="1">
              <a:solidFill>
                <a:srgbClr val="FF0000"/>
              </a:solidFill>
              <a:effectLst>
                <a:outerShdw blurRad="38100" dist="38100" dir="2700000">
                  <a:srgbClr val="FFFFFF"/>
                </a:outerShdw>
              </a:effectLst>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4"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仪表的准确度等级</a:t>
            </a:r>
          </a:p>
        </p:txBody>
      </p:sp>
      <p:sp>
        <p:nvSpPr>
          <p:cNvPr id="5" name="矩形 274435"/>
          <p:cNvSpPr>
            <a:spLocks noChangeArrowheads="1"/>
          </p:cNvSpPr>
          <p:nvPr/>
        </p:nvSpPr>
        <p:spPr bwMode="auto">
          <a:xfrm>
            <a:off x="200345" y="1673805"/>
            <a:ext cx="11521280" cy="822597"/>
          </a:xfrm>
          <a:prstGeom prst="rect">
            <a:avLst/>
          </a:prstGeom>
          <a:noFill/>
          <a:ln>
            <a:noFill/>
          </a:ln>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ts val="3000"/>
              </a:lnSpc>
              <a:spcAft>
                <a:spcPts val="1400"/>
              </a:spcAft>
              <a:defRPr/>
            </a:pPr>
            <a:r>
              <a:rPr lang="en-US" altLang="zh-CN" sz="2000" dirty="0"/>
              <a:t>【</a:t>
            </a:r>
            <a:r>
              <a:rPr lang="zh-CN" altLang="en-US" sz="2000" dirty="0"/>
              <a:t>例</a:t>
            </a:r>
            <a:r>
              <a:rPr lang="en-US" altLang="zh-CN" sz="2000" dirty="0"/>
              <a:t>】</a:t>
            </a:r>
            <a:r>
              <a:rPr lang="zh-CN" altLang="en-US" sz="2000" dirty="0">
                <a:latin typeface="+mn-ea"/>
                <a:ea typeface="+mn-ea"/>
              </a:rPr>
              <a:t>检定</a:t>
            </a:r>
            <a:r>
              <a:rPr lang="en-US" altLang="zh-CN" sz="2000" dirty="0">
                <a:latin typeface="+mn-ea"/>
                <a:ea typeface="+mn-ea"/>
              </a:rPr>
              <a:t>2.5</a:t>
            </a:r>
            <a:r>
              <a:rPr lang="zh-CN" altLang="en-US" sz="2000" dirty="0">
                <a:latin typeface="+mn-ea"/>
                <a:ea typeface="+mn-ea"/>
              </a:rPr>
              <a:t>级、上限为</a:t>
            </a:r>
            <a:r>
              <a:rPr lang="en-US" altLang="zh-CN" sz="2000" dirty="0">
                <a:latin typeface="+mn-ea"/>
                <a:ea typeface="+mn-ea"/>
              </a:rPr>
              <a:t>100V</a:t>
            </a:r>
            <a:r>
              <a:rPr lang="zh-CN" altLang="en-US" sz="2000" dirty="0">
                <a:latin typeface="+mn-ea"/>
                <a:ea typeface="+mn-ea"/>
              </a:rPr>
              <a:t>的电压表时</a:t>
            </a:r>
            <a:r>
              <a:rPr lang="en-US" altLang="zh-CN" sz="2000" dirty="0">
                <a:latin typeface="+mn-ea"/>
                <a:ea typeface="+mn-ea"/>
              </a:rPr>
              <a:t>,</a:t>
            </a:r>
            <a:r>
              <a:rPr lang="zh-CN" altLang="en-US" sz="2000" dirty="0">
                <a:latin typeface="+mn-ea"/>
                <a:ea typeface="+mn-ea"/>
              </a:rPr>
              <a:t>发现</a:t>
            </a:r>
            <a:r>
              <a:rPr lang="en-US" altLang="zh-CN" sz="2000" dirty="0">
                <a:latin typeface="+mn-ea"/>
                <a:ea typeface="+mn-ea"/>
              </a:rPr>
              <a:t>50V</a:t>
            </a:r>
            <a:r>
              <a:rPr lang="zh-CN" altLang="en-US" sz="2000" dirty="0">
                <a:latin typeface="+mn-ea"/>
                <a:ea typeface="+mn-ea"/>
              </a:rPr>
              <a:t>刻度点的最大示值绝对误差为</a:t>
            </a:r>
            <a:r>
              <a:rPr lang="en-US" altLang="zh-CN" sz="2000" dirty="0">
                <a:latin typeface="+mn-ea"/>
                <a:ea typeface="+mn-ea"/>
              </a:rPr>
              <a:t>2V,</a:t>
            </a:r>
            <a:r>
              <a:rPr lang="zh-CN" altLang="en-US" sz="2000" dirty="0">
                <a:latin typeface="+mn-ea"/>
                <a:ea typeface="+mn-ea"/>
              </a:rPr>
              <a:t>并且比其他各刻度点的误差都大</a:t>
            </a:r>
            <a:r>
              <a:rPr lang="en-US" altLang="zh-CN" sz="2000" dirty="0">
                <a:latin typeface="+mn-ea"/>
                <a:ea typeface="+mn-ea"/>
              </a:rPr>
              <a:t>,</a:t>
            </a:r>
            <a:r>
              <a:rPr lang="zh-CN" altLang="en-US" sz="2000" dirty="0">
                <a:latin typeface="+mn-ea"/>
                <a:ea typeface="+mn-ea"/>
              </a:rPr>
              <a:t>问该电压表是否合格？</a:t>
            </a:r>
            <a:r>
              <a:rPr lang="zh-CN" altLang="en-US" sz="2000" dirty="0">
                <a:latin typeface="+mn-lt"/>
                <a:ea typeface="+mn-ea"/>
              </a:rPr>
              <a:t> </a:t>
            </a:r>
            <a:endParaRPr lang="en-US" altLang="zh-CN" sz="2000" dirty="0">
              <a:latin typeface="+mn-lt"/>
              <a:ea typeface="+mn-ea"/>
            </a:endParaRPr>
          </a:p>
        </p:txBody>
      </p:sp>
      <p:graphicFrame>
        <p:nvGraphicFramePr>
          <p:cNvPr id="6" name="内容占位符 274436"/>
          <p:cNvGraphicFramePr/>
          <p:nvPr/>
        </p:nvGraphicFramePr>
        <p:xfrm>
          <a:off x="4679872" y="2967314"/>
          <a:ext cx="2562225" cy="731837"/>
        </p:xfrm>
        <a:graphic>
          <a:graphicData uri="http://schemas.openxmlformats.org/presentationml/2006/ole">
            <mc:AlternateContent xmlns:mc="http://schemas.openxmlformats.org/markup-compatibility/2006">
              <mc:Choice xmlns:v="urn:schemas-microsoft-com:vml" Requires="v">
                <p:oleObj spid="_x0000_s13335" name="Equation" r:id="rId3" imgW="1243965" imgH="355600" progId="Equation.DSMT4">
                  <p:embed/>
                </p:oleObj>
              </mc:Choice>
              <mc:Fallback>
                <p:oleObj name="Equation" r:id="rId3" imgW="1243965" imgH="355600" progId="Equation.DSMT4">
                  <p:embed/>
                  <p:pic>
                    <p:nvPicPr>
                      <p:cNvPr id="0" name="内容占位符 274436"/>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872" y="2967314"/>
                        <a:ext cx="25622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Grp="1"/>
          </p:cNvGraphicFramePr>
          <p:nvPr/>
        </p:nvGraphicFramePr>
        <p:xfrm>
          <a:off x="5333921" y="4031581"/>
          <a:ext cx="1254125" cy="314325"/>
        </p:xfrm>
        <a:graphic>
          <a:graphicData uri="http://schemas.openxmlformats.org/presentationml/2006/ole">
            <mc:AlternateContent xmlns:mc="http://schemas.openxmlformats.org/markup-compatibility/2006">
              <mc:Choice xmlns:v="urn:schemas-microsoft-com:vml" Requires="v">
                <p:oleObj spid="_x0000_s13336" name="Equation" r:id="rId5" imgW="609600" imgH="152400" progId="Equation.DSMT4">
                  <p:embed/>
                </p:oleObj>
              </mc:Choice>
              <mc:Fallback>
                <p:oleObj name="Equation" r:id="rId5" imgW="609600" imgH="152400" progId="Equation.DSMT4">
                  <p:embed/>
                  <p:pic>
                    <p:nvPicPr>
                      <p:cNvPr id="0" name="对象 1"/>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3921" y="4031581"/>
                        <a:ext cx="12541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矩形 9"/>
          <p:cNvSpPr>
            <a:spLocks noChangeArrowheads="1"/>
          </p:cNvSpPr>
          <p:nvPr/>
        </p:nvSpPr>
        <p:spPr bwMode="auto">
          <a:xfrm>
            <a:off x="1100445" y="5251864"/>
            <a:ext cx="4139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solidFill>
                  <a:srgbClr val="FF0000"/>
                </a:solidFill>
                <a:latin typeface="楷体_GB2312" pitchFamily="49" charset="-122"/>
                <a:ea typeface="楷体_GB2312" pitchFamily="49" charset="-122"/>
              </a:rPr>
              <a:t>若上述电压表为</a:t>
            </a:r>
            <a:r>
              <a:rPr lang="en-US" altLang="zh-CN" sz="2000" dirty="0">
                <a:solidFill>
                  <a:srgbClr val="FF0000"/>
                </a:solidFill>
                <a:latin typeface="楷体_GB2312" pitchFamily="49" charset="-122"/>
                <a:ea typeface="楷体_GB2312" pitchFamily="49" charset="-122"/>
              </a:rPr>
              <a:t>1.5</a:t>
            </a:r>
            <a:r>
              <a:rPr lang="zh-CN" altLang="en-US" sz="2000" dirty="0">
                <a:solidFill>
                  <a:srgbClr val="FF0000"/>
                </a:solidFill>
                <a:latin typeface="楷体_GB2312" pitchFamily="49" charset="-122"/>
                <a:ea typeface="楷体_GB2312" pitchFamily="49" charset="-122"/>
              </a:rPr>
              <a:t>级，是否合格？</a:t>
            </a:r>
            <a:endParaRPr lang="zh-CN" altLang="en-US" sz="2000" dirty="0">
              <a:solidFill>
                <a:srgbClr val="FF0000"/>
              </a:solidFill>
            </a:endParaRPr>
          </a:p>
        </p:txBody>
      </p:sp>
      <p:graphicFrame>
        <p:nvGraphicFramePr>
          <p:cNvPr id="11" name="对象 10"/>
          <p:cNvGraphicFramePr>
            <a:graphicFrameLocks noGrp="1"/>
          </p:cNvGraphicFramePr>
          <p:nvPr/>
        </p:nvGraphicFramePr>
        <p:xfrm>
          <a:off x="4679872" y="5981608"/>
          <a:ext cx="1254125" cy="314325"/>
        </p:xfrm>
        <a:graphic>
          <a:graphicData uri="http://schemas.openxmlformats.org/presentationml/2006/ole">
            <mc:AlternateContent xmlns:mc="http://schemas.openxmlformats.org/markup-compatibility/2006">
              <mc:Choice xmlns:v="urn:schemas-microsoft-com:vml" Requires="v">
                <p:oleObj spid="_x0000_s13337" name="Equation" r:id="rId7" imgW="609600" imgH="152400" progId="Equation.DSMT4">
                  <p:embed/>
                </p:oleObj>
              </mc:Choice>
              <mc:Fallback>
                <p:oleObj name="Equation" r:id="rId7" imgW="609600" imgH="152400" progId="Equation.DSMT4">
                  <p:embed/>
                  <p:pic>
                    <p:nvPicPr>
                      <p:cNvPr id="0" name="对象 3"/>
                      <p:cNvPicPr>
                        <a:picLocks noGrp="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9872" y="5981608"/>
                        <a:ext cx="12541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矩形 11"/>
          <p:cNvSpPr>
            <a:spLocks noChangeArrowheads="1"/>
          </p:cNvSpPr>
          <p:nvPr/>
        </p:nvSpPr>
        <p:spPr bwMode="auto">
          <a:xfrm>
            <a:off x="7176120" y="5907790"/>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solidFill>
                  <a:srgbClr val="FF0000"/>
                </a:solidFill>
                <a:latin typeface="楷体_GB2312" pitchFamily="49" charset="-122"/>
                <a:ea typeface="楷体_GB2312" pitchFamily="49" charset="-122"/>
              </a:rPr>
              <a:t>则该电压表不合格</a:t>
            </a:r>
            <a:endParaRPr lang="zh-CN" altLang="en-US" sz="2000" dirty="0">
              <a:solidFill>
                <a:srgbClr val="FF0000"/>
              </a:solidFill>
            </a:endParaRPr>
          </a:p>
        </p:txBody>
      </p:sp>
      <p:sp>
        <p:nvSpPr>
          <p:cNvPr id="13" name="文本框 12"/>
          <p:cNvSpPr txBox="1"/>
          <p:nvPr/>
        </p:nvSpPr>
        <p:spPr>
          <a:xfrm>
            <a:off x="200345" y="2796643"/>
            <a:ext cx="6094602" cy="400110"/>
          </a:xfrm>
          <a:prstGeom prst="rect">
            <a:avLst/>
          </a:prstGeom>
          <a:noFill/>
        </p:spPr>
        <p:txBody>
          <a:bodyPr wrap="square">
            <a:spAutoFit/>
          </a:bodyPr>
          <a:lstStyle/>
          <a:p>
            <a:pPr lvl="1" eaLnBrk="1" hangingPunct="1">
              <a:defRPr/>
            </a:pPr>
            <a:r>
              <a:rPr lang="zh-CN" altLang="en-US" sz="2000" dirty="0">
                <a:latin typeface="+mn-lt"/>
                <a:ea typeface="+mn-ea"/>
              </a:rPr>
              <a:t>解：该电压表的最大引用误差为</a:t>
            </a:r>
            <a:endParaRPr lang="en-US" altLang="zh-CN" sz="2000" dirty="0">
              <a:latin typeface="+mn-lt"/>
              <a:ea typeface="+mn-ea"/>
            </a:endParaRPr>
          </a:p>
        </p:txBody>
      </p:sp>
      <p:sp>
        <p:nvSpPr>
          <p:cNvPr id="14" name="文本框 13"/>
          <p:cNvSpPr txBox="1"/>
          <p:nvPr/>
        </p:nvSpPr>
        <p:spPr>
          <a:xfrm>
            <a:off x="658701" y="4578804"/>
            <a:ext cx="9622764" cy="400110"/>
          </a:xfrm>
          <a:prstGeom prst="rect">
            <a:avLst/>
          </a:prstGeom>
          <a:noFill/>
        </p:spPr>
        <p:txBody>
          <a:bodyPr wrap="square">
            <a:spAutoFit/>
          </a:bodyPr>
          <a:lstStyle/>
          <a:p>
            <a:pPr lvl="1" eaLnBrk="1" hangingPunct="1">
              <a:defRPr/>
            </a:pPr>
            <a:r>
              <a:rPr lang="en-US" altLang="zh-CN" sz="2000" dirty="0">
                <a:latin typeface="+mn-lt"/>
                <a:ea typeface="+mn-ea"/>
              </a:rPr>
              <a:t>2.5</a:t>
            </a:r>
            <a:r>
              <a:rPr lang="zh-CN" altLang="en-US" sz="2000" dirty="0">
                <a:latin typeface="+mn-lt"/>
                <a:ea typeface="+mn-ea"/>
              </a:rPr>
              <a:t>级的含义是合格仪器仪表最大引用误差的界限为</a:t>
            </a:r>
            <a:r>
              <a:rPr lang="en-US" altLang="zh-CN" sz="2000" dirty="0">
                <a:latin typeface="+mn-lt"/>
                <a:ea typeface="+mn-ea"/>
              </a:rPr>
              <a:t>2.5</a:t>
            </a:r>
            <a:r>
              <a:rPr lang="zh-CN" altLang="en-US" sz="2000" dirty="0">
                <a:latin typeface="+mn-lt"/>
                <a:ea typeface="+mn-ea"/>
              </a:rPr>
              <a:t>％</a:t>
            </a:r>
            <a:r>
              <a:rPr lang="en-US" altLang="zh-CN" sz="2000" dirty="0">
                <a:latin typeface="+mn-lt"/>
                <a:ea typeface="+mn-ea"/>
              </a:rPr>
              <a:t>,</a:t>
            </a:r>
            <a:r>
              <a:rPr lang="zh-CN" altLang="en-US" sz="2000" dirty="0">
                <a:latin typeface="+mn-lt"/>
                <a:ea typeface="+mn-ea"/>
              </a:rPr>
              <a:t>可见</a:t>
            </a:r>
            <a:r>
              <a:rPr lang="en-US" altLang="zh-CN" sz="2000" dirty="0">
                <a:latin typeface="+mn-lt"/>
                <a:ea typeface="+mn-ea"/>
              </a:rPr>
              <a:t>,</a:t>
            </a:r>
            <a:r>
              <a:rPr lang="zh-CN" altLang="en-US" sz="2000" dirty="0">
                <a:latin typeface="+mn-lt"/>
                <a:ea typeface="+mn-ea"/>
              </a:rPr>
              <a:t>该电压表合格</a:t>
            </a:r>
            <a:r>
              <a:rPr lang="zh-CN" altLang="en-US" sz="2000" dirty="0">
                <a:latin typeface="+mn-lt"/>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仪表的准确度等级</a:t>
            </a:r>
          </a:p>
        </p:txBody>
      </p:sp>
      <p:sp>
        <p:nvSpPr>
          <p:cNvPr id="15" name="Rectangle 3"/>
          <p:cNvSpPr>
            <a:spLocks noChangeArrowheads="1"/>
          </p:cNvSpPr>
          <p:nvPr/>
        </p:nvSpPr>
        <p:spPr bwMode="auto">
          <a:xfrm>
            <a:off x="452701" y="3256287"/>
            <a:ext cx="1232809" cy="455612"/>
          </a:xfrm>
          <a:prstGeom prst="rect">
            <a:avLst/>
          </a:prstGeom>
          <a:noFill/>
          <a:ln>
            <a:noFill/>
          </a:ln>
        </p:spPr>
        <p:txBody>
          <a:bodyPr/>
          <a:lstStyle/>
          <a:p>
            <a:pPr marL="342900" indent="-342900" eaLnBrk="1" hangingPunct="1">
              <a:spcBef>
                <a:spcPct val="20000"/>
              </a:spcBef>
              <a:defRPr/>
            </a:pPr>
            <a:r>
              <a:rPr kumimoji="1" lang="zh-CN" altLang="en-US" sz="2200" dirty="0">
                <a:effectLst>
                  <a:outerShdw blurRad="38100" dist="38100" dir="2700000" algn="tl">
                    <a:srgbClr val="C0C0C0"/>
                  </a:outerShdw>
                </a:effectLst>
                <a:latin typeface="黑体" panose="02010609060101010101" pitchFamily="49" charset="-122"/>
                <a:ea typeface="黑体" panose="02010609060101010101" pitchFamily="49" charset="-122"/>
              </a:rPr>
              <a:t>解：</a:t>
            </a:r>
            <a:endParaRPr lang="zh-CN" altLang="en-US" sz="22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7" name="矩形 1"/>
          <p:cNvSpPr>
            <a:spLocks noChangeArrowheads="1"/>
          </p:cNvSpPr>
          <p:nvPr/>
        </p:nvSpPr>
        <p:spPr bwMode="auto">
          <a:xfrm>
            <a:off x="407988" y="1749697"/>
            <a:ext cx="11162884" cy="1261884"/>
          </a:xfrm>
          <a:prstGeom prst="rect">
            <a:avLst/>
          </a:prstGeom>
          <a:noFill/>
          <a:ln>
            <a:noFill/>
          </a:ln>
        </p:spPr>
        <p:txBody>
          <a:bodyPr>
            <a:spAutoFit/>
          </a:bodyPr>
          <a:lstStyle/>
          <a:p>
            <a:pPr eaLnBrk="1" hangingPunct="1">
              <a:spcBef>
                <a:spcPts val="1200"/>
              </a:spcBef>
              <a:buFontTx/>
              <a:buNone/>
            </a:pPr>
            <a:r>
              <a:rPr lang="en-US" altLang="zh-CN" sz="2200" dirty="0">
                <a:latin typeface="+mn-lt"/>
                <a:ea typeface="+mn-ea"/>
              </a:rPr>
              <a:t>【</a:t>
            </a:r>
            <a:r>
              <a:rPr lang="zh-CN" altLang="en-US" sz="2200" dirty="0">
                <a:latin typeface="+mn-lt"/>
                <a:ea typeface="+mn-ea"/>
              </a:rPr>
              <a:t>例</a:t>
            </a:r>
            <a:r>
              <a:rPr lang="en-US" altLang="zh-CN" sz="2200" dirty="0">
                <a:latin typeface="+mn-lt"/>
                <a:ea typeface="+mn-ea"/>
              </a:rPr>
              <a:t>】</a:t>
            </a:r>
            <a:r>
              <a:rPr lang="zh-CN" altLang="en-US" sz="2200" dirty="0">
                <a:latin typeface="Times New Roman" panose="02020603050405020304" pitchFamily="18" charset="0"/>
                <a:ea typeface="华文仿宋" panose="02010600040101010101" pitchFamily="2" charset="-122"/>
                <a:cs typeface="Times New Roman" panose="02020603050405020304" pitchFamily="18" charset="0"/>
              </a:rPr>
              <a:t>测量一个约</a:t>
            </a:r>
            <a:r>
              <a:rPr lang="en-US" altLang="zh-CN" sz="2200" dirty="0">
                <a:latin typeface="Times New Roman" panose="02020603050405020304" pitchFamily="18" charset="0"/>
                <a:ea typeface="华文仿宋" panose="02010600040101010101" pitchFamily="2" charset="-122"/>
                <a:cs typeface="Times New Roman" panose="02020603050405020304" pitchFamily="18" charset="0"/>
              </a:rPr>
              <a:t>80V</a:t>
            </a:r>
            <a:r>
              <a:rPr lang="zh-CN" altLang="en-US" sz="2200" dirty="0">
                <a:latin typeface="Times New Roman" panose="02020603050405020304" pitchFamily="18" charset="0"/>
                <a:ea typeface="华文仿宋" panose="02010600040101010101" pitchFamily="2" charset="-122"/>
                <a:cs typeface="Times New Roman" panose="02020603050405020304" pitchFamily="18" charset="0"/>
              </a:rPr>
              <a:t>的电压。现有二块电压表，一块量程为</a:t>
            </a:r>
            <a:r>
              <a:rPr lang="en-US" altLang="zh-CN" sz="2200" dirty="0">
                <a:latin typeface="Times New Roman" panose="02020603050405020304" pitchFamily="18" charset="0"/>
                <a:ea typeface="华文仿宋" panose="02010600040101010101" pitchFamily="2" charset="-122"/>
                <a:cs typeface="Times New Roman" panose="02020603050405020304" pitchFamily="18" charset="0"/>
              </a:rPr>
              <a:t>300V</a:t>
            </a:r>
            <a:r>
              <a:rPr lang="zh-CN" altLang="en-US" sz="2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仿宋" panose="02010600040101010101" pitchFamily="2" charset="-122"/>
                <a:cs typeface="Times New Roman" panose="02020603050405020304" pitchFamily="18" charset="0"/>
              </a:rPr>
              <a:t>0.5</a:t>
            </a:r>
            <a:r>
              <a:rPr lang="zh-CN" altLang="en-US" sz="2200" dirty="0">
                <a:latin typeface="Times New Roman" panose="02020603050405020304" pitchFamily="18" charset="0"/>
                <a:ea typeface="华文仿宋" panose="02010600040101010101" pitchFamily="2" charset="-122"/>
                <a:cs typeface="Times New Roman" panose="02020603050405020304" pitchFamily="18" charset="0"/>
              </a:rPr>
              <a:t>级，另一块量程</a:t>
            </a:r>
            <a:r>
              <a:rPr lang="en-US" altLang="zh-CN" sz="2200" dirty="0">
                <a:latin typeface="Times New Roman" panose="02020603050405020304" pitchFamily="18" charset="0"/>
                <a:ea typeface="华文仿宋" panose="02010600040101010101" pitchFamily="2" charset="-122"/>
                <a:cs typeface="Times New Roman" panose="02020603050405020304" pitchFamily="18" charset="0"/>
              </a:rPr>
              <a:t>100V</a:t>
            </a:r>
            <a:r>
              <a:rPr lang="zh-CN" altLang="en-US" sz="2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仿宋" panose="02010600040101010101" pitchFamily="2" charset="-122"/>
                <a:cs typeface="Times New Roman" panose="02020603050405020304" pitchFamily="18" charset="0"/>
              </a:rPr>
              <a:t>1.0</a:t>
            </a:r>
            <a:r>
              <a:rPr lang="zh-CN" altLang="en-US" sz="2200" dirty="0">
                <a:latin typeface="Times New Roman" panose="02020603050405020304" pitchFamily="18" charset="0"/>
                <a:ea typeface="华文仿宋" panose="02010600040101010101" pitchFamily="2" charset="-122"/>
                <a:cs typeface="Times New Roman" panose="02020603050405020304" pitchFamily="18" charset="0"/>
              </a:rPr>
              <a:t>级，问选择哪一块为好？</a:t>
            </a:r>
          </a:p>
          <a:p>
            <a:pPr eaLnBrk="1" hangingPunct="1">
              <a:spcBef>
                <a:spcPts val="1200"/>
              </a:spcBef>
              <a:defRPr/>
            </a:pPr>
            <a:endParaRPr lang="zh-CN" altLang="en-US" sz="22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 name="矩形 18"/>
          <p:cNvSpPr>
            <a:spLocks noChangeArrowheads="1"/>
          </p:cNvSpPr>
          <p:nvPr/>
        </p:nvSpPr>
        <p:spPr bwMode="auto">
          <a:xfrm>
            <a:off x="671513" y="5524772"/>
            <a:ext cx="10899359"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         可见，用</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100V</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级电压表测量该电压时，精度比较高，故选用</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100V</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级电压表较好。</a:t>
            </a:r>
          </a:p>
        </p:txBody>
      </p:sp>
      <p:grpSp>
        <p:nvGrpSpPr>
          <p:cNvPr id="20" name="组合 10"/>
          <p:cNvGrpSpPr/>
          <p:nvPr/>
        </p:nvGrpSpPr>
        <p:grpSpPr bwMode="auto">
          <a:xfrm>
            <a:off x="971550" y="4048397"/>
            <a:ext cx="7312685" cy="1476375"/>
            <a:chOff x="971600" y="3320988"/>
            <a:chExt cx="7312780" cy="1476299"/>
          </a:xfrm>
        </p:grpSpPr>
        <p:grpSp>
          <p:nvGrpSpPr>
            <p:cNvPr id="21" name="组合 8"/>
            <p:cNvGrpSpPr/>
            <p:nvPr/>
          </p:nvGrpSpPr>
          <p:grpSpPr bwMode="auto">
            <a:xfrm>
              <a:off x="1003035" y="3320988"/>
              <a:ext cx="7242427" cy="756084"/>
              <a:chOff x="1003035" y="3320988"/>
              <a:chExt cx="7242427" cy="756084"/>
            </a:xfrm>
          </p:grpSpPr>
          <p:graphicFrame>
            <p:nvGraphicFramePr>
              <p:cNvPr id="25" name="Object 4"/>
              <p:cNvGraphicFramePr>
                <a:graphicFrameLocks noChangeAspect="1"/>
              </p:cNvGraphicFramePr>
              <p:nvPr/>
            </p:nvGraphicFramePr>
            <p:xfrm>
              <a:off x="4941933" y="3320988"/>
              <a:ext cx="3303529" cy="756084"/>
            </p:xfrm>
            <a:graphic>
              <a:graphicData uri="http://schemas.openxmlformats.org/presentationml/2006/ole">
                <mc:AlternateContent xmlns:mc="http://schemas.openxmlformats.org/markup-compatibility/2006">
                  <mc:Choice xmlns:v="urn:schemas-microsoft-com:vml" Requires="v">
                    <p:oleObj spid="_x0000_s14366" name="公式" r:id="rId3" imgW="1701800" imgH="393700" progId="Equation.3">
                      <p:embed/>
                    </p:oleObj>
                  </mc:Choice>
                  <mc:Fallback>
                    <p:oleObj name="公式" r:id="rId3" imgW="17018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933" y="3320988"/>
                            <a:ext cx="3303529" cy="75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矩形 3"/>
              <p:cNvSpPr>
                <a:spLocks noChangeArrowheads="1"/>
              </p:cNvSpPr>
              <p:nvPr/>
            </p:nvSpPr>
            <p:spPr bwMode="auto">
              <a:xfrm>
                <a:off x="1003035" y="3501008"/>
                <a:ext cx="3421173" cy="43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200" dirty="0">
                    <a:latin typeface="Times New Roman" panose="02020603050405020304" pitchFamily="18" charset="0"/>
                    <a:ea typeface="华文仿宋" panose="02010600040101010101" pitchFamily="2" charset="-122"/>
                    <a:cs typeface="Times New Roman" panose="02020603050405020304" pitchFamily="18" charset="0"/>
                  </a:rPr>
                  <a:t>使用</a:t>
                </a:r>
                <a:r>
                  <a:rPr lang="en-US" altLang="zh-CN" sz="2200" dirty="0">
                    <a:latin typeface="Times New Roman" panose="02020603050405020304" pitchFamily="18" charset="0"/>
                    <a:ea typeface="华文仿宋" panose="02010600040101010101" pitchFamily="2" charset="-122"/>
                    <a:cs typeface="Times New Roman" panose="02020603050405020304" pitchFamily="18" charset="0"/>
                  </a:rPr>
                  <a:t>300V</a:t>
                </a:r>
                <a:r>
                  <a:rPr lang="zh-CN" altLang="en-US" sz="2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仿宋" panose="02010600040101010101" pitchFamily="2" charset="-122"/>
                    <a:cs typeface="Times New Roman" panose="02020603050405020304" pitchFamily="18" charset="0"/>
                  </a:rPr>
                  <a:t>0.5</a:t>
                </a:r>
                <a:r>
                  <a:rPr lang="zh-CN" altLang="en-US" sz="2200" dirty="0">
                    <a:latin typeface="Times New Roman" panose="02020603050405020304" pitchFamily="18" charset="0"/>
                    <a:ea typeface="华文仿宋" panose="02010600040101010101" pitchFamily="2" charset="-122"/>
                    <a:cs typeface="Times New Roman" panose="02020603050405020304" pitchFamily="18" charset="0"/>
                  </a:rPr>
                  <a:t>级电压表时</a:t>
                </a:r>
              </a:p>
            </p:txBody>
          </p:sp>
        </p:grpSp>
        <p:grpSp>
          <p:nvGrpSpPr>
            <p:cNvPr id="22" name="组合 9"/>
            <p:cNvGrpSpPr/>
            <p:nvPr/>
          </p:nvGrpSpPr>
          <p:grpSpPr bwMode="auto">
            <a:xfrm>
              <a:off x="971600" y="4026939"/>
              <a:ext cx="7312780" cy="770348"/>
              <a:chOff x="971600" y="4026939"/>
              <a:chExt cx="7312780" cy="770348"/>
            </a:xfrm>
          </p:grpSpPr>
          <p:graphicFrame>
            <p:nvGraphicFramePr>
              <p:cNvPr id="23" name="Object 6"/>
              <p:cNvGraphicFramePr>
                <a:graphicFrameLocks noChangeAspect="1"/>
              </p:cNvGraphicFramePr>
              <p:nvPr/>
            </p:nvGraphicFramePr>
            <p:xfrm>
              <a:off x="4903016" y="4026939"/>
              <a:ext cx="3381364" cy="770348"/>
            </p:xfrm>
            <a:graphic>
              <a:graphicData uri="http://schemas.openxmlformats.org/presentationml/2006/ole">
                <mc:AlternateContent xmlns:mc="http://schemas.openxmlformats.org/markup-compatibility/2006">
                  <mc:Choice xmlns:v="urn:schemas-microsoft-com:vml" Requires="v">
                    <p:oleObj spid="_x0000_s14367" name="公式" r:id="rId5" imgW="1714500" imgH="393700" progId="Equation.3">
                      <p:embed/>
                    </p:oleObj>
                  </mc:Choice>
                  <mc:Fallback>
                    <p:oleObj name="公式" r:id="rId5" imgW="17145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016" y="4026939"/>
                            <a:ext cx="3381364" cy="77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矩形 4"/>
              <p:cNvSpPr>
                <a:spLocks noChangeArrowheads="1"/>
              </p:cNvSpPr>
              <p:nvPr/>
            </p:nvSpPr>
            <p:spPr bwMode="auto">
              <a:xfrm>
                <a:off x="971600" y="4227475"/>
                <a:ext cx="3421173" cy="43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200">
                    <a:latin typeface="Times New Roman" panose="02020603050405020304" pitchFamily="18" charset="0"/>
                    <a:ea typeface="华文仿宋" panose="02010600040101010101" pitchFamily="2" charset="-122"/>
                    <a:cs typeface="Times New Roman" panose="02020603050405020304" pitchFamily="18" charset="0"/>
                  </a:rPr>
                  <a:t>使用</a:t>
                </a:r>
                <a:r>
                  <a:rPr lang="en-US" altLang="zh-CN" sz="2200">
                    <a:latin typeface="Times New Roman" panose="02020603050405020304" pitchFamily="18" charset="0"/>
                    <a:ea typeface="华文仿宋" panose="02010600040101010101" pitchFamily="2" charset="-122"/>
                    <a:cs typeface="Times New Roman" panose="02020603050405020304" pitchFamily="18" charset="0"/>
                  </a:rPr>
                  <a:t>100V</a:t>
                </a:r>
                <a:r>
                  <a:rPr lang="zh-CN" altLang="en-US" sz="220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200">
                    <a:latin typeface="Times New Roman" panose="02020603050405020304" pitchFamily="18" charset="0"/>
                    <a:ea typeface="华文仿宋" panose="02010600040101010101" pitchFamily="2" charset="-122"/>
                    <a:cs typeface="Times New Roman" panose="02020603050405020304" pitchFamily="18" charset="0"/>
                  </a:rPr>
                  <a:t>1.0</a:t>
                </a:r>
                <a:r>
                  <a:rPr lang="zh-CN" altLang="en-US" sz="2200">
                    <a:latin typeface="Times New Roman" panose="02020603050405020304" pitchFamily="18" charset="0"/>
                    <a:ea typeface="华文仿宋" panose="02010600040101010101" pitchFamily="2" charset="-122"/>
                    <a:cs typeface="Times New Roman" panose="02020603050405020304" pitchFamily="18" charset="0"/>
                  </a:rPr>
                  <a:t>级电压表时</a:t>
                </a:r>
              </a:p>
            </p:txBody>
          </p:sp>
        </p:grpSp>
      </p:grpSp>
      <p:graphicFrame>
        <p:nvGraphicFramePr>
          <p:cNvPr id="28" name="Object 6"/>
          <p:cNvGraphicFramePr>
            <a:graphicFrameLocks noChangeAspect="1"/>
          </p:cNvGraphicFramePr>
          <p:nvPr/>
        </p:nvGraphicFramePr>
        <p:xfrm>
          <a:off x="7986210" y="2390868"/>
          <a:ext cx="2686050" cy="795338"/>
        </p:xfrm>
        <a:graphic>
          <a:graphicData uri="http://schemas.openxmlformats.org/presentationml/2006/ole">
            <mc:AlternateContent xmlns:mc="http://schemas.openxmlformats.org/markup-compatibility/2006">
              <mc:Choice xmlns:v="urn:schemas-microsoft-com:vml" Requires="v">
                <p:oleObj spid="_x0000_s14368" name="Equation" r:id="rId7" imgW="26517600" imgH="7924800" progId="Equation.DSMT4">
                  <p:embed/>
                </p:oleObj>
              </mc:Choice>
              <mc:Fallback>
                <p:oleObj name="Equation" r:id="rId7" imgW="26517600" imgH="7924800" progId="Equation.DSMT4">
                  <p:embed/>
                  <p:pic>
                    <p:nvPicPr>
                      <p:cNvPr id="0" name="Object 6"/>
                      <p:cNvPicPr>
                        <a:picLocks noChangeAspect="1" noChangeArrowheads="1"/>
                      </p:cNvPicPr>
                      <p:nvPr/>
                    </p:nvPicPr>
                    <p:blipFill>
                      <a:blip r:embed="rId8"/>
                      <a:srcRect/>
                      <a:stretch>
                        <a:fillRect/>
                      </a:stretch>
                    </p:blipFill>
                    <p:spPr bwMode="auto">
                      <a:xfrm>
                        <a:off x="7986210" y="2390868"/>
                        <a:ext cx="2686050" cy="795338"/>
                      </a:xfrm>
                      <a:prstGeom prst="rect">
                        <a:avLst/>
                      </a:prstGeom>
                      <a:noFill/>
                      <a:ln>
                        <a:noFill/>
                      </a:ln>
                    </p:spPr>
                  </p:pic>
                </p:oleObj>
              </mc:Fallback>
            </mc:AlternateContent>
          </a:graphicData>
        </a:graphic>
      </p:graphicFrame>
      <p:graphicFrame>
        <p:nvGraphicFramePr>
          <p:cNvPr id="29" name="Object 9"/>
          <p:cNvGraphicFramePr>
            <a:graphicFrameLocks noChangeAspect="1"/>
          </p:cNvGraphicFramePr>
          <p:nvPr/>
        </p:nvGraphicFramePr>
        <p:xfrm>
          <a:off x="7984250" y="3211949"/>
          <a:ext cx="2971800" cy="749300"/>
        </p:xfrm>
        <a:graphic>
          <a:graphicData uri="http://schemas.openxmlformats.org/presentationml/2006/ole">
            <mc:AlternateContent xmlns:mc="http://schemas.openxmlformats.org/markup-compatibility/2006">
              <mc:Choice xmlns:v="urn:schemas-microsoft-com:vml" Requires="v">
                <p:oleObj spid="_x0000_s14369" name="Equation" r:id="rId9" imgW="38709600" imgH="9753600" progId="Equation.DSMT4">
                  <p:embed/>
                </p:oleObj>
              </mc:Choice>
              <mc:Fallback>
                <p:oleObj name="Equation" r:id="rId9" imgW="38709600" imgH="9753600" progId="Equation.DSMT4">
                  <p:embed/>
                  <p:pic>
                    <p:nvPicPr>
                      <p:cNvPr id="0" name="Object 9"/>
                      <p:cNvPicPr>
                        <a:picLocks noChangeAspect="1" noChangeArrowheads="1"/>
                      </p:cNvPicPr>
                      <p:nvPr/>
                    </p:nvPicPr>
                    <p:blipFill>
                      <a:blip r:embed="rId10"/>
                      <a:srcRect/>
                      <a:stretch>
                        <a:fillRect/>
                      </a:stretch>
                    </p:blipFill>
                    <p:spPr bwMode="auto">
                      <a:xfrm>
                        <a:off x="7984250" y="3211949"/>
                        <a:ext cx="2971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文本框 29"/>
          <p:cNvSpPr txBox="1"/>
          <p:nvPr/>
        </p:nvSpPr>
        <p:spPr>
          <a:xfrm>
            <a:off x="4853429" y="2746695"/>
            <a:ext cx="3105345" cy="369332"/>
          </a:xfrm>
          <a:prstGeom prst="rect">
            <a:avLst/>
          </a:prstGeom>
          <a:noFill/>
        </p:spPr>
        <p:txBody>
          <a:bodyPr wrap="square">
            <a:spAutoFit/>
          </a:bodyPr>
          <a:lstStyle/>
          <a:p>
            <a:r>
              <a:rPr lang="zh-CN" altLang="en-US" b="1" noProof="1">
                <a:effectLst>
                  <a:outerShdw blurRad="38100" dist="38100" dir="2700000">
                    <a:srgbClr val="FFFFFF"/>
                  </a:outerShdw>
                </a:effectLst>
                <a:latin typeface="宋体" panose="02010600030101010101" pitchFamily="2" charset="-122"/>
              </a:rPr>
              <a:t>思路：最大示值相对误差</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inVertic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740405" y="2339103"/>
            <a:ext cx="10711190" cy="3925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ormAutofit lnSpcReduction="10000"/>
          </a:bodyPr>
          <a:lstStyle/>
          <a:p>
            <a:pPr>
              <a:lnSpc>
                <a:spcPct val="140000"/>
              </a:lnSpc>
            </a:pPr>
            <a:r>
              <a:rPr lang="zh-CN" altLang="en-US" sz="2200" dirty="0"/>
              <a:t>注意</a:t>
            </a:r>
            <a:r>
              <a:rPr lang="en-US" altLang="zh-CN" sz="2200" dirty="0"/>
              <a:t>1</a:t>
            </a:r>
            <a:r>
              <a:rPr lang="zh-CN" altLang="en-US" sz="2200" dirty="0"/>
              <a:t>：测量误差不但与仪器准确度等级有关，而且还与量程有关。</a:t>
            </a:r>
            <a:endParaRPr lang="en-US" altLang="zh-CN" sz="2200" dirty="0"/>
          </a:p>
          <a:p>
            <a:pPr>
              <a:lnSpc>
                <a:spcPct val="140000"/>
              </a:lnSpc>
            </a:pPr>
            <a:r>
              <a:rPr lang="zh-CN" altLang="en-US" sz="2200" dirty="0"/>
              <a:t>注意</a:t>
            </a:r>
            <a:r>
              <a:rPr lang="en-US" altLang="zh-CN" sz="2200" dirty="0"/>
              <a:t>2</a:t>
            </a:r>
            <a:r>
              <a:rPr lang="zh-CN" altLang="en-US" sz="2200" dirty="0"/>
              <a:t>：同一量程内，测得值越小，测量误差越大。</a:t>
            </a:r>
            <a:endParaRPr lang="en-US" altLang="zh-CN" sz="2200" dirty="0"/>
          </a:p>
          <a:p>
            <a:pPr>
              <a:lnSpc>
                <a:spcPct val="140000"/>
              </a:lnSpc>
            </a:pPr>
            <a:r>
              <a:rPr lang="zh-CN" altLang="en-US" sz="2200" dirty="0"/>
              <a:t>注意</a:t>
            </a:r>
            <a:r>
              <a:rPr lang="en-US" altLang="zh-CN" sz="2200" dirty="0"/>
              <a:t>3</a:t>
            </a:r>
            <a:r>
              <a:rPr lang="zh-CN" altLang="en-US" sz="2200" dirty="0"/>
              <a:t>：测量结果的准确度与仪器的准确度是两个概念，测量结果的误差一般大于仪器的误差，只有测量值与量程相同时，它们才相等； </a:t>
            </a:r>
            <a:endParaRPr lang="en-US" altLang="zh-CN" sz="2200" dirty="0"/>
          </a:p>
          <a:p>
            <a:pPr>
              <a:lnSpc>
                <a:spcPct val="140000"/>
              </a:lnSpc>
            </a:pPr>
            <a:r>
              <a:rPr lang="zh-CN" altLang="en-US" sz="2200" dirty="0"/>
              <a:t>注意</a:t>
            </a:r>
            <a:r>
              <a:rPr lang="en-US" altLang="zh-CN" sz="2200" dirty="0"/>
              <a:t>4</a:t>
            </a:r>
            <a:r>
              <a:rPr lang="zh-CN" altLang="en-US" sz="2200" dirty="0"/>
              <a:t>：同一等级的测量仪器，其最大绝对误差随量程的增大而增大，为提高测量结果的准确度，需要被测量与仪器的量程相适应，一般应在满量程的</a:t>
            </a:r>
            <a:r>
              <a:rPr lang="en-US" altLang="zh-CN" sz="2200" dirty="0"/>
              <a:t>2/3</a:t>
            </a:r>
            <a:r>
              <a:rPr lang="zh-CN" altLang="en-US" sz="2200" dirty="0"/>
              <a:t>以上，测量误差不会超过仪器误差的</a:t>
            </a:r>
            <a:r>
              <a:rPr lang="en-US" altLang="zh-CN" sz="2200" dirty="0"/>
              <a:t>1.5</a:t>
            </a:r>
            <a:r>
              <a:rPr lang="zh-CN" altLang="en-US" sz="2200" dirty="0"/>
              <a:t>倍。</a:t>
            </a:r>
          </a:p>
        </p:txBody>
      </p:sp>
      <p:sp>
        <p:nvSpPr>
          <p:cNvPr id="2" name="标题 1"/>
          <p:cNvSpPr>
            <a:spLocks noGrp="1"/>
          </p:cNvSpPr>
          <p:nvPr>
            <p:ph type="title"/>
          </p:nvPr>
        </p:nvSpPr>
        <p:spPr/>
        <p:txBody>
          <a:bodyPr/>
          <a:lstStyle/>
          <a:p>
            <a:r>
              <a:rPr lang="zh-CN" altLang="en-US" dirty="0"/>
              <a:t>仪表的准确度等级</a:t>
            </a:r>
          </a:p>
        </p:txBody>
      </p:sp>
      <p:sp>
        <p:nvSpPr>
          <p:cNvPr id="30722" name="Rectangle 2"/>
          <p:cNvSpPr>
            <a:spLocks noChangeArrowheads="1"/>
          </p:cNvSpPr>
          <p:nvPr/>
        </p:nvSpPr>
        <p:spPr bwMode="auto">
          <a:xfrm>
            <a:off x="2273301" y="95250"/>
            <a:ext cx="8424863"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endParaRPr lang="zh-CN" altLang="en-US" sz="3400" b="1" dirty="0">
              <a:latin typeface="楷体_GB2312" pitchFamily="49" charset="-122"/>
              <a:ea typeface="宋体" panose="02010600030101010101" pitchFamily="2" charset="-122"/>
            </a:endParaRPr>
          </a:p>
        </p:txBody>
      </p:sp>
      <p:graphicFrame>
        <p:nvGraphicFramePr>
          <p:cNvPr id="5" name="Object 9"/>
          <p:cNvGraphicFramePr>
            <a:graphicFrameLocks noChangeAspect="1"/>
          </p:cNvGraphicFramePr>
          <p:nvPr/>
        </p:nvGraphicFramePr>
        <p:xfrm>
          <a:off x="1550495" y="1570701"/>
          <a:ext cx="2971800" cy="749300"/>
        </p:xfrm>
        <a:graphic>
          <a:graphicData uri="http://schemas.openxmlformats.org/presentationml/2006/ole">
            <mc:AlternateContent xmlns:mc="http://schemas.openxmlformats.org/markup-compatibility/2006">
              <mc:Choice xmlns:v="urn:schemas-microsoft-com:vml" Requires="v">
                <p:oleObj spid="_x0000_s15376" name="Equation" r:id="rId5" imgW="38709600" imgH="9753600" progId="Equation.DSMT4">
                  <p:embed/>
                </p:oleObj>
              </mc:Choice>
              <mc:Fallback>
                <p:oleObj name="Equation" r:id="rId5" imgW="38709600" imgH="9753600" progId="Equation.DSMT4">
                  <p:embed/>
                  <p:pic>
                    <p:nvPicPr>
                      <p:cNvPr id="0" name="Object 9"/>
                      <p:cNvPicPr>
                        <a:picLocks noChangeAspect="1" noChangeArrowheads="1"/>
                      </p:cNvPicPr>
                      <p:nvPr/>
                    </p:nvPicPr>
                    <p:blipFill>
                      <a:blip r:embed="rId6"/>
                      <a:srcRect/>
                      <a:stretch>
                        <a:fillRect/>
                      </a:stretch>
                    </p:blipFill>
                    <p:spPr bwMode="auto">
                      <a:xfrm>
                        <a:off x="1550495" y="1570701"/>
                        <a:ext cx="2971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nvGraphicFramePr>
        <p:xfrm>
          <a:off x="7669707" y="1613811"/>
          <a:ext cx="2686050" cy="795338"/>
        </p:xfrm>
        <a:graphic>
          <a:graphicData uri="http://schemas.openxmlformats.org/presentationml/2006/ole">
            <mc:AlternateContent xmlns:mc="http://schemas.openxmlformats.org/markup-compatibility/2006">
              <mc:Choice xmlns:v="urn:schemas-microsoft-com:vml" Requires="v">
                <p:oleObj spid="_x0000_s15377" name="Equation" r:id="rId7" imgW="26517600" imgH="7924800" progId="Equation.DSMT4">
                  <p:embed/>
                </p:oleObj>
              </mc:Choice>
              <mc:Fallback>
                <p:oleObj name="Equation" r:id="rId7" imgW="26517600" imgH="7924800" progId="Equation.DSMT4">
                  <p:embed/>
                  <p:pic>
                    <p:nvPicPr>
                      <p:cNvPr id="0" name="Object 6"/>
                      <p:cNvPicPr>
                        <a:picLocks noChangeAspect="1" noChangeArrowheads="1"/>
                      </p:cNvPicPr>
                      <p:nvPr/>
                    </p:nvPicPr>
                    <p:blipFill>
                      <a:blip r:embed="rId8"/>
                      <a:srcRect/>
                      <a:stretch>
                        <a:fillRect/>
                      </a:stretch>
                    </p:blipFill>
                    <p:spPr bwMode="auto">
                      <a:xfrm>
                        <a:off x="7669707" y="1613811"/>
                        <a:ext cx="2686050" cy="795338"/>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本章主要内容</a:t>
            </a:r>
          </a:p>
        </p:txBody>
      </p:sp>
      <p:grpSp>
        <p:nvGrpSpPr>
          <p:cNvPr id="6" name="组合 5"/>
          <p:cNvGrpSpPr/>
          <p:nvPr/>
        </p:nvGrpSpPr>
        <p:grpSpPr>
          <a:xfrm>
            <a:off x="3602725" y="953725"/>
            <a:ext cx="5461764" cy="4649374"/>
            <a:chOff x="3584142" y="610836"/>
            <a:chExt cx="5461764" cy="4649374"/>
          </a:xfrm>
        </p:grpSpPr>
        <p:grpSp>
          <p:nvGrpSpPr>
            <p:cNvPr id="7" name="组合 6"/>
            <p:cNvGrpSpPr/>
            <p:nvPr/>
          </p:nvGrpSpPr>
          <p:grpSpPr>
            <a:xfrm>
              <a:off x="3584142" y="610836"/>
              <a:ext cx="5460930" cy="472042"/>
              <a:chOff x="1841535" y="1274734"/>
              <a:chExt cx="5460930" cy="472042"/>
            </a:xfrm>
          </p:grpSpPr>
          <p:grpSp>
            <p:nvGrpSpPr>
              <p:cNvPr id="56" name="组合 55"/>
              <p:cNvGrpSpPr/>
              <p:nvPr/>
            </p:nvGrpSpPr>
            <p:grpSpPr>
              <a:xfrm>
                <a:off x="1841535" y="1303550"/>
                <a:ext cx="843427" cy="443226"/>
                <a:chOff x="666810" y="2586037"/>
                <a:chExt cx="468000" cy="245937"/>
              </a:xfrm>
            </p:grpSpPr>
            <p:sp>
              <p:nvSpPr>
                <p:cNvPr id="5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1274734"/>
                <a:ext cx="4387392" cy="461665"/>
              </a:xfrm>
              <a:prstGeom prst="rect">
                <a:avLst/>
              </a:prstGeom>
              <a:noFill/>
            </p:spPr>
            <p:txBody>
              <a:bodyPr wrap="square" rtlCol="0">
                <a:spAutoFit/>
              </a:bodyPr>
              <a:lstStyle/>
              <a:p>
                <a:r>
                  <a:rPr lang="zh-CN" altLang="en-US" sz="2400" dirty="0"/>
                  <a:t>测量误差的基本概念</a:t>
                </a:r>
              </a:p>
            </p:txBody>
          </p:sp>
        </p:grpSp>
        <p:grpSp>
          <p:nvGrpSpPr>
            <p:cNvPr id="8" name="组合 7"/>
            <p:cNvGrpSpPr/>
            <p:nvPr/>
          </p:nvGrpSpPr>
          <p:grpSpPr>
            <a:xfrm>
              <a:off x="3584142" y="1207598"/>
              <a:ext cx="5460930" cy="472042"/>
              <a:chOff x="1841535" y="2194707"/>
              <a:chExt cx="5460930" cy="472042"/>
            </a:xfrm>
          </p:grpSpPr>
          <p:grpSp>
            <p:nvGrpSpPr>
              <p:cNvPr id="51" name="组合 50"/>
              <p:cNvGrpSpPr/>
              <p:nvPr/>
            </p:nvGrpSpPr>
            <p:grpSpPr>
              <a:xfrm>
                <a:off x="1841535" y="2223523"/>
                <a:ext cx="843427" cy="443226"/>
                <a:chOff x="666810" y="2586037"/>
                <a:chExt cx="468000" cy="245937"/>
              </a:xfrm>
            </p:grpSpPr>
            <p:sp>
              <p:nvSpPr>
                <p:cNvPr id="5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5" name="文本框 5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2" name="直接连接符 51"/>
              <p:cNvCxnSpPr>
                <a:stCxn id="54"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15073" y="2194707"/>
                <a:ext cx="4387392" cy="461665"/>
              </a:xfrm>
              <a:prstGeom prst="rect">
                <a:avLst/>
              </a:prstGeom>
              <a:noFill/>
            </p:spPr>
            <p:txBody>
              <a:bodyPr wrap="square" rtlCol="0">
                <a:spAutoFit/>
              </a:bodyPr>
              <a:lstStyle/>
              <a:p>
                <a:r>
                  <a:rPr lang="zh-CN" altLang="en-US" sz="2400" dirty="0"/>
                  <a:t>表达误差的几种形式</a:t>
                </a:r>
              </a:p>
            </p:txBody>
          </p:sp>
        </p:grpSp>
        <p:grpSp>
          <p:nvGrpSpPr>
            <p:cNvPr id="9" name="组合 8"/>
            <p:cNvGrpSpPr/>
            <p:nvPr/>
          </p:nvGrpSpPr>
          <p:grpSpPr>
            <a:xfrm>
              <a:off x="3584142" y="1804360"/>
              <a:ext cx="5460930" cy="472042"/>
              <a:chOff x="1841535" y="3114680"/>
              <a:chExt cx="5460930" cy="472042"/>
            </a:xfrm>
          </p:grpSpPr>
          <p:grpSp>
            <p:nvGrpSpPr>
              <p:cNvPr id="46" name="组合 45"/>
              <p:cNvGrpSpPr/>
              <p:nvPr/>
            </p:nvGrpSpPr>
            <p:grpSpPr>
              <a:xfrm>
                <a:off x="1841535" y="3143496"/>
                <a:ext cx="843427" cy="443226"/>
                <a:chOff x="666810" y="2586037"/>
                <a:chExt cx="468000" cy="245937"/>
              </a:xfrm>
            </p:grpSpPr>
            <p:sp>
              <p:nvSpPr>
                <p:cNvPr id="4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0" name="文本框 4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7" name="直接连接符 46"/>
              <p:cNvCxnSpPr>
                <a:stCxn id="4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915073" y="3114680"/>
                <a:ext cx="4387392" cy="461665"/>
              </a:xfrm>
              <a:prstGeom prst="rect">
                <a:avLst/>
              </a:prstGeom>
              <a:noFill/>
            </p:spPr>
            <p:txBody>
              <a:bodyPr wrap="square" rtlCol="0">
                <a:spAutoFit/>
              </a:bodyPr>
              <a:lstStyle/>
              <a:p>
                <a:r>
                  <a:rPr lang="zh-CN" altLang="en-US" sz="2400" dirty="0"/>
                  <a:t>误差的性质和分类</a:t>
                </a:r>
              </a:p>
            </p:txBody>
          </p:sp>
        </p:grpSp>
        <p:grpSp>
          <p:nvGrpSpPr>
            <p:cNvPr id="10" name="组合 9"/>
            <p:cNvGrpSpPr/>
            <p:nvPr/>
          </p:nvGrpSpPr>
          <p:grpSpPr>
            <a:xfrm>
              <a:off x="3584142" y="2401122"/>
              <a:ext cx="5460930" cy="472042"/>
              <a:chOff x="1841535" y="4034653"/>
              <a:chExt cx="5460930" cy="472042"/>
            </a:xfrm>
          </p:grpSpPr>
          <p:grpSp>
            <p:nvGrpSpPr>
              <p:cNvPr id="41" name="组合 40"/>
              <p:cNvGrpSpPr/>
              <p:nvPr/>
            </p:nvGrpSpPr>
            <p:grpSpPr>
              <a:xfrm>
                <a:off x="1841535" y="4063469"/>
                <a:ext cx="843427" cy="443226"/>
                <a:chOff x="666810" y="2586037"/>
                <a:chExt cx="468000" cy="245937"/>
              </a:xfrm>
            </p:grpSpPr>
            <p:sp>
              <p:nvSpPr>
                <p:cNvPr id="4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3" y="4034653"/>
                <a:ext cx="4387392" cy="461665"/>
              </a:xfrm>
              <a:prstGeom prst="rect">
                <a:avLst/>
              </a:prstGeom>
              <a:noFill/>
            </p:spPr>
            <p:txBody>
              <a:bodyPr wrap="square" rtlCol="0">
                <a:spAutoFit/>
              </a:bodyPr>
              <a:lstStyle/>
              <a:p>
                <a:r>
                  <a:rPr lang="zh-CN" altLang="en-US" sz="2400" dirty="0"/>
                  <a:t>有效数字</a:t>
                </a:r>
              </a:p>
            </p:txBody>
          </p:sp>
        </p:grpSp>
        <p:grpSp>
          <p:nvGrpSpPr>
            <p:cNvPr id="11" name="组合 10"/>
            <p:cNvGrpSpPr/>
            <p:nvPr/>
          </p:nvGrpSpPr>
          <p:grpSpPr>
            <a:xfrm>
              <a:off x="3584976" y="2997884"/>
              <a:ext cx="5460930" cy="472042"/>
              <a:chOff x="1841535" y="4954628"/>
              <a:chExt cx="5460930" cy="472042"/>
            </a:xfrm>
          </p:grpSpPr>
          <p:grpSp>
            <p:nvGrpSpPr>
              <p:cNvPr id="36" name="组合 35"/>
              <p:cNvGrpSpPr/>
              <p:nvPr/>
            </p:nvGrpSpPr>
            <p:grpSpPr>
              <a:xfrm>
                <a:off x="1841535" y="4983444"/>
                <a:ext cx="843427" cy="443226"/>
                <a:chOff x="666810" y="2586037"/>
                <a:chExt cx="468000" cy="245937"/>
              </a:xfrm>
            </p:grpSpPr>
            <p:sp>
              <p:nvSpPr>
                <p:cNvPr id="3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0" name="文本框 3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4954628"/>
                <a:ext cx="4387392" cy="461665"/>
              </a:xfrm>
              <a:prstGeom prst="rect">
                <a:avLst/>
              </a:prstGeom>
              <a:noFill/>
            </p:spPr>
            <p:txBody>
              <a:bodyPr wrap="square" rtlCol="0">
                <a:spAutoFit/>
              </a:bodyPr>
              <a:lstStyle/>
              <a:p>
                <a:r>
                  <a:rPr lang="zh-CN" altLang="en-US" sz="2400" dirty="0"/>
                  <a:t>系统误差的校正</a:t>
                </a:r>
              </a:p>
            </p:txBody>
          </p:sp>
        </p:grpSp>
        <p:grpSp>
          <p:nvGrpSpPr>
            <p:cNvPr id="12" name="组合 11"/>
            <p:cNvGrpSpPr/>
            <p:nvPr/>
          </p:nvGrpSpPr>
          <p:grpSpPr>
            <a:xfrm>
              <a:off x="3584142" y="3594646"/>
              <a:ext cx="5460930" cy="472042"/>
              <a:chOff x="1993935" y="1427134"/>
              <a:chExt cx="5460930" cy="472042"/>
            </a:xfrm>
          </p:grpSpPr>
          <p:grpSp>
            <p:nvGrpSpPr>
              <p:cNvPr id="31" name="组合 30"/>
              <p:cNvGrpSpPr/>
              <p:nvPr/>
            </p:nvGrpSpPr>
            <p:grpSpPr>
              <a:xfrm>
                <a:off x="1993935" y="1455950"/>
                <a:ext cx="843427" cy="443226"/>
                <a:chOff x="666810" y="2586037"/>
                <a:chExt cx="468000" cy="245937"/>
              </a:xfrm>
            </p:grpSpPr>
            <p:sp>
              <p:nvSpPr>
                <p:cNvPr id="3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067473" y="1427134"/>
                <a:ext cx="4387392" cy="461665"/>
              </a:xfrm>
              <a:prstGeom prst="rect">
                <a:avLst/>
              </a:prstGeom>
              <a:noFill/>
            </p:spPr>
            <p:txBody>
              <a:bodyPr wrap="square" rtlCol="0">
                <a:spAutoFit/>
              </a:bodyPr>
              <a:lstStyle/>
              <a:p>
                <a:r>
                  <a:rPr lang="zh-CN" altLang="en-US" sz="2400" dirty="0"/>
                  <a:t>随机误差的统计学处理</a:t>
                </a:r>
              </a:p>
            </p:txBody>
          </p:sp>
        </p:grpSp>
        <p:grpSp>
          <p:nvGrpSpPr>
            <p:cNvPr id="13" name="组合 12"/>
            <p:cNvGrpSpPr/>
            <p:nvPr/>
          </p:nvGrpSpPr>
          <p:grpSpPr>
            <a:xfrm>
              <a:off x="3584142" y="4191408"/>
              <a:ext cx="5460930" cy="472042"/>
              <a:chOff x="1841535" y="5284653"/>
              <a:chExt cx="5460930" cy="472042"/>
            </a:xfrm>
          </p:grpSpPr>
          <p:grpSp>
            <p:nvGrpSpPr>
              <p:cNvPr id="26" name="组合 25"/>
              <p:cNvGrpSpPr/>
              <p:nvPr/>
            </p:nvGrpSpPr>
            <p:grpSpPr>
              <a:xfrm>
                <a:off x="1841535" y="5313469"/>
                <a:ext cx="843427" cy="443226"/>
                <a:chOff x="666810" y="2586037"/>
                <a:chExt cx="468000" cy="245937"/>
              </a:xfrm>
            </p:grpSpPr>
            <p:sp>
              <p:nvSpPr>
                <p:cNvPr id="2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5284653"/>
                <a:ext cx="4387392" cy="461665"/>
              </a:xfrm>
              <a:prstGeom prst="rect">
                <a:avLst/>
              </a:prstGeom>
              <a:noFill/>
            </p:spPr>
            <p:txBody>
              <a:bodyPr wrap="square" rtlCol="0">
                <a:spAutoFit/>
              </a:bodyPr>
              <a:lstStyle/>
              <a:p>
                <a:r>
                  <a:rPr lang="zh-CN" altLang="en-US" sz="2400" dirty="0"/>
                  <a:t>粗大误差的剔除</a:t>
                </a:r>
              </a:p>
            </p:txBody>
          </p:sp>
        </p:grpSp>
        <p:grpSp>
          <p:nvGrpSpPr>
            <p:cNvPr id="14" name="组合 13"/>
            <p:cNvGrpSpPr/>
            <p:nvPr/>
          </p:nvGrpSpPr>
          <p:grpSpPr>
            <a:xfrm>
              <a:off x="3584142" y="4788168"/>
              <a:ext cx="5460930" cy="472042"/>
              <a:chOff x="1841535" y="5284653"/>
              <a:chExt cx="5460930" cy="472042"/>
            </a:xfrm>
          </p:grpSpPr>
          <p:grpSp>
            <p:nvGrpSpPr>
              <p:cNvPr id="21" name="组合 20"/>
              <p:cNvGrpSpPr/>
              <p:nvPr/>
            </p:nvGrpSpPr>
            <p:grpSpPr>
              <a:xfrm>
                <a:off x="1841535" y="5313469"/>
                <a:ext cx="843427" cy="443226"/>
                <a:chOff x="666810" y="2586037"/>
                <a:chExt cx="468000" cy="245937"/>
              </a:xfrm>
            </p:grpSpPr>
            <p:sp>
              <p:nvSpPr>
                <p:cNvPr id="2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5284653"/>
                <a:ext cx="4387392" cy="461665"/>
              </a:xfrm>
              <a:prstGeom prst="rect">
                <a:avLst/>
              </a:prstGeom>
              <a:noFill/>
            </p:spPr>
            <p:txBody>
              <a:bodyPr wrap="square" rtlCol="0">
                <a:spAutoFit/>
              </a:bodyPr>
              <a:lstStyle/>
              <a:p>
                <a:r>
                  <a:rPr lang="zh-CN" altLang="en-US" sz="2400" dirty="0"/>
                  <a:t>测量不确定度及其评定方法</a:t>
                </a:r>
              </a:p>
            </p:txBody>
          </p:sp>
        </p:gr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p:spPr>
        <p:txBody>
          <a:bodyPr/>
          <a:lstStyle/>
          <a:p>
            <a:r>
              <a:rPr lang="zh-CN" altLang="en-US" sz="3400" b="1">
                <a:latin typeface="楷体_GB2312" pitchFamily="49" charset="-122"/>
              </a:rPr>
              <a:t>测量误差的分类</a:t>
            </a:r>
            <a:r>
              <a:rPr lang="zh-CN" altLang="en-US" sz="3400" b="1">
                <a:solidFill>
                  <a:schemeClr val="folHlink"/>
                </a:solidFill>
              </a:rPr>
              <a:t> </a:t>
            </a:r>
          </a:p>
        </p:txBody>
      </p:sp>
      <p:graphicFrame>
        <p:nvGraphicFramePr>
          <p:cNvPr id="6" name="图示 5"/>
          <p:cNvGraphicFramePr/>
          <p:nvPr/>
        </p:nvGraphicFramePr>
        <p:xfrm>
          <a:off x="380365" y="1988840"/>
          <a:ext cx="10711189" cy="4194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系统误差</a:t>
            </a:r>
          </a:p>
        </p:txBody>
      </p:sp>
      <p:grpSp>
        <p:nvGrpSpPr>
          <p:cNvPr id="5" name="组合 4"/>
          <p:cNvGrpSpPr/>
          <p:nvPr/>
        </p:nvGrpSpPr>
        <p:grpSpPr>
          <a:xfrm>
            <a:off x="658701" y="1673805"/>
            <a:ext cx="1573380" cy="2247686"/>
            <a:chOff x="0" y="3662"/>
            <a:chExt cx="1573380" cy="2247686"/>
          </a:xfrm>
        </p:grpSpPr>
        <p:sp>
          <p:nvSpPr>
            <p:cNvPr id="7" name="箭头: V 形 6"/>
            <p:cNvSpPr/>
            <p:nvPr/>
          </p:nvSpPr>
          <p:spPr>
            <a:xfrm rot="5400000">
              <a:off x="-337153" y="340815"/>
              <a:ext cx="2247686" cy="1573380"/>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8" name="箭头: V 形 4"/>
            <p:cNvSpPr txBox="1"/>
            <p:nvPr/>
          </p:nvSpPr>
          <p:spPr>
            <a:xfrm>
              <a:off x="0" y="790352"/>
              <a:ext cx="1573380" cy="674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35" tIns="26035" rIns="26035" bIns="26035" numCol="1" spcCol="1270" anchor="ctr" anchorCtr="0">
              <a:noAutofit/>
            </a:bodyPr>
            <a:lstStyle/>
            <a:p>
              <a:pPr marL="0" lvl="0" indent="0" algn="ctr" defTabSz="1822450" rtl="0">
                <a:lnSpc>
                  <a:spcPct val="90000"/>
                </a:lnSpc>
                <a:spcBef>
                  <a:spcPct val="0"/>
                </a:spcBef>
                <a:spcAft>
                  <a:spcPct val="35000"/>
                </a:spcAft>
                <a:buNone/>
              </a:pPr>
              <a:r>
                <a:rPr lang="zh-CN" sz="4100" b="1" kern="1200" dirty="0"/>
                <a:t>定义</a:t>
              </a:r>
            </a:p>
          </p:txBody>
        </p:sp>
      </p:grpSp>
      <p:grpSp>
        <p:nvGrpSpPr>
          <p:cNvPr id="9" name="组合 8"/>
          <p:cNvGrpSpPr/>
          <p:nvPr/>
        </p:nvGrpSpPr>
        <p:grpSpPr>
          <a:xfrm>
            <a:off x="2232081" y="1673805"/>
            <a:ext cx="9452844" cy="1890210"/>
            <a:chOff x="1573380" y="3663"/>
            <a:chExt cx="9452844" cy="1460996"/>
          </a:xfrm>
        </p:grpSpPr>
        <p:sp>
          <p:nvSpPr>
            <p:cNvPr id="10" name="矩形: 圆顶角 9"/>
            <p:cNvSpPr/>
            <p:nvPr/>
          </p:nvSpPr>
          <p:spPr>
            <a:xfrm rot="5400000">
              <a:off x="5569304" y="-3992261"/>
              <a:ext cx="1460996" cy="9452844"/>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1" name="矩形: 圆顶角 4"/>
            <p:cNvSpPr txBox="1"/>
            <p:nvPr/>
          </p:nvSpPr>
          <p:spPr>
            <a:xfrm>
              <a:off x="1573380" y="74983"/>
              <a:ext cx="9381524" cy="131835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defTabSz="800100">
                <a:lnSpc>
                  <a:spcPct val="90000"/>
                </a:lnSpc>
                <a:spcAft>
                  <a:spcPts val="1000"/>
                </a:spcAft>
                <a:buFontTx/>
                <a:buChar char="•"/>
              </a:pPr>
              <a:r>
                <a:rPr lang="zh-CN" altLang="en-US" sz="1800" kern="1200" dirty="0">
                  <a:solidFill>
                    <a:srgbClr val="FF0000"/>
                  </a:solidFill>
                </a:rPr>
                <a:t>误差的绝对值和符号保持不变，或者条件改变时，按一定规律变化</a:t>
              </a:r>
              <a:endParaRPr lang="en-US" altLang="zh-CN" sz="1800" kern="1200" dirty="0">
                <a:solidFill>
                  <a:srgbClr val="FF0000"/>
                </a:solidFill>
              </a:endParaRPr>
            </a:p>
            <a:p>
              <a:pPr marL="171450" lvl="1" indent="-171450" algn="l" defTabSz="800100" rtl="0">
                <a:lnSpc>
                  <a:spcPct val="90000"/>
                </a:lnSpc>
                <a:spcBef>
                  <a:spcPct val="0"/>
                </a:spcBef>
                <a:spcAft>
                  <a:spcPct val="15000"/>
                </a:spcAft>
                <a:buChar char="•"/>
              </a:pPr>
              <a:r>
                <a:rPr lang="zh-CN" altLang="en-US" sz="1800" kern="1200" dirty="0"/>
                <a:t>定量表示：</a:t>
              </a:r>
              <a:endParaRPr lang="en-US" altLang="zh-CN" sz="1800" kern="1200" dirty="0"/>
            </a:p>
            <a:p>
              <a:pPr marL="171450" lvl="1" indent="-171450" algn="l" defTabSz="800100" rtl="0">
                <a:lnSpc>
                  <a:spcPct val="90000"/>
                </a:lnSpc>
                <a:spcBef>
                  <a:spcPct val="0"/>
                </a:spcBef>
                <a:spcAft>
                  <a:spcPct val="15000"/>
                </a:spcAft>
                <a:buChar char="•"/>
              </a:pPr>
              <a:r>
                <a:rPr lang="zh-CN" sz="1800" kern="1200" dirty="0"/>
                <a:t>对同一被测量进行</a:t>
              </a:r>
              <a:r>
                <a:rPr lang="zh-CN" altLang="en-US" sz="1800" kern="1200" dirty="0"/>
                <a:t>等精度重复测量</a:t>
              </a:r>
              <a:r>
                <a:rPr lang="en-US" altLang="zh-CN" sz="1800" kern="1200" dirty="0"/>
                <a:t>n</a:t>
              </a:r>
              <a:r>
                <a:rPr lang="zh-CN" altLang="en-US" sz="1800" kern="1200" dirty="0"/>
                <a:t>（</a:t>
              </a:r>
              <a:r>
                <a:rPr lang="en-US" altLang="zh-CN" sz="1800" kern="1200" dirty="0"/>
                <a:t>n</a:t>
              </a:r>
              <a:r>
                <a:rPr lang="en-US" altLang="zh-CN" sz="1800" kern="1200" dirty="0">
                  <a:sym typeface="Symbol" panose="05050102010706020507" pitchFamily="18" charset="2"/>
                </a:rPr>
                <a:t></a:t>
              </a:r>
              <a:r>
                <a:rPr lang="zh-CN" altLang="en-US" sz="1800" kern="1200" dirty="0"/>
                <a:t>）</a:t>
              </a:r>
              <a:r>
                <a:rPr lang="zh-CN" sz="1800" kern="1200" dirty="0"/>
                <a:t>次</a:t>
              </a:r>
              <a:r>
                <a:rPr lang="zh-CN" altLang="en-US" sz="1800" kern="1200" dirty="0"/>
                <a:t>，</a:t>
              </a:r>
              <a:r>
                <a:rPr lang="zh-CN" sz="1800" kern="1200" dirty="0"/>
                <a:t>所得结果的</a:t>
              </a:r>
              <a:r>
                <a:rPr lang="zh-CN" sz="1800" kern="1200" dirty="0">
                  <a:solidFill>
                    <a:srgbClr val="FF0000"/>
                  </a:solidFill>
                </a:rPr>
                <a:t>平均值与被测量的真值</a:t>
              </a:r>
              <a:r>
                <a:rPr lang="zh-CN" sz="1800" kern="1200" dirty="0"/>
                <a:t>之差</a:t>
              </a:r>
              <a:endParaRPr lang="en-US" altLang="zh-CN" sz="1800" kern="1200" dirty="0"/>
            </a:p>
            <a:p>
              <a:pPr marL="171450" lvl="1" indent="-171450" algn="l" defTabSz="800100" rtl="0">
                <a:lnSpc>
                  <a:spcPct val="90000"/>
                </a:lnSpc>
                <a:spcBef>
                  <a:spcPct val="0"/>
                </a:spcBef>
                <a:spcAft>
                  <a:spcPct val="15000"/>
                </a:spcAft>
                <a:buChar char="•"/>
              </a:pPr>
              <a:r>
                <a:rPr lang="zh-CN" sz="1400" kern="1200" dirty="0"/>
                <a:t> </a:t>
              </a:r>
            </a:p>
          </p:txBody>
        </p:sp>
      </p:grpSp>
      <p:graphicFrame>
        <p:nvGraphicFramePr>
          <p:cNvPr id="12" name="Object 10"/>
          <p:cNvGraphicFramePr>
            <a:graphicFrameLocks noChangeAspect="1"/>
          </p:cNvGraphicFramePr>
          <p:nvPr/>
        </p:nvGraphicFramePr>
        <p:xfrm>
          <a:off x="5375920" y="3034707"/>
          <a:ext cx="1890209" cy="437036"/>
        </p:xfrm>
        <a:graphic>
          <a:graphicData uri="http://schemas.openxmlformats.org/presentationml/2006/ole">
            <mc:AlternateContent xmlns:mc="http://schemas.openxmlformats.org/markup-compatibility/2006">
              <mc:Choice xmlns:v="urn:schemas-microsoft-com:vml" Requires="v">
                <p:oleObj spid="_x0000_s16393" name="Equation" r:id="rId4" imgW="850900" imgH="228600" progId="Equation.DSMT4">
                  <p:embed/>
                </p:oleObj>
              </mc:Choice>
              <mc:Fallback>
                <p:oleObj name="Equation" r:id="rId4" imgW="850900" imgH="2286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20" y="3034707"/>
                        <a:ext cx="1890209" cy="437036"/>
                      </a:xfrm>
                      <a:prstGeom prst="rect">
                        <a:avLst/>
                      </a:prstGeom>
                      <a:noFill/>
                      <a:ln>
                        <a:noFill/>
                      </a:ln>
                    </p:spPr>
                  </p:pic>
                </p:oleObj>
              </mc:Fallback>
            </mc:AlternateContent>
          </a:graphicData>
        </a:graphic>
      </p:graphicFrame>
      <p:grpSp>
        <p:nvGrpSpPr>
          <p:cNvPr id="13" name="组合 12"/>
          <p:cNvGrpSpPr/>
          <p:nvPr/>
        </p:nvGrpSpPr>
        <p:grpSpPr>
          <a:xfrm>
            <a:off x="653816" y="4106639"/>
            <a:ext cx="1573380" cy="2247686"/>
            <a:chOff x="0" y="2474561"/>
            <a:chExt cx="1573380" cy="2247686"/>
          </a:xfrm>
        </p:grpSpPr>
        <p:sp>
          <p:nvSpPr>
            <p:cNvPr id="14" name="箭头: V 形 13"/>
            <p:cNvSpPr/>
            <p:nvPr/>
          </p:nvSpPr>
          <p:spPr>
            <a:xfrm rot="5400000">
              <a:off x="-337153" y="2811714"/>
              <a:ext cx="2247686" cy="1573380"/>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5" name="箭头: V 形 4"/>
            <p:cNvSpPr txBox="1"/>
            <p:nvPr/>
          </p:nvSpPr>
          <p:spPr>
            <a:xfrm>
              <a:off x="0" y="3261251"/>
              <a:ext cx="1573380" cy="674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35" tIns="26035" rIns="26035" bIns="26035" numCol="1" spcCol="1270" anchor="ctr" anchorCtr="0">
              <a:noAutofit/>
            </a:bodyPr>
            <a:lstStyle/>
            <a:p>
              <a:pPr marL="0" lvl="0" indent="0" algn="ctr" defTabSz="1822450" rtl="0">
                <a:lnSpc>
                  <a:spcPct val="90000"/>
                </a:lnSpc>
                <a:spcBef>
                  <a:spcPct val="0"/>
                </a:spcBef>
                <a:spcAft>
                  <a:spcPct val="35000"/>
                </a:spcAft>
                <a:buNone/>
              </a:pPr>
              <a:r>
                <a:rPr lang="zh-CN" sz="4100" b="1" kern="1200" dirty="0"/>
                <a:t>特征</a:t>
              </a:r>
              <a:endParaRPr lang="zh-CN" sz="4100" kern="1200" dirty="0"/>
            </a:p>
          </p:txBody>
        </p:sp>
      </p:grpSp>
      <p:grpSp>
        <p:nvGrpSpPr>
          <p:cNvPr id="16" name="组合 15"/>
          <p:cNvGrpSpPr/>
          <p:nvPr/>
        </p:nvGrpSpPr>
        <p:grpSpPr>
          <a:xfrm>
            <a:off x="2268781" y="4137223"/>
            <a:ext cx="9452844" cy="2416970"/>
            <a:chOff x="1573380" y="1996575"/>
            <a:chExt cx="9452844" cy="2416970"/>
          </a:xfrm>
        </p:grpSpPr>
        <p:sp>
          <p:nvSpPr>
            <p:cNvPr id="17" name="矩形: 圆顶角 16"/>
            <p:cNvSpPr/>
            <p:nvPr/>
          </p:nvSpPr>
          <p:spPr>
            <a:xfrm rot="5400000">
              <a:off x="5091317" y="-1521362"/>
              <a:ext cx="2416970" cy="9452844"/>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8" name="矩形: 圆顶角 4"/>
            <p:cNvSpPr txBox="1"/>
            <p:nvPr/>
          </p:nvSpPr>
          <p:spPr>
            <a:xfrm>
              <a:off x="1573381" y="1996575"/>
              <a:ext cx="9334857" cy="229898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rtl="0">
                <a:lnSpc>
                  <a:spcPct val="120000"/>
                </a:lnSpc>
                <a:spcBef>
                  <a:spcPct val="0"/>
                </a:spcBef>
                <a:spcAft>
                  <a:spcPct val="15000"/>
                </a:spcAft>
                <a:buChar char="•"/>
              </a:pPr>
              <a:r>
                <a:rPr lang="zh-CN" altLang="en-US" sz="1800" kern="1200" dirty="0"/>
                <a:t>系统误差表明了一个</a:t>
              </a:r>
              <a:r>
                <a:rPr lang="zh-CN" altLang="en-US" sz="1800" kern="1200" dirty="0">
                  <a:solidFill>
                    <a:srgbClr val="FF0000"/>
                  </a:solidFill>
                </a:rPr>
                <a:t>测量结果偏离真值程度</a:t>
              </a:r>
              <a:r>
                <a:rPr lang="zh-CN" altLang="en-US" sz="1800" kern="1200" dirty="0"/>
                <a:t>。系差越小，测量就越准确。</a:t>
              </a:r>
            </a:p>
            <a:p>
              <a:pPr marL="171450" lvl="1" indent="-171450" algn="l" defTabSz="800100" rtl="0">
                <a:lnSpc>
                  <a:spcPct val="120000"/>
                </a:lnSpc>
                <a:spcBef>
                  <a:spcPct val="0"/>
                </a:spcBef>
                <a:spcAft>
                  <a:spcPct val="15000"/>
                </a:spcAft>
                <a:buChar char="•"/>
              </a:pPr>
              <a:r>
                <a:rPr kumimoji="1" lang="zh-CN" altLang="en-US" sz="1800" kern="1200" dirty="0"/>
                <a:t>可再现，可以预测</a:t>
              </a:r>
              <a:endParaRPr lang="zh-CN" altLang="en-US" sz="1800" kern="1200" dirty="0"/>
            </a:p>
            <a:p>
              <a:pPr marL="171450" lvl="1" indent="-171450" algn="l" defTabSz="800100" rtl="0">
                <a:lnSpc>
                  <a:spcPct val="120000"/>
                </a:lnSpc>
                <a:spcBef>
                  <a:spcPct val="0"/>
                </a:spcBef>
                <a:spcAft>
                  <a:spcPct val="15000"/>
                </a:spcAft>
                <a:buChar char="•"/>
              </a:pPr>
              <a:r>
                <a:rPr lang="zh-CN" altLang="en-US" sz="1800" kern="1200" dirty="0"/>
                <a:t>分类：（</a:t>
              </a:r>
              <a:r>
                <a:rPr lang="en-US" altLang="zh-CN" sz="1800" kern="1200" dirty="0"/>
                <a:t>1</a:t>
              </a:r>
              <a:r>
                <a:rPr lang="zh-CN" altLang="en-US" sz="1800" kern="1200" dirty="0"/>
                <a:t>）对误差掌握程度：已定系统误差、未定系统误差；（</a:t>
              </a:r>
              <a:r>
                <a:rPr lang="en-US" altLang="zh-CN" sz="1800" kern="1200" dirty="0"/>
                <a:t>2</a:t>
              </a:r>
              <a:r>
                <a:rPr lang="zh-CN" altLang="en-US" sz="1800" kern="1200" dirty="0"/>
                <a:t>）误差出现规律：不变系统误差、变化系统误差。</a:t>
              </a:r>
            </a:p>
          </p:txBody>
        </p:sp>
      </p:gr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13"/>
          <p:cNvSpPr>
            <a:spLocks noGrp="1" noChangeArrowheads="1"/>
          </p:cNvSpPr>
          <p:nvPr>
            <p:ph type="title"/>
          </p:nvPr>
        </p:nvSpPr>
        <p:spPr/>
        <p:txBody>
          <a:bodyPr/>
          <a:lstStyle/>
          <a:p>
            <a:r>
              <a:rPr lang="zh-CN" altLang="en-US" sz="3400" b="1" dirty="0">
                <a:latin typeface="楷体_GB2312" pitchFamily="49" charset="-122"/>
              </a:rPr>
              <a:t>随机误差</a:t>
            </a:r>
          </a:p>
        </p:txBody>
      </p:sp>
      <p:grpSp>
        <p:nvGrpSpPr>
          <p:cNvPr id="9" name="组合 8"/>
          <p:cNvGrpSpPr/>
          <p:nvPr/>
        </p:nvGrpSpPr>
        <p:grpSpPr>
          <a:xfrm>
            <a:off x="658701" y="1673806"/>
            <a:ext cx="1747179" cy="2332312"/>
            <a:chOff x="0" y="2127"/>
            <a:chExt cx="1820090" cy="2600127"/>
          </a:xfrm>
        </p:grpSpPr>
        <p:sp>
          <p:nvSpPr>
            <p:cNvPr id="10" name="箭头: V 形 9"/>
            <p:cNvSpPr/>
            <p:nvPr/>
          </p:nvSpPr>
          <p:spPr>
            <a:xfrm rot="5400000">
              <a:off x="-390019" y="392146"/>
              <a:ext cx="2600127" cy="1820089"/>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1" name="箭头: V 形 4"/>
            <p:cNvSpPr txBox="1"/>
            <p:nvPr/>
          </p:nvSpPr>
          <p:spPr>
            <a:xfrm>
              <a:off x="1" y="912172"/>
              <a:ext cx="1820089" cy="780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2133600" rtl="0">
                <a:lnSpc>
                  <a:spcPct val="90000"/>
                </a:lnSpc>
                <a:spcBef>
                  <a:spcPct val="0"/>
                </a:spcBef>
                <a:spcAft>
                  <a:spcPct val="35000"/>
                </a:spcAft>
                <a:buNone/>
              </a:pPr>
              <a:r>
                <a:rPr lang="zh-CN" sz="4000" kern="1200" dirty="0"/>
                <a:t>定义</a:t>
              </a:r>
            </a:p>
          </p:txBody>
        </p:sp>
      </p:grpSp>
      <p:grpSp>
        <p:nvGrpSpPr>
          <p:cNvPr id="12" name="组合 11"/>
          <p:cNvGrpSpPr/>
          <p:nvPr/>
        </p:nvGrpSpPr>
        <p:grpSpPr>
          <a:xfrm>
            <a:off x="2405590" y="1673806"/>
            <a:ext cx="9512863" cy="1690082"/>
            <a:chOff x="1820088" y="2128"/>
            <a:chExt cx="9512863" cy="1690082"/>
          </a:xfrm>
        </p:grpSpPr>
        <p:sp>
          <p:nvSpPr>
            <p:cNvPr id="13" name="矩形: 圆顶角 12"/>
            <p:cNvSpPr/>
            <p:nvPr/>
          </p:nvSpPr>
          <p:spPr>
            <a:xfrm rot="5400000">
              <a:off x="5731479" y="-3909263"/>
              <a:ext cx="1690082" cy="9512863"/>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矩形: 圆顶角 4"/>
            <p:cNvSpPr txBox="1"/>
            <p:nvPr/>
          </p:nvSpPr>
          <p:spPr>
            <a:xfrm>
              <a:off x="1820089" y="84630"/>
              <a:ext cx="9430360" cy="15250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dirty="0"/>
                <a:t>定量表示：测量值与平均值之差。</a:t>
              </a:r>
            </a:p>
          </p:txBody>
        </p:sp>
      </p:grpSp>
      <p:graphicFrame>
        <p:nvGraphicFramePr>
          <p:cNvPr id="15" name="Object 12"/>
          <p:cNvGraphicFramePr>
            <a:graphicFrameLocks noChangeAspect="1"/>
          </p:cNvGraphicFramePr>
          <p:nvPr/>
        </p:nvGraphicFramePr>
        <p:xfrm>
          <a:off x="6240143" y="2940193"/>
          <a:ext cx="763588" cy="293688"/>
        </p:xfrm>
        <a:graphic>
          <a:graphicData uri="http://schemas.openxmlformats.org/presentationml/2006/ole">
            <mc:AlternateContent xmlns:mc="http://schemas.openxmlformats.org/markup-compatibility/2006">
              <mc:Choice xmlns:v="urn:schemas-microsoft-com:vml" Requires="v">
                <p:oleObj spid="_x0000_s17424" name="Equation" r:id="rId4" imgW="495300" imgH="190500" progId="Equation.DSMT4">
                  <p:embed/>
                </p:oleObj>
              </mc:Choice>
              <mc:Fallback>
                <p:oleObj name="Equation" r:id="rId4" imgW="495300" imgH="1905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143" y="2940193"/>
                        <a:ext cx="763588" cy="2936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0"/>
          <p:cNvGraphicFramePr>
            <a:graphicFrameLocks noChangeAspect="1"/>
          </p:cNvGraphicFramePr>
          <p:nvPr/>
        </p:nvGraphicFramePr>
        <p:xfrm>
          <a:off x="5106431" y="2835491"/>
          <a:ext cx="1110631" cy="407987"/>
        </p:xfrm>
        <a:graphic>
          <a:graphicData uri="http://schemas.openxmlformats.org/presentationml/2006/ole">
            <mc:AlternateContent xmlns:mc="http://schemas.openxmlformats.org/markup-compatibility/2006">
              <mc:Choice xmlns:v="urn:schemas-microsoft-com:vml" Requires="v">
                <p:oleObj spid="_x0000_s17425" name="Equation" r:id="rId6" imgW="622300" imgH="228600" progId="Equation.DSMT4">
                  <p:embed/>
                </p:oleObj>
              </mc:Choice>
              <mc:Fallback>
                <p:oleObj name="Equation" r:id="rId6" imgW="6223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6431" y="2835491"/>
                        <a:ext cx="1110631" cy="407987"/>
                      </a:xfrm>
                      <a:prstGeom prst="rect">
                        <a:avLst/>
                      </a:prstGeom>
                      <a:noFill/>
                      <a:ln>
                        <a:noFill/>
                      </a:ln>
                      <a:effectLst/>
                    </p:spPr>
                  </p:pic>
                </p:oleObj>
              </mc:Fallback>
            </mc:AlternateContent>
          </a:graphicData>
        </a:graphic>
      </p:graphicFrame>
      <p:grpSp>
        <p:nvGrpSpPr>
          <p:cNvPr id="17" name="组合 16"/>
          <p:cNvGrpSpPr/>
          <p:nvPr/>
        </p:nvGrpSpPr>
        <p:grpSpPr>
          <a:xfrm>
            <a:off x="668293" y="4006119"/>
            <a:ext cx="1747178" cy="2332312"/>
            <a:chOff x="0" y="2319243"/>
            <a:chExt cx="1820090" cy="2600127"/>
          </a:xfrm>
        </p:grpSpPr>
        <p:sp>
          <p:nvSpPr>
            <p:cNvPr id="18" name="箭头: V 形 17"/>
            <p:cNvSpPr/>
            <p:nvPr/>
          </p:nvSpPr>
          <p:spPr>
            <a:xfrm rot="5400000">
              <a:off x="-390019" y="2709262"/>
              <a:ext cx="2600127" cy="1820089"/>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9" name="箭头: V 形 4"/>
            <p:cNvSpPr txBox="1"/>
            <p:nvPr/>
          </p:nvSpPr>
          <p:spPr>
            <a:xfrm>
              <a:off x="1" y="3229288"/>
              <a:ext cx="1820089" cy="780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2133600" rtl="0">
                <a:lnSpc>
                  <a:spcPct val="90000"/>
                </a:lnSpc>
                <a:spcBef>
                  <a:spcPct val="0"/>
                </a:spcBef>
                <a:spcAft>
                  <a:spcPct val="35000"/>
                </a:spcAft>
                <a:buNone/>
              </a:pPr>
              <a:r>
                <a:rPr lang="zh-CN" sz="4000" kern="1200" dirty="0"/>
                <a:t>特征</a:t>
              </a:r>
            </a:p>
          </p:txBody>
        </p:sp>
      </p:grpSp>
      <p:grpSp>
        <p:nvGrpSpPr>
          <p:cNvPr id="20" name="组合 19"/>
          <p:cNvGrpSpPr/>
          <p:nvPr/>
        </p:nvGrpSpPr>
        <p:grpSpPr>
          <a:xfrm>
            <a:off x="2405590" y="4006119"/>
            <a:ext cx="9512863" cy="1690082"/>
            <a:chOff x="1820088" y="2319245"/>
            <a:chExt cx="9512863" cy="1690082"/>
          </a:xfrm>
        </p:grpSpPr>
        <p:sp>
          <p:nvSpPr>
            <p:cNvPr id="21" name="矩形: 圆顶角 20"/>
            <p:cNvSpPr/>
            <p:nvPr/>
          </p:nvSpPr>
          <p:spPr>
            <a:xfrm rot="5400000">
              <a:off x="5731479" y="-1592146"/>
              <a:ext cx="1690082" cy="9512863"/>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2" name="矩形: 圆顶角 4"/>
            <p:cNvSpPr txBox="1"/>
            <p:nvPr/>
          </p:nvSpPr>
          <p:spPr>
            <a:xfrm>
              <a:off x="1820089" y="2401747"/>
              <a:ext cx="9430360" cy="15250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171450" lvl="1" indent="-171450" algn="l" defTabSz="800100" rtl="0">
                <a:lnSpc>
                  <a:spcPct val="120000"/>
                </a:lnSpc>
                <a:spcBef>
                  <a:spcPct val="0"/>
                </a:spcBef>
                <a:spcAft>
                  <a:spcPct val="15000"/>
                </a:spcAft>
                <a:buChar char="•"/>
              </a:pPr>
              <a:r>
                <a:rPr lang="zh-CN" sz="1800" kern="1200" dirty="0"/>
                <a:t>单次测量的随差没有规律，不可预见，不可修正</a:t>
              </a:r>
              <a:r>
                <a:rPr lang="en-US" sz="1800" kern="1200" dirty="0"/>
                <a:t>;</a:t>
              </a:r>
              <a:endParaRPr lang="zh-CN" sz="1800" kern="1200" dirty="0"/>
            </a:p>
            <a:p>
              <a:pPr marL="171450" lvl="1" indent="-171450" algn="l" defTabSz="800100" rtl="0">
                <a:lnSpc>
                  <a:spcPct val="120000"/>
                </a:lnSpc>
                <a:spcBef>
                  <a:spcPct val="0"/>
                </a:spcBef>
                <a:spcAft>
                  <a:spcPct val="15000"/>
                </a:spcAft>
                <a:buChar char="•"/>
              </a:pPr>
              <a:r>
                <a:rPr lang="zh-CN" sz="1800" kern="1200" dirty="0"/>
                <a:t>多次测量，测量值和随机误差的总体服从</a:t>
              </a:r>
              <a:r>
                <a:rPr lang="zh-CN" sz="1800" kern="1200" dirty="0">
                  <a:solidFill>
                    <a:srgbClr val="FF0000"/>
                  </a:solidFill>
                </a:rPr>
                <a:t>统计规律</a:t>
              </a:r>
              <a:r>
                <a:rPr lang="en-US" sz="1800" kern="1200" dirty="0"/>
                <a:t>;</a:t>
              </a:r>
              <a:endParaRPr lang="zh-CN" sz="1800" kern="1200" dirty="0"/>
            </a:p>
            <a:p>
              <a:pPr marL="171450" lvl="1" indent="-171450" algn="l" defTabSz="800100" rtl="0">
                <a:lnSpc>
                  <a:spcPct val="120000"/>
                </a:lnSpc>
                <a:spcBef>
                  <a:spcPct val="0"/>
                </a:spcBef>
                <a:spcAft>
                  <a:spcPct val="15000"/>
                </a:spcAft>
                <a:buChar char="•"/>
              </a:pPr>
              <a:r>
                <a:rPr lang="zh-CN" altLang="en-US" sz="1800" kern="1200" dirty="0"/>
                <a:t>可用概率统计学中标准差、置信度来对随机误差的总体大小及分布做出估计。</a:t>
              </a:r>
            </a:p>
          </p:txBody>
        </p:sp>
      </p:grpSp>
      <p:sp>
        <p:nvSpPr>
          <p:cNvPr id="23" name="文本框 22"/>
          <p:cNvSpPr txBox="1"/>
          <p:nvPr/>
        </p:nvSpPr>
        <p:spPr>
          <a:xfrm>
            <a:off x="2585610" y="1816375"/>
            <a:ext cx="5040560" cy="369332"/>
          </a:xfrm>
          <a:prstGeom prst="rect">
            <a:avLst/>
          </a:prstGeom>
          <a:noFill/>
        </p:spPr>
        <p:txBody>
          <a:bodyPr wrap="square">
            <a:spAutoFit/>
          </a:bodyPr>
          <a:lstStyle/>
          <a:p>
            <a:r>
              <a:rPr lang="zh-CN" altLang="en-US" dirty="0">
                <a:solidFill>
                  <a:srgbClr val="FF0000"/>
                </a:solidFill>
                <a:latin typeface="+mn-lt"/>
                <a:ea typeface="+mn-ea"/>
              </a:rPr>
              <a:t>误差大小和符号随机不定，没有规律</a:t>
            </a:r>
            <a:r>
              <a:rPr lang="zh-CN" altLang="en-US" dirty="0">
                <a:solidFill>
                  <a:srgbClr val="FF0000"/>
                </a:solidFill>
              </a:rPr>
              <a:t>；</a:t>
            </a:r>
          </a:p>
        </p:txBody>
      </p:sp>
    </p:spTree>
    <p:extLst>
      <p:ext uri="{BB962C8B-B14F-4D97-AF65-F5344CB8AC3E}">
        <p14:creationId xmlns:p14="http://schemas.microsoft.com/office/powerpoint/2010/main" val="101346298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02725" y="953725"/>
            <a:ext cx="5461764" cy="4649374"/>
            <a:chOff x="3584142" y="610836"/>
            <a:chExt cx="5461764" cy="4649374"/>
          </a:xfrm>
        </p:grpSpPr>
        <p:grpSp>
          <p:nvGrpSpPr>
            <p:cNvPr id="7" name="组合 6"/>
            <p:cNvGrpSpPr/>
            <p:nvPr/>
          </p:nvGrpSpPr>
          <p:grpSpPr>
            <a:xfrm>
              <a:off x="3584142" y="610836"/>
              <a:ext cx="5460930" cy="472042"/>
              <a:chOff x="1841535" y="1274734"/>
              <a:chExt cx="5460930" cy="472042"/>
            </a:xfrm>
          </p:grpSpPr>
          <p:grpSp>
            <p:nvGrpSpPr>
              <p:cNvPr id="56" name="组合 55"/>
              <p:cNvGrpSpPr/>
              <p:nvPr/>
            </p:nvGrpSpPr>
            <p:grpSpPr>
              <a:xfrm>
                <a:off x="1841535" y="1303550"/>
                <a:ext cx="843427" cy="443226"/>
                <a:chOff x="666810" y="2586037"/>
                <a:chExt cx="468000" cy="245937"/>
              </a:xfrm>
            </p:grpSpPr>
            <p:sp>
              <p:nvSpPr>
                <p:cNvPr id="5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1274734"/>
                <a:ext cx="4387392" cy="461665"/>
              </a:xfrm>
              <a:prstGeom prst="rect">
                <a:avLst/>
              </a:prstGeom>
              <a:noFill/>
            </p:spPr>
            <p:txBody>
              <a:bodyPr wrap="square" rtlCol="0">
                <a:spAutoFit/>
              </a:bodyPr>
              <a:lstStyle/>
              <a:p>
                <a:r>
                  <a:rPr lang="zh-CN" altLang="en-US" sz="2400" dirty="0"/>
                  <a:t>测量误差的基本概念</a:t>
                </a:r>
              </a:p>
            </p:txBody>
          </p:sp>
        </p:grpSp>
        <p:grpSp>
          <p:nvGrpSpPr>
            <p:cNvPr id="8" name="组合 7"/>
            <p:cNvGrpSpPr/>
            <p:nvPr/>
          </p:nvGrpSpPr>
          <p:grpSpPr>
            <a:xfrm>
              <a:off x="3584142" y="1207598"/>
              <a:ext cx="5460930" cy="472042"/>
              <a:chOff x="1841535" y="2194707"/>
              <a:chExt cx="5460930" cy="472042"/>
            </a:xfrm>
          </p:grpSpPr>
          <p:grpSp>
            <p:nvGrpSpPr>
              <p:cNvPr id="51" name="组合 50"/>
              <p:cNvGrpSpPr/>
              <p:nvPr/>
            </p:nvGrpSpPr>
            <p:grpSpPr>
              <a:xfrm>
                <a:off x="1841535" y="2223523"/>
                <a:ext cx="843427" cy="443226"/>
                <a:chOff x="666810" y="2586037"/>
                <a:chExt cx="468000" cy="245937"/>
              </a:xfrm>
            </p:grpSpPr>
            <p:sp>
              <p:nvSpPr>
                <p:cNvPr id="5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5" name="文本框 5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2" name="直接连接符 51"/>
              <p:cNvCxnSpPr>
                <a:stCxn id="54"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15073" y="2194707"/>
                <a:ext cx="4387392" cy="461665"/>
              </a:xfrm>
              <a:prstGeom prst="rect">
                <a:avLst/>
              </a:prstGeom>
              <a:noFill/>
            </p:spPr>
            <p:txBody>
              <a:bodyPr wrap="square" rtlCol="0">
                <a:spAutoFit/>
              </a:bodyPr>
              <a:lstStyle/>
              <a:p>
                <a:r>
                  <a:rPr lang="zh-CN" altLang="en-US" sz="2400" dirty="0"/>
                  <a:t>表达误差的几种形式</a:t>
                </a:r>
              </a:p>
            </p:txBody>
          </p:sp>
        </p:grpSp>
        <p:grpSp>
          <p:nvGrpSpPr>
            <p:cNvPr id="9" name="组合 8"/>
            <p:cNvGrpSpPr/>
            <p:nvPr/>
          </p:nvGrpSpPr>
          <p:grpSpPr>
            <a:xfrm>
              <a:off x="3584142" y="1804360"/>
              <a:ext cx="5460930" cy="472042"/>
              <a:chOff x="1841535" y="3114680"/>
              <a:chExt cx="5460930" cy="472042"/>
            </a:xfrm>
          </p:grpSpPr>
          <p:grpSp>
            <p:nvGrpSpPr>
              <p:cNvPr id="46" name="组合 45"/>
              <p:cNvGrpSpPr/>
              <p:nvPr/>
            </p:nvGrpSpPr>
            <p:grpSpPr>
              <a:xfrm>
                <a:off x="1841535" y="3143496"/>
                <a:ext cx="843427" cy="443226"/>
                <a:chOff x="666810" y="2586037"/>
                <a:chExt cx="468000" cy="245937"/>
              </a:xfrm>
            </p:grpSpPr>
            <p:sp>
              <p:nvSpPr>
                <p:cNvPr id="4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0" name="文本框 4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7" name="直接连接符 46"/>
              <p:cNvCxnSpPr>
                <a:stCxn id="4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915073" y="3114680"/>
                <a:ext cx="4387392" cy="461665"/>
              </a:xfrm>
              <a:prstGeom prst="rect">
                <a:avLst/>
              </a:prstGeom>
              <a:noFill/>
            </p:spPr>
            <p:txBody>
              <a:bodyPr wrap="square" rtlCol="0">
                <a:spAutoFit/>
              </a:bodyPr>
              <a:lstStyle/>
              <a:p>
                <a:r>
                  <a:rPr lang="zh-CN" altLang="en-US" sz="2400" dirty="0"/>
                  <a:t>误差的性质和分类</a:t>
                </a:r>
              </a:p>
            </p:txBody>
          </p:sp>
        </p:grpSp>
        <p:grpSp>
          <p:nvGrpSpPr>
            <p:cNvPr id="10" name="组合 9"/>
            <p:cNvGrpSpPr/>
            <p:nvPr/>
          </p:nvGrpSpPr>
          <p:grpSpPr>
            <a:xfrm>
              <a:off x="3584142" y="2401122"/>
              <a:ext cx="5460930" cy="472042"/>
              <a:chOff x="1841535" y="4034653"/>
              <a:chExt cx="5460930" cy="472042"/>
            </a:xfrm>
          </p:grpSpPr>
          <p:grpSp>
            <p:nvGrpSpPr>
              <p:cNvPr id="41" name="组合 40"/>
              <p:cNvGrpSpPr/>
              <p:nvPr/>
            </p:nvGrpSpPr>
            <p:grpSpPr>
              <a:xfrm>
                <a:off x="1841535" y="4063469"/>
                <a:ext cx="843427" cy="443226"/>
                <a:chOff x="666810" y="2586037"/>
                <a:chExt cx="468000" cy="245937"/>
              </a:xfrm>
            </p:grpSpPr>
            <p:sp>
              <p:nvSpPr>
                <p:cNvPr id="4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3" y="4034653"/>
                <a:ext cx="4387392" cy="461665"/>
              </a:xfrm>
              <a:prstGeom prst="rect">
                <a:avLst/>
              </a:prstGeom>
              <a:noFill/>
            </p:spPr>
            <p:txBody>
              <a:bodyPr wrap="square" rtlCol="0">
                <a:spAutoFit/>
              </a:bodyPr>
              <a:lstStyle/>
              <a:p>
                <a:r>
                  <a:rPr lang="zh-CN" altLang="en-US" sz="2400" dirty="0"/>
                  <a:t>有效数字</a:t>
                </a:r>
              </a:p>
            </p:txBody>
          </p:sp>
        </p:grpSp>
        <p:grpSp>
          <p:nvGrpSpPr>
            <p:cNvPr id="11" name="组合 10"/>
            <p:cNvGrpSpPr/>
            <p:nvPr/>
          </p:nvGrpSpPr>
          <p:grpSpPr>
            <a:xfrm>
              <a:off x="3584976" y="2997884"/>
              <a:ext cx="5460930" cy="472042"/>
              <a:chOff x="1841535" y="4954628"/>
              <a:chExt cx="5460930" cy="472042"/>
            </a:xfrm>
          </p:grpSpPr>
          <p:grpSp>
            <p:nvGrpSpPr>
              <p:cNvPr id="36" name="组合 35"/>
              <p:cNvGrpSpPr/>
              <p:nvPr/>
            </p:nvGrpSpPr>
            <p:grpSpPr>
              <a:xfrm>
                <a:off x="1841535" y="4983444"/>
                <a:ext cx="843427" cy="443226"/>
                <a:chOff x="666810" y="2586037"/>
                <a:chExt cx="468000" cy="245937"/>
              </a:xfrm>
            </p:grpSpPr>
            <p:sp>
              <p:nvSpPr>
                <p:cNvPr id="3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0" name="文本框 3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4954628"/>
                <a:ext cx="4387392" cy="461665"/>
              </a:xfrm>
              <a:prstGeom prst="rect">
                <a:avLst/>
              </a:prstGeom>
              <a:noFill/>
            </p:spPr>
            <p:txBody>
              <a:bodyPr wrap="square" rtlCol="0">
                <a:spAutoFit/>
              </a:bodyPr>
              <a:lstStyle/>
              <a:p>
                <a:r>
                  <a:rPr lang="zh-CN" altLang="en-US" sz="2400" dirty="0"/>
                  <a:t>系统误差的校正</a:t>
                </a:r>
              </a:p>
            </p:txBody>
          </p:sp>
        </p:grpSp>
        <p:grpSp>
          <p:nvGrpSpPr>
            <p:cNvPr id="12" name="组合 11"/>
            <p:cNvGrpSpPr/>
            <p:nvPr/>
          </p:nvGrpSpPr>
          <p:grpSpPr>
            <a:xfrm>
              <a:off x="3584142" y="3594646"/>
              <a:ext cx="5460930" cy="472042"/>
              <a:chOff x="1993935" y="1427134"/>
              <a:chExt cx="5460930" cy="472042"/>
            </a:xfrm>
          </p:grpSpPr>
          <p:grpSp>
            <p:nvGrpSpPr>
              <p:cNvPr id="31" name="组合 30"/>
              <p:cNvGrpSpPr/>
              <p:nvPr/>
            </p:nvGrpSpPr>
            <p:grpSpPr>
              <a:xfrm>
                <a:off x="1993935" y="1455950"/>
                <a:ext cx="843427" cy="443226"/>
                <a:chOff x="666810" y="2586037"/>
                <a:chExt cx="468000" cy="245937"/>
              </a:xfrm>
            </p:grpSpPr>
            <p:sp>
              <p:nvSpPr>
                <p:cNvPr id="3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067473" y="1427134"/>
                <a:ext cx="4387392" cy="461665"/>
              </a:xfrm>
              <a:prstGeom prst="rect">
                <a:avLst/>
              </a:prstGeom>
              <a:noFill/>
            </p:spPr>
            <p:txBody>
              <a:bodyPr wrap="square" rtlCol="0">
                <a:spAutoFit/>
              </a:bodyPr>
              <a:lstStyle/>
              <a:p>
                <a:r>
                  <a:rPr lang="zh-CN" altLang="en-US" sz="2400" dirty="0"/>
                  <a:t>随机误差的统计学处理</a:t>
                </a:r>
              </a:p>
            </p:txBody>
          </p:sp>
        </p:grpSp>
        <p:grpSp>
          <p:nvGrpSpPr>
            <p:cNvPr id="13" name="组合 12"/>
            <p:cNvGrpSpPr/>
            <p:nvPr/>
          </p:nvGrpSpPr>
          <p:grpSpPr>
            <a:xfrm>
              <a:off x="3584142" y="4191408"/>
              <a:ext cx="5460930" cy="472042"/>
              <a:chOff x="1841535" y="5284653"/>
              <a:chExt cx="5460930" cy="472042"/>
            </a:xfrm>
          </p:grpSpPr>
          <p:grpSp>
            <p:nvGrpSpPr>
              <p:cNvPr id="26" name="组合 25"/>
              <p:cNvGrpSpPr/>
              <p:nvPr/>
            </p:nvGrpSpPr>
            <p:grpSpPr>
              <a:xfrm>
                <a:off x="1841535" y="5313469"/>
                <a:ext cx="843427" cy="443226"/>
                <a:chOff x="666810" y="2586037"/>
                <a:chExt cx="468000" cy="245937"/>
              </a:xfrm>
            </p:grpSpPr>
            <p:sp>
              <p:nvSpPr>
                <p:cNvPr id="2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5284653"/>
                <a:ext cx="4387392" cy="461665"/>
              </a:xfrm>
              <a:prstGeom prst="rect">
                <a:avLst/>
              </a:prstGeom>
              <a:noFill/>
            </p:spPr>
            <p:txBody>
              <a:bodyPr wrap="square" rtlCol="0">
                <a:spAutoFit/>
              </a:bodyPr>
              <a:lstStyle/>
              <a:p>
                <a:r>
                  <a:rPr lang="zh-CN" altLang="en-US" sz="2400" dirty="0"/>
                  <a:t>粗大误差的剔除</a:t>
                </a:r>
              </a:p>
            </p:txBody>
          </p:sp>
        </p:grpSp>
        <p:grpSp>
          <p:nvGrpSpPr>
            <p:cNvPr id="14" name="组合 13"/>
            <p:cNvGrpSpPr/>
            <p:nvPr/>
          </p:nvGrpSpPr>
          <p:grpSpPr>
            <a:xfrm>
              <a:off x="3584142" y="4788168"/>
              <a:ext cx="5460930" cy="472042"/>
              <a:chOff x="1841535" y="5284653"/>
              <a:chExt cx="5460930" cy="472042"/>
            </a:xfrm>
          </p:grpSpPr>
          <p:grpSp>
            <p:nvGrpSpPr>
              <p:cNvPr id="21" name="组合 20"/>
              <p:cNvGrpSpPr/>
              <p:nvPr/>
            </p:nvGrpSpPr>
            <p:grpSpPr>
              <a:xfrm>
                <a:off x="1841535" y="5313469"/>
                <a:ext cx="843427" cy="443226"/>
                <a:chOff x="666810" y="2586037"/>
                <a:chExt cx="468000" cy="245937"/>
              </a:xfrm>
            </p:grpSpPr>
            <p:sp>
              <p:nvSpPr>
                <p:cNvPr id="2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5284653"/>
                <a:ext cx="4387392" cy="461665"/>
              </a:xfrm>
              <a:prstGeom prst="rect">
                <a:avLst/>
              </a:prstGeom>
              <a:noFill/>
            </p:spPr>
            <p:txBody>
              <a:bodyPr wrap="square" rtlCol="0">
                <a:spAutoFit/>
              </a:bodyPr>
              <a:lstStyle/>
              <a:p>
                <a:r>
                  <a:rPr lang="zh-CN" altLang="en-US" sz="2400" dirty="0"/>
                  <a:t>测量不确定度及其评定方法</a:t>
                </a:r>
              </a:p>
            </p:txBody>
          </p:sp>
        </p:grpSp>
      </p:grpSp>
      <p:sp>
        <p:nvSpPr>
          <p:cNvPr id="61" name="Rectangle 2"/>
          <p:cNvSpPr txBox="1">
            <a:spLocks noChangeArrowheads="1"/>
          </p:cNvSpPr>
          <p:nvPr/>
        </p:nvSpPr>
        <p:spPr>
          <a:xfrm>
            <a:off x="920425" y="388538"/>
            <a:ext cx="8632687" cy="3373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effectLst/>
                <a:latin typeface="+mj-lt"/>
                <a:ea typeface="+mj-ea"/>
                <a:cs typeface="+mj-cs"/>
              </a:defRPr>
            </a:lvl1pPr>
          </a:lstStyle>
          <a:p>
            <a:pPr fontAlgn="auto">
              <a:spcAft>
                <a:spcPts val="0"/>
              </a:spcAft>
            </a:pPr>
            <a:r>
              <a:rPr lang="zh-CN" altLang="en-US" sz="1800">
                <a:latin typeface="楷体_GB2312" pitchFamily="49" charset="-122"/>
              </a:rPr>
              <a:t>本章主要内容</a:t>
            </a:r>
            <a:endParaRPr lang="zh-CN" altLang="en-US" sz="18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3" name="Rectangle 3"/>
          <p:cNvSpPr>
            <a:spLocks noGrp="1" noChangeArrowheads="1"/>
          </p:cNvSpPr>
          <p:nvPr>
            <p:ph sz="quarter" idx="10"/>
          </p:nvPr>
        </p:nvSpPr>
        <p:spPr/>
        <p:txBody>
          <a:bodyPr/>
          <a:lstStyle/>
          <a:p>
            <a:pPr algn="just"/>
            <a:r>
              <a:rPr lang="zh-CN" altLang="en-US" sz="2400" dirty="0">
                <a:solidFill>
                  <a:schemeClr val="tx1"/>
                </a:solidFill>
              </a:rPr>
              <a:t>系统误差</a:t>
            </a:r>
            <a:r>
              <a:rPr lang="zh-CN" altLang="en-US" sz="2400" dirty="0"/>
              <a:t>：</a:t>
            </a:r>
            <a:r>
              <a:rPr lang="zh-CN" altLang="en-US" sz="2400" dirty="0">
                <a:solidFill>
                  <a:srgbClr val="FF0000"/>
                </a:solidFill>
              </a:rPr>
              <a:t>与实际值的偏离程度</a:t>
            </a:r>
            <a:r>
              <a:rPr lang="zh-CN" altLang="en-US" sz="2400" dirty="0"/>
              <a:t>，</a:t>
            </a:r>
            <a:r>
              <a:rPr lang="zh-CN" altLang="en-US" sz="2400" dirty="0">
                <a:solidFill>
                  <a:schemeClr val="tx1"/>
                </a:solidFill>
              </a:rPr>
              <a:t>越小，则测量值与实际值符合的程度越高。</a:t>
            </a:r>
          </a:p>
          <a:p>
            <a:pPr algn="just"/>
            <a:r>
              <a:rPr lang="zh-CN" altLang="en-US" sz="2400" dirty="0">
                <a:solidFill>
                  <a:schemeClr val="tx1"/>
                </a:solidFill>
              </a:rPr>
              <a:t>随机误差：</a:t>
            </a:r>
            <a:r>
              <a:rPr lang="zh-CN" altLang="en-US" sz="2400" dirty="0">
                <a:solidFill>
                  <a:srgbClr val="FF0000"/>
                </a:solidFill>
              </a:rPr>
              <a:t>测量值分散程度</a:t>
            </a:r>
            <a:r>
              <a:rPr lang="zh-CN" altLang="en-US" sz="2400" dirty="0">
                <a:solidFill>
                  <a:schemeClr val="tx1"/>
                </a:solidFill>
              </a:rPr>
              <a:t>，一般分布在某一常数（平均值）附近。</a:t>
            </a:r>
          </a:p>
          <a:p>
            <a:pPr algn="just"/>
            <a:r>
              <a:rPr lang="zh-CN" altLang="en-US" sz="2400" dirty="0">
                <a:solidFill>
                  <a:schemeClr val="tx1"/>
                </a:solidFill>
                <a:latin typeface="宋体" panose="02010600030101010101" pitchFamily="2" charset="-122"/>
              </a:rPr>
              <a:t>测量结果好意味着系统误差和随机误差都小。</a:t>
            </a:r>
          </a:p>
        </p:txBody>
      </p:sp>
      <p:sp>
        <p:nvSpPr>
          <p:cNvPr id="38914" name="Rectangle 2"/>
          <p:cNvSpPr>
            <a:spLocks noGrp="1" noChangeArrowheads="1"/>
          </p:cNvSpPr>
          <p:nvPr>
            <p:ph type="title"/>
          </p:nvPr>
        </p:nvSpPr>
        <p:spPr/>
        <p:txBody>
          <a:bodyPr/>
          <a:lstStyle/>
          <a:p>
            <a:pPr algn="l"/>
            <a:r>
              <a:rPr lang="zh-CN" altLang="en-US" sz="3400" b="1" dirty="0">
                <a:latin typeface="楷体_GB2312" pitchFamily="49" charset="-122"/>
              </a:rPr>
              <a:t>随机误差和系统误差特性</a:t>
            </a:r>
          </a:p>
        </p:txBody>
      </p:sp>
      <p:graphicFrame>
        <p:nvGraphicFramePr>
          <p:cNvPr id="865284" name="Object 4"/>
          <p:cNvGraphicFramePr>
            <a:graphicFrameLocks noChangeAspect="1"/>
          </p:cNvGraphicFramePr>
          <p:nvPr>
            <p:extLst>
              <p:ext uri="{D42A27DB-BD31-4B8C-83A1-F6EECF244321}">
                <p14:modId xmlns:p14="http://schemas.microsoft.com/office/powerpoint/2010/main" val="936318618"/>
              </p:ext>
            </p:extLst>
          </p:nvPr>
        </p:nvGraphicFramePr>
        <p:xfrm>
          <a:off x="2587067" y="4014788"/>
          <a:ext cx="5943600" cy="1839912"/>
        </p:xfrm>
        <a:graphic>
          <a:graphicData uri="http://schemas.openxmlformats.org/presentationml/2006/ole">
            <mc:AlternateContent xmlns:mc="http://schemas.openxmlformats.org/markup-compatibility/2006">
              <mc:Choice xmlns:v="urn:schemas-microsoft-com:vml" Requires="v">
                <p:oleObj spid="_x0000_s18441" name="BMP 图像" r:id="rId4" imgW="4008120" imgH="1242060" progId="Paint.Picture">
                  <p:embed/>
                </p:oleObj>
              </mc:Choice>
              <mc:Fallback>
                <p:oleObj name="BMP 图像" r:id="rId4" imgW="4008120" imgH="124206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067" y="4014788"/>
                        <a:ext cx="5943600" cy="1839912"/>
                      </a:xfrm>
                      <a:prstGeom prst="rect">
                        <a:avLst/>
                      </a:prstGeom>
                      <a:noFill/>
                      <a:ln>
                        <a:noFill/>
                      </a:ln>
                      <a:effectLst/>
                      <a:extLst>
                        <a:ext uri="{909E8E84-426E-40DD-AFC4-6F175D3DCCD1}">
                          <a14:hiddenFill xmlns:a14="http://schemas.microsoft.com/office/drawing/2010/main">
                            <a:gradFill rotWithShape="0">
                              <a:gsLst>
                                <a:gs pos="0">
                                  <a:srgbClr val="00CCFF"/>
                                </a:gs>
                                <a:gs pos="100000">
                                  <a:srgbClr val="D1F6FF"/>
                                </a:gs>
                              </a:gsLst>
                              <a:path path="rect">
                                <a:fillToRect r="100000" b="10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5285" name="AutoShape 5"/>
          <p:cNvSpPr>
            <a:spLocks noChangeArrowheads="1"/>
          </p:cNvSpPr>
          <p:nvPr/>
        </p:nvSpPr>
        <p:spPr bwMode="auto">
          <a:xfrm>
            <a:off x="515380" y="4508500"/>
            <a:ext cx="1524000" cy="1066800"/>
          </a:xfrm>
          <a:prstGeom prst="wedgeRectCallout">
            <a:avLst>
              <a:gd name="adj1" fmla="val 92708"/>
              <a:gd name="adj2" fmla="val 22769"/>
            </a:avLst>
          </a:prstGeom>
          <a:solidFill>
            <a:schemeClr val="accent1"/>
          </a:solidFill>
          <a:ln w="9525">
            <a:solidFill>
              <a:schemeClr val="tx1"/>
            </a:solidFill>
            <a:miter lim="800000"/>
          </a:ln>
        </p:spPr>
        <p:txBody>
          <a:bodyPr lIns="90000" tIns="46800" rIns="90000" bIns="46800"/>
          <a:lstStyle>
            <a:lvl1pPr>
              <a:lnSpc>
                <a:spcPct val="110000"/>
              </a:lnSpc>
              <a:spcBef>
                <a:spcPct val="20000"/>
              </a:spcBef>
              <a:buSzPct val="120000"/>
              <a:buBlip>
                <a:blip r:embed="rId6"/>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2400" b="1" dirty="0">
                <a:solidFill>
                  <a:schemeClr val="bg1"/>
                </a:solidFill>
                <a:latin typeface="+mn-ea"/>
                <a:ea typeface="+mn-ea"/>
              </a:rPr>
              <a:t>射击误差示意图 </a:t>
            </a:r>
          </a:p>
        </p:txBody>
      </p:sp>
      <p:sp>
        <p:nvSpPr>
          <p:cNvPr id="2" name="矩形: 圆顶角 4">
            <a:extLst>
              <a:ext uri="{FF2B5EF4-FFF2-40B4-BE49-F238E27FC236}">
                <a16:creationId xmlns:a16="http://schemas.microsoft.com/office/drawing/2014/main" id="{5B60263F-78FC-0291-5B3E-D22ADF39D264}"/>
              </a:ext>
            </a:extLst>
          </p:cNvPr>
          <p:cNvSpPr txBox="1"/>
          <p:nvPr/>
        </p:nvSpPr>
        <p:spPr>
          <a:xfrm>
            <a:off x="8530667" y="2941883"/>
            <a:ext cx="3348626" cy="6954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0" lvl="1" algn="l" defTabSz="800100" rtl="0">
              <a:lnSpc>
                <a:spcPct val="90000"/>
              </a:lnSpc>
              <a:spcBef>
                <a:spcPct val="0"/>
              </a:spcBef>
              <a:spcAft>
                <a:spcPct val="15000"/>
              </a:spcAft>
            </a:pPr>
            <a:r>
              <a:rPr lang="zh-CN" altLang="en-US" sz="1800" kern="1200" dirty="0">
                <a:solidFill>
                  <a:srgbClr val="FF0000"/>
                </a:solidFill>
              </a:rPr>
              <a:t>思考，与第一章我们学过的仪表基本要求，哪两个相对应？</a:t>
            </a:r>
          </a:p>
        </p:txBody>
      </p:sp>
      <p:sp>
        <p:nvSpPr>
          <p:cNvPr id="3" name="矩形: 圆顶角 4">
            <a:extLst>
              <a:ext uri="{FF2B5EF4-FFF2-40B4-BE49-F238E27FC236}">
                <a16:creationId xmlns:a16="http://schemas.microsoft.com/office/drawing/2014/main" id="{CD89CD44-1802-BCCB-ED66-25FE2854EB4F}"/>
              </a:ext>
            </a:extLst>
          </p:cNvPr>
          <p:cNvSpPr txBox="1"/>
          <p:nvPr/>
        </p:nvSpPr>
        <p:spPr>
          <a:xfrm>
            <a:off x="8830690" y="3813001"/>
            <a:ext cx="2748579" cy="6954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0" lvl="1" algn="l" defTabSz="800100" rtl="0">
              <a:lnSpc>
                <a:spcPct val="90000"/>
              </a:lnSpc>
              <a:spcBef>
                <a:spcPct val="0"/>
              </a:spcBef>
              <a:spcAft>
                <a:spcPct val="15000"/>
              </a:spcAft>
            </a:pPr>
            <a:r>
              <a:rPr lang="zh-CN" altLang="en-US" sz="1800" kern="1200" dirty="0">
                <a:solidFill>
                  <a:srgbClr val="FF0000"/>
                </a:solidFill>
              </a:rPr>
              <a:t>系统误差与准确相对应</a:t>
            </a:r>
            <a:endParaRPr lang="en-US" altLang="zh-CN" sz="1800" kern="1200" dirty="0">
              <a:solidFill>
                <a:srgbClr val="FF0000"/>
              </a:solidFill>
            </a:endParaRPr>
          </a:p>
          <a:p>
            <a:pPr marL="0" lvl="1" algn="l" defTabSz="800100" rtl="0">
              <a:lnSpc>
                <a:spcPct val="90000"/>
              </a:lnSpc>
              <a:spcBef>
                <a:spcPct val="0"/>
              </a:spcBef>
              <a:spcAft>
                <a:spcPct val="15000"/>
              </a:spcAft>
            </a:pPr>
            <a:r>
              <a:rPr lang="zh-CN" altLang="en-US" dirty="0">
                <a:solidFill>
                  <a:srgbClr val="FF0000"/>
                </a:solidFill>
              </a:rPr>
              <a:t>随机误差与精密相对应</a:t>
            </a:r>
            <a:endParaRPr lang="zh-CN" altLang="en-US" sz="1800" kern="1200" dirty="0">
              <a:solidFill>
                <a:srgbClr val="FF0000"/>
              </a:solidFill>
            </a:endParaRPr>
          </a:p>
        </p:txBody>
      </p:sp>
      <p:sp>
        <p:nvSpPr>
          <p:cNvPr id="4" name="矩形: 圆顶角 4">
            <a:extLst>
              <a:ext uri="{FF2B5EF4-FFF2-40B4-BE49-F238E27FC236}">
                <a16:creationId xmlns:a16="http://schemas.microsoft.com/office/drawing/2014/main" id="{201D0A6D-E179-E2DC-F484-377765C1D65D}"/>
              </a:ext>
            </a:extLst>
          </p:cNvPr>
          <p:cNvSpPr txBox="1"/>
          <p:nvPr/>
        </p:nvSpPr>
        <p:spPr>
          <a:xfrm>
            <a:off x="8673989" y="5172322"/>
            <a:ext cx="3002632" cy="6954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0" lvl="1" algn="l" defTabSz="800100" rtl="0">
              <a:lnSpc>
                <a:spcPct val="90000"/>
              </a:lnSpc>
              <a:spcBef>
                <a:spcPct val="0"/>
              </a:spcBef>
              <a:spcAft>
                <a:spcPct val="15000"/>
              </a:spcAft>
            </a:pPr>
            <a:r>
              <a:rPr lang="zh-CN" altLang="en-US" sz="1800" kern="1200" dirty="0">
                <a:solidFill>
                  <a:srgbClr val="FF0000"/>
                </a:solidFill>
              </a:rPr>
              <a:t>测试结果好，需要包含上述两个方面的好，一般来说，用专用名词“精确”来描述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5283">
                                            <p:txEl>
                                              <p:pRg st="0" end="0"/>
                                            </p:txEl>
                                          </p:spTgt>
                                        </p:tgtEl>
                                        <p:attrNameLst>
                                          <p:attrName>style.visibility</p:attrName>
                                        </p:attrNameLst>
                                      </p:cBhvr>
                                      <p:to>
                                        <p:strVal val="visible"/>
                                      </p:to>
                                    </p:set>
                                    <p:anim calcmode="lin" valueType="num">
                                      <p:cBhvr additive="base">
                                        <p:cTn id="7" dur="500" fill="hold"/>
                                        <p:tgtEl>
                                          <p:spTgt spid="8652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52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65283">
                                            <p:txEl>
                                              <p:pRg st="1" end="1"/>
                                            </p:txEl>
                                          </p:spTgt>
                                        </p:tgtEl>
                                        <p:attrNameLst>
                                          <p:attrName>style.visibility</p:attrName>
                                        </p:attrNameLst>
                                      </p:cBhvr>
                                      <p:to>
                                        <p:strVal val="visible"/>
                                      </p:to>
                                    </p:set>
                                    <p:anim calcmode="lin" valueType="num">
                                      <p:cBhvr additive="base">
                                        <p:cTn id="13" dur="500" fill="hold"/>
                                        <p:tgtEl>
                                          <p:spTgt spid="8652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52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65283">
                                            <p:txEl>
                                              <p:pRg st="2" end="2"/>
                                            </p:txEl>
                                          </p:spTgt>
                                        </p:tgtEl>
                                        <p:attrNameLst>
                                          <p:attrName>style.visibility</p:attrName>
                                        </p:attrNameLst>
                                      </p:cBhvr>
                                      <p:to>
                                        <p:strVal val="visible"/>
                                      </p:to>
                                    </p:set>
                                    <p:anim calcmode="lin" valueType="num">
                                      <p:cBhvr additive="base">
                                        <p:cTn id="19" dur="500" fill="hold"/>
                                        <p:tgtEl>
                                          <p:spTgt spid="8652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52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65284"/>
                                        </p:tgtEl>
                                        <p:attrNameLst>
                                          <p:attrName>style.visibility</p:attrName>
                                        </p:attrNameLst>
                                      </p:cBhvr>
                                      <p:to>
                                        <p:strVal val="visible"/>
                                      </p:to>
                                    </p:set>
                                    <p:anim calcmode="lin" valueType="num">
                                      <p:cBhvr additive="base">
                                        <p:cTn id="25" dur="500" fill="hold"/>
                                        <p:tgtEl>
                                          <p:spTgt spid="865284"/>
                                        </p:tgtEl>
                                        <p:attrNameLst>
                                          <p:attrName>ppt_x</p:attrName>
                                        </p:attrNameLst>
                                      </p:cBhvr>
                                      <p:tavLst>
                                        <p:tav tm="0">
                                          <p:val>
                                            <p:strVal val="#ppt_x"/>
                                          </p:val>
                                        </p:tav>
                                        <p:tav tm="100000">
                                          <p:val>
                                            <p:strVal val="#ppt_x"/>
                                          </p:val>
                                        </p:tav>
                                      </p:tavLst>
                                    </p:anim>
                                    <p:anim calcmode="lin" valueType="num">
                                      <p:cBhvr additive="base">
                                        <p:cTn id="26" dur="500" fill="hold"/>
                                        <p:tgtEl>
                                          <p:spTgt spid="86528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65285"/>
                                        </p:tgtEl>
                                        <p:attrNameLst>
                                          <p:attrName>style.visibility</p:attrName>
                                        </p:attrNameLst>
                                      </p:cBhvr>
                                      <p:to>
                                        <p:strVal val="visible"/>
                                      </p:to>
                                    </p:set>
                                    <p:anim calcmode="lin" valueType="num">
                                      <p:cBhvr additive="base">
                                        <p:cTn id="29" dur="500" fill="hold"/>
                                        <p:tgtEl>
                                          <p:spTgt spid="865285"/>
                                        </p:tgtEl>
                                        <p:attrNameLst>
                                          <p:attrName>ppt_x</p:attrName>
                                        </p:attrNameLst>
                                      </p:cBhvr>
                                      <p:tavLst>
                                        <p:tav tm="0">
                                          <p:val>
                                            <p:strVal val="#ppt_x"/>
                                          </p:val>
                                        </p:tav>
                                        <p:tav tm="100000">
                                          <p:val>
                                            <p:strVal val="#ppt_x"/>
                                          </p:val>
                                        </p:tav>
                                      </p:tavLst>
                                    </p:anim>
                                    <p:anim calcmode="lin" valueType="num">
                                      <p:cBhvr additive="base">
                                        <p:cTn id="30" dur="500" fill="hold"/>
                                        <p:tgtEl>
                                          <p:spTgt spid="86528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285"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nvPr>
        </p:nvGraphicFramePr>
        <p:xfrm>
          <a:off x="658813" y="1703105"/>
          <a:ext cx="11163300"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lang="zh-CN" altLang="en-US" dirty="0"/>
              <a:t>粗大误差</a:t>
            </a:r>
          </a:p>
        </p:txBody>
      </p:sp>
    </p:spTree>
  </p:cSld>
  <p:clrMapOvr>
    <a:masterClrMapping/>
  </p:clrMapOvr>
  <p:transition spd="med">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本章主要内容</a:t>
            </a:r>
          </a:p>
        </p:txBody>
      </p:sp>
      <p:grpSp>
        <p:nvGrpSpPr>
          <p:cNvPr id="6" name="组合 5"/>
          <p:cNvGrpSpPr/>
          <p:nvPr/>
        </p:nvGrpSpPr>
        <p:grpSpPr>
          <a:xfrm>
            <a:off x="3602725" y="953725"/>
            <a:ext cx="5461764" cy="4649374"/>
            <a:chOff x="3584142" y="610836"/>
            <a:chExt cx="5461764" cy="4649374"/>
          </a:xfrm>
        </p:grpSpPr>
        <p:grpSp>
          <p:nvGrpSpPr>
            <p:cNvPr id="7" name="组合 6"/>
            <p:cNvGrpSpPr/>
            <p:nvPr/>
          </p:nvGrpSpPr>
          <p:grpSpPr>
            <a:xfrm>
              <a:off x="3584142" y="610836"/>
              <a:ext cx="5460930" cy="472042"/>
              <a:chOff x="1841535" y="1274734"/>
              <a:chExt cx="5460930" cy="472042"/>
            </a:xfrm>
          </p:grpSpPr>
          <p:grpSp>
            <p:nvGrpSpPr>
              <p:cNvPr id="56" name="组合 55"/>
              <p:cNvGrpSpPr/>
              <p:nvPr/>
            </p:nvGrpSpPr>
            <p:grpSpPr>
              <a:xfrm>
                <a:off x="1841535" y="1303550"/>
                <a:ext cx="843427" cy="443226"/>
                <a:chOff x="666810" y="2586037"/>
                <a:chExt cx="468000" cy="245937"/>
              </a:xfrm>
            </p:grpSpPr>
            <p:sp>
              <p:nvSpPr>
                <p:cNvPr id="5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1274734"/>
                <a:ext cx="4387392" cy="461665"/>
              </a:xfrm>
              <a:prstGeom prst="rect">
                <a:avLst/>
              </a:prstGeom>
              <a:noFill/>
            </p:spPr>
            <p:txBody>
              <a:bodyPr wrap="square" rtlCol="0">
                <a:spAutoFit/>
              </a:bodyPr>
              <a:lstStyle/>
              <a:p>
                <a:r>
                  <a:rPr lang="zh-CN" altLang="en-US" sz="2400" dirty="0"/>
                  <a:t>测量误差的基本概念</a:t>
                </a:r>
              </a:p>
            </p:txBody>
          </p:sp>
        </p:grpSp>
        <p:grpSp>
          <p:nvGrpSpPr>
            <p:cNvPr id="8" name="组合 7"/>
            <p:cNvGrpSpPr/>
            <p:nvPr/>
          </p:nvGrpSpPr>
          <p:grpSpPr>
            <a:xfrm>
              <a:off x="3584142" y="1207598"/>
              <a:ext cx="5460930" cy="472042"/>
              <a:chOff x="1841535" y="2194707"/>
              <a:chExt cx="5460930" cy="472042"/>
            </a:xfrm>
          </p:grpSpPr>
          <p:grpSp>
            <p:nvGrpSpPr>
              <p:cNvPr id="51" name="组合 50"/>
              <p:cNvGrpSpPr/>
              <p:nvPr/>
            </p:nvGrpSpPr>
            <p:grpSpPr>
              <a:xfrm>
                <a:off x="1841535" y="2223523"/>
                <a:ext cx="843427" cy="443226"/>
                <a:chOff x="666810" y="2586037"/>
                <a:chExt cx="468000" cy="245937"/>
              </a:xfrm>
            </p:grpSpPr>
            <p:sp>
              <p:nvSpPr>
                <p:cNvPr id="5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5" name="文本框 5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2" name="直接连接符 51"/>
              <p:cNvCxnSpPr>
                <a:stCxn id="54"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15073" y="2194707"/>
                <a:ext cx="4387392" cy="461665"/>
              </a:xfrm>
              <a:prstGeom prst="rect">
                <a:avLst/>
              </a:prstGeom>
              <a:noFill/>
            </p:spPr>
            <p:txBody>
              <a:bodyPr wrap="square" rtlCol="0">
                <a:spAutoFit/>
              </a:bodyPr>
              <a:lstStyle/>
              <a:p>
                <a:r>
                  <a:rPr lang="zh-CN" altLang="en-US" sz="2400" dirty="0"/>
                  <a:t>表达误差的几种形式</a:t>
                </a:r>
              </a:p>
            </p:txBody>
          </p:sp>
        </p:grpSp>
        <p:grpSp>
          <p:nvGrpSpPr>
            <p:cNvPr id="9" name="组合 8"/>
            <p:cNvGrpSpPr/>
            <p:nvPr/>
          </p:nvGrpSpPr>
          <p:grpSpPr>
            <a:xfrm>
              <a:off x="3584142" y="1804360"/>
              <a:ext cx="5460930" cy="472042"/>
              <a:chOff x="1841535" y="3114680"/>
              <a:chExt cx="5460930" cy="472042"/>
            </a:xfrm>
          </p:grpSpPr>
          <p:grpSp>
            <p:nvGrpSpPr>
              <p:cNvPr id="46" name="组合 45"/>
              <p:cNvGrpSpPr/>
              <p:nvPr/>
            </p:nvGrpSpPr>
            <p:grpSpPr>
              <a:xfrm>
                <a:off x="1841535" y="3143496"/>
                <a:ext cx="843427" cy="443226"/>
                <a:chOff x="666810" y="2586037"/>
                <a:chExt cx="468000" cy="245937"/>
              </a:xfrm>
            </p:grpSpPr>
            <p:sp>
              <p:nvSpPr>
                <p:cNvPr id="4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0" name="文本框 4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7" name="直接连接符 46"/>
              <p:cNvCxnSpPr>
                <a:stCxn id="4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915073" y="3114680"/>
                <a:ext cx="4387392" cy="461665"/>
              </a:xfrm>
              <a:prstGeom prst="rect">
                <a:avLst/>
              </a:prstGeom>
              <a:noFill/>
            </p:spPr>
            <p:txBody>
              <a:bodyPr wrap="square" rtlCol="0">
                <a:spAutoFit/>
              </a:bodyPr>
              <a:lstStyle/>
              <a:p>
                <a:r>
                  <a:rPr lang="zh-CN" altLang="en-US" sz="2400" dirty="0"/>
                  <a:t>误差的性质和分类</a:t>
                </a:r>
              </a:p>
            </p:txBody>
          </p:sp>
        </p:grpSp>
        <p:grpSp>
          <p:nvGrpSpPr>
            <p:cNvPr id="10" name="组合 9"/>
            <p:cNvGrpSpPr/>
            <p:nvPr/>
          </p:nvGrpSpPr>
          <p:grpSpPr>
            <a:xfrm>
              <a:off x="3584142" y="2401122"/>
              <a:ext cx="5460930" cy="472042"/>
              <a:chOff x="1841535" y="4034653"/>
              <a:chExt cx="5460930" cy="472042"/>
            </a:xfrm>
          </p:grpSpPr>
          <p:grpSp>
            <p:nvGrpSpPr>
              <p:cNvPr id="41" name="组合 40"/>
              <p:cNvGrpSpPr/>
              <p:nvPr/>
            </p:nvGrpSpPr>
            <p:grpSpPr>
              <a:xfrm>
                <a:off x="1841535" y="4063469"/>
                <a:ext cx="843427" cy="443226"/>
                <a:chOff x="666810" y="2586037"/>
                <a:chExt cx="468000" cy="245937"/>
              </a:xfrm>
            </p:grpSpPr>
            <p:sp>
              <p:nvSpPr>
                <p:cNvPr id="4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3" y="4034653"/>
                <a:ext cx="4387392" cy="461665"/>
              </a:xfrm>
              <a:prstGeom prst="rect">
                <a:avLst/>
              </a:prstGeom>
              <a:noFill/>
            </p:spPr>
            <p:txBody>
              <a:bodyPr wrap="square" rtlCol="0">
                <a:spAutoFit/>
              </a:bodyPr>
              <a:lstStyle/>
              <a:p>
                <a:r>
                  <a:rPr lang="zh-CN" altLang="en-US" sz="2400" dirty="0"/>
                  <a:t>有效数字</a:t>
                </a:r>
              </a:p>
            </p:txBody>
          </p:sp>
        </p:grpSp>
        <p:grpSp>
          <p:nvGrpSpPr>
            <p:cNvPr id="11" name="组合 10"/>
            <p:cNvGrpSpPr/>
            <p:nvPr/>
          </p:nvGrpSpPr>
          <p:grpSpPr>
            <a:xfrm>
              <a:off x="3584976" y="2997884"/>
              <a:ext cx="5460930" cy="472042"/>
              <a:chOff x="1841535" y="4954628"/>
              <a:chExt cx="5460930" cy="472042"/>
            </a:xfrm>
          </p:grpSpPr>
          <p:grpSp>
            <p:nvGrpSpPr>
              <p:cNvPr id="36" name="组合 35"/>
              <p:cNvGrpSpPr/>
              <p:nvPr/>
            </p:nvGrpSpPr>
            <p:grpSpPr>
              <a:xfrm>
                <a:off x="1841535" y="4983444"/>
                <a:ext cx="843427" cy="443226"/>
                <a:chOff x="666810" y="2586037"/>
                <a:chExt cx="468000" cy="245937"/>
              </a:xfrm>
            </p:grpSpPr>
            <p:sp>
              <p:nvSpPr>
                <p:cNvPr id="3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0" name="文本框 3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4954628"/>
                <a:ext cx="4387392" cy="461665"/>
              </a:xfrm>
              <a:prstGeom prst="rect">
                <a:avLst/>
              </a:prstGeom>
              <a:noFill/>
            </p:spPr>
            <p:txBody>
              <a:bodyPr wrap="square" rtlCol="0">
                <a:spAutoFit/>
              </a:bodyPr>
              <a:lstStyle/>
              <a:p>
                <a:r>
                  <a:rPr lang="zh-CN" altLang="en-US" sz="2400" dirty="0"/>
                  <a:t>系统误差的校正</a:t>
                </a:r>
              </a:p>
            </p:txBody>
          </p:sp>
        </p:grpSp>
        <p:grpSp>
          <p:nvGrpSpPr>
            <p:cNvPr id="12" name="组合 11"/>
            <p:cNvGrpSpPr/>
            <p:nvPr/>
          </p:nvGrpSpPr>
          <p:grpSpPr>
            <a:xfrm>
              <a:off x="3584142" y="3594646"/>
              <a:ext cx="5460930" cy="472042"/>
              <a:chOff x="1993935" y="1427134"/>
              <a:chExt cx="5460930" cy="472042"/>
            </a:xfrm>
          </p:grpSpPr>
          <p:grpSp>
            <p:nvGrpSpPr>
              <p:cNvPr id="31" name="组合 30"/>
              <p:cNvGrpSpPr/>
              <p:nvPr/>
            </p:nvGrpSpPr>
            <p:grpSpPr>
              <a:xfrm>
                <a:off x="1993935" y="1455950"/>
                <a:ext cx="843427" cy="443226"/>
                <a:chOff x="666810" y="2586037"/>
                <a:chExt cx="468000" cy="245937"/>
              </a:xfrm>
            </p:grpSpPr>
            <p:sp>
              <p:nvSpPr>
                <p:cNvPr id="3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067473" y="1427134"/>
                <a:ext cx="4387392" cy="461665"/>
              </a:xfrm>
              <a:prstGeom prst="rect">
                <a:avLst/>
              </a:prstGeom>
              <a:noFill/>
            </p:spPr>
            <p:txBody>
              <a:bodyPr wrap="square" rtlCol="0">
                <a:spAutoFit/>
              </a:bodyPr>
              <a:lstStyle/>
              <a:p>
                <a:r>
                  <a:rPr lang="zh-CN" altLang="en-US" sz="2400" dirty="0"/>
                  <a:t>随机误差的统计学处理</a:t>
                </a:r>
              </a:p>
            </p:txBody>
          </p:sp>
        </p:grpSp>
        <p:grpSp>
          <p:nvGrpSpPr>
            <p:cNvPr id="13" name="组合 12"/>
            <p:cNvGrpSpPr/>
            <p:nvPr/>
          </p:nvGrpSpPr>
          <p:grpSpPr>
            <a:xfrm>
              <a:off x="3584142" y="4191408"/>
              <a:ext cx="5460930" cy="472042"/>
              <a:chOff x="1841535" y="5284653"/>
              <a:chExt cx="5460930" cy="472042"/>
            </a:xfrm>
          </p:grpSpPr>
          <p:grpSp>
            <p:nvGrpSpPr>
              <p:cNvPr id="26" name="组合 25"/>
              <p:cNvGrpSpPr/>
              <p:nvPr/>
            </p:nvGrpSpPr>
            <p:grpSpPr>
              <a:xfrm>
                <a:off x="1841535" y="5313469"/>
                <a:ext cx="843427" cy="443226"/>
                <a:chOff x="666810" y="2586037"/>
                <a:chExt cx="468000" cy="245937"/>
              </a:xfrm>
            </p:grpSpPr>
            <p:sp>
              <p:nvSpPr>
                <p:cNvPr id="2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5284653"/>
                <a:ext cx="4387392" cy="461665"/>
              </a:xfrm>
              <a:prstGeom prst="rect">
                <a:avLst/>
              </a:prstGeom>
              <a:noFill/>
            </p:spPr>
            <p:txBody>
              <a:bodyPr wrap="square" rtlCol="0">
                <a:spAutoFit/>
              </a:bodyPr>
              <a:lstStyle/>
              <a:p>
                <a:r>
                  <a:rPr lang="zh-CN" altLang="en-US" sz="2400" dirty="0"/>
                  <a:t>粗大误差的剔除</a:t>
                </a:r>
              </a:p>
            </p:txBody>
          </p:sp>
        </p:grpSp>
        <p:grpSp>
          <p:nvGrpSpPr>
            <p:cNvPr id="14" name="组合 13"/>
            <p:cNvGrpSpPr/>
            <p:nvPr/>
          </p:nvGrpSpPr>
          <p:grpSpPr>
            <a:xfrm>
              <a:off x="3584142" y="4788168"/>
              <a:ext cx="5460930" cy="472042"/>
              <a:chOff x="1841535" y="5284653"/>
              <a:chExt cx="5460930" cy="472042"/>
            </a:xfrm>
          </p:grpSpPr>
          <p:grpSp>
            <p:nvGrpSpPr>
              <p:cNvPr id="21" name="组合 20"/>
              <p:cNvGrpSpPr/>
              <p:nvPr/>
            </p:nvGrpSpPr>
            <p:grpSpPr>
              <a:xfrm>
                <a:off x="1841535" y="5313469"/>
                <a:ext cx="843427" cy="443226"/>
                <a:chOff x="666810" y="2586037"/>
                <a:chExt cx="468000" cy="245937"/>
              </a:xfrm>
            </p:grpSpPr>
            <p:sp>
              <p:nvSpPr>
                <p:cNvPr id="2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5284653"/>
                <a:ext cx="4387392" cy="461665"/>
              </a:xfrm>
              <a:prstGeom prst="rect">
                <a:avLst/>
              </a:prstGeom>
              <a:noFill/>
            </p:spPr>
            <p:txBody>
              <a:bodyPr wrap="square" rtlCol="0">
                <a:spAutoFit/>
              </a:bodyPr>
              <a:lstStyle/>
              <a:p>
                <a:r>
                  <a:rPr lang="zh-CN" altLang="en-US" sz="2400" dirty="0"/>
                  <a:t>测量不确定度及其评定方法</a:t>
                </a:r>
              </a:p>
            </p:txBody>
          </p:sp>
        </p:grpSp>
      </p:gr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nvPr>
        </p:nvGraphicFramePr>
        <p:xfrm>
          <a:off x="657801" y="2213865"/>
          <a:ext cx="11036176" cy="3420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lang="zh-CN" altLang="en-US" dirty="0"/>
              <a:t>有效数字基本概念 </a:t>
            </a:r>
          </a:p>
        </p:txBody>
      </p:sp>
    </p:spTree>
  </p:cSld>
  <p:clrMapOvr>
    <a:masterClrMapping/>
  </p:clrMapOvr>
  <p:transition spd="med">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4557714" y="184151"/>
            <a:ext cx="45164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en-US" altLang="zh-CN" sz="4000" dirty="0">
                <a:solidFill>
                  <a:schemeClr val="tx1"/>
                </a:solidFill>
                <a:latin typeface="Garamond" panose="02020404030301010803" pitchFamily="18" charset="0"/>
                <a:ea typeface="宋体" panose="02010600030101010101" pitchFamily="2" charset="-122"/>
              </a:rPr>
              <a:t> </a:t>
            </a:r>
            <a:endParaRPr lang="zh-CN" altLang="en-US" sz="3400" b="1" dirty="0">
              <a:solidFill>
                <a:schemeClr val="tx1"/>
              </a:solidFill>
              <a:latin typeface="Garamond" panose="02020404030301010803" pitchFamily="18" charset="0"/>
              <a:ea typeface="宋体" panose="02010600030101010101" pitchFamily="2" charset="-122"/>
            </a:endParaRPr>
          </a:p>
        </p:txBody>
      </p:sp>
      <p:sp>
        <p:nvSpPr>
          <p:cNvPr id="988164" name="Text Box 4"/>
          <p:cNvSpPr txBox="1">
            <a:spLocks noChangeArrowheads="1"/>
          </p:cNvSpPr>
          <p:nvPr/>
        </p:nvSpPr>
        <p:spPr bwMode="auto">
          <a:xfrm>
            <a:off x="1955800" y="1538288"/>
            <a:ext cx="8496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lang="en-US" altLang="zh-CN" sz="2000" b="1" dirty="0">
                <a:latin typeface="宋体" panose="02010600030101010101" pitchFamily="2" charset="-122"/>
              </a:rPr>
              <a:t>    </a:t>
            </a:r>
            <a:r>
              <a:rPr lang="zh-CN" altLang="en-US" sz="2000" b="1" dirty="0">
                <a:latin typeface="宋体" panose="02010600030101010101" pitchFamily="2" charset="-122"/>
              </a:rPr>
              <a:t>　</a:t>
            </a:r>
          </a:p>
        </p:txBody>
      </p:sp>
      <p:sp>
        <p:nvSpPr>
          <p:cNvPr id="7" name="内容占位符 6"/>
          <p:cNvSpPr>
            <a:spLocks noGrp="1"/>
          </p:cNvSpPr>
          <p:nvPr>
            <p:ph sz="quarter" idx="10"/>
          </p:nvPr>
        </p:nvSpPr>
        <p:spPr>
          <a:xfrm>
            <a:off x="830415" y="3575625"/>
            <a:ext cx="11162884" cy="1577872"/>
          </a:xfrm>
        </p:spPr>
        <p:txBody>
          <a:bodyPr>
            <a:normAutofit fontScale="70000" lnSpcReduction="20000"/>
          </a:bodyPr>
          <a:lstStyle/>
          <a:p>
            <a:pPr marL="0" indent="0">
              <a:buNone/>
            </a:pPr>
            <a:r>
              <a:rPr lang="en-US" altLang="zh-CN" sz="3400" dirty="0"/>
              <a:t>【</a:t>
            </a:r>
            <a:r>
              <a:rPr lang="zh-CN" altLang="zh-CN" sz="3400" dirty="0"/>
              <a:t>例</a:t>
            </a:r>
            <a:r>
              <a:rPr lang="en-US" altLang="zh-CN" sz="3400" dirty="0"/>
              <a:t>】 </a:t>
            </a:r>
            <a:r>
              <a:rPr lang="zh-CN" altLang="en-US" sz="3400" dirty="0"/>
              <a:t>保留</a:t>
            </a:r>
            <a:r>
              <a:rPr lang="en-US" altLang="zh-CN" sz="3400" dirty="0"/>
              <a:t>2</a:t>
            </a:r>
            <a:r>
              <a:rPr lang="zh-CN" altLang="en-US" sz="3400" dirty="0"/>
              <a:t>位小数。</a:t>
            </a:r>
            <a:endParaRPr lang="en-US" altLang="zh-CN" sz="3400" dirty="0"/>
          </a:p>
          <a:p>
            <a:pPr marL="0" indent="0">
              <a:buNone/>
            </a:pPr>
            <a:r>
              <a:rPr lang="en-US" altLang="zh-CN" sz="3400" dirty="0"/>
              <a:t>           </a:t>
            </a:r>
            <a:r>
              <a:rPr lang="zh-CN" altLang="en-US" sz="3400" dirty="0"/>
              <a:t>下面两例中，舍去部分都为</a:t>
            </a:r>
            <a:r>
              <a:rPr lang="en-US" altLang="zh-CN" sz="3400" dirty="0"/>
              <a:t>5</a:t>
            </a:r>
            <a:r>
              <a:rPr lang="zh-CN" altLang="en-US" sz="3400" dirty="0"/>
              <a:t>，但被保留部分的末位分别是奇数和偶数</a:t>
            </a:r>
            <a:endParaRPr lang="en-US" altLang="zh-CN" sz="3400" dirty="0"/>
          </a:p>
          <a:p>
            <a:pPr marL="0" indent="0">
              <a:buNone/>
            </a:pPr>
            <a:r>
              <a:rPr lang="en-US" altLang="zh-CN" dirty="0"/>
              <a:t>          </a:t>
            </a:r>
            <a:r>
              <a:rPr lang="zh-CN" altLang="en-US" sz="3900" dirty="0"/>
              <a:t>例</a:t>
            </a:r>
            <a:r>
              <a:rPr lang="en-US" altLang="zh-CN" sz="3900" dirty="0"/>
              <a:t>1</a:t>
            </a:r>
            <a:r>
              <a:rPr lang="zh-CN" altLang="en-US" sz="3900" dirty="0"/>
              <a:t>：  </a:t>
            </a:r>
            <a:r>
              <a:rPr lang="en-US" altLang="zh-CN" sz="3900" dirty="0"/>
              <a:t>1.2</a:t>
            </a:r>
            <a:r>
              <a:rPr lang="en-US" altLang="zh-CN" sz="3900" dirty="0">
                <a:solidFill>
                  <a:srgbClr val="FF0000"/>
                </a:solidFill>
              </a:rPr>
              <a:t>3</a:t>
            </a:r>
            <a:r>
              <a:rPr lang="en-US" altLang="zh-CN" sz="3900" dirty="0"/>
              <a:t>5V</a:t>
            </a:r>
            <a:r>
              <a:rPr lang="zh-CN" altLang="zh-CN" sz="3900" dirty="0"/>
              <a:t>→</a:t>
            </a:r>
            <a:r>
              <a:rPr lang="en-US" altLang="zh-CN" sz="3900" dirty="0"/>
              <a:t>1.24V                   </a:t>
            </a:r>
            <a:r>
              <a:rPr lang="zh-CN" altLang="en-US" sz="3900" dirty="0"/>
              <a:t>例</a:t>
            </a:r>
            <a:r>
              <a:rPr lang="en-US" altLang="zh-CN" sz="3900" dirty="0"/>
              <a:t>2</a:t>
            </a:r>
            <a:r>
              <a:rPr lang="zh-CN" altLang="en-US" sz="3900" dirty="0"/>
              <a:t>：  </a:t>
            </a:r>
            <a:r>
              <a:rPr lang="en-US" altLang="zh-CN" sz="3900" dirty="0"/>
              <a:t>1.2</a:t>
            </a:r>
            <a:r>
              <a:rPr lang="en-US" altLang="zh-CN" sz="3900" dirty="0">
                <a:solidFill>
                  <a:srgbClr val="FF0000"/>
                </a:solidFill>
              </a:rPr>
              <a:t>4</a:t>
            </a:r>
            <a:r>
              <a:rPr lang="en-US" altLang="zh-CN" sz="3900" dirty="0"/>
              <a:t>5V</a:t>
            </a:r>
            <a:r>
              <a:rPr lang="zh-CN" altLang="zh-CN" sz="3900" dirty="0"/>
              <a:t>→</a:t>
            </a:r>
            <a:r>
              <a:rPr lang="en-US" altLang="zh-CN" sz="3900" dirty="0"/>
              <a:t>1.24V</a:t>
            </a:r>
            <a:endParaRPr lang="zh-CN" altLang="zh-CN" sz="3900" dirty="0"/>
          </a:p>
          <a:p>
            <a:pPr marL="0" indent="0">
              <a:buNone/>
            </a:pPr>
            <a:endParaRPr lang="en-US" altLang="zh-CN" dirty="0"/>
          </a:p>
          <a:p>
            <a:endParaRPr lang="zh-CN" altLang="zh-CN" dirty="0"/>
          </a:p>
          <a:p>
            <a:pPr marL="0" lvl="0" indent="0">
              <a:buNone/>
            </a:pPr>
            <a:endParaRPr lang="zh-CN" altLang="zh-CN" dirty="0"/>
          </a:p>
          <a:p>
            <a:pPr marL="0" indent="0">
              <a:buNone/>
            </a:pPr>
            <a:endParaRPr lang="zh-CN" altLang="en-US" dirty="0"/>
          </a:p>
        </p:txBody>
      </p:sp>
      <p:sp>
        <p:nvSpPr>
          <p:cNvPr id="2" name="标题 1"/>
          <p:cNvSpPr>
            <a:spLocks noGrp="1"/>
          </p:cNvSpPr>
          <p:nvPr>
            <p:ph type="title"/>
          </p:nvPr>
        </p:nvSpPr>
        <p:spPr/>
        <p:txBody>
          <a:bodyPr/>
          <a:lstStyle/>
          <a:p>
            <a:r>
              <a:rPr lang="zh-CN" altLang="en-US" dirty="0"/>
              <a:t>偶数法则的四舍五入</a:t>
            </a:r>
          </a:p>
        </p:txBody>
      </p:sp>
      <p:sp>
        <p:nvSpPr>
          <p:cNvPr id="10" name="AutoShape 5"/>
          <p:cNvSpPr>
            <a:spLocks noChangeArrowheads="1"/>
          </p:cNvSpPr>
          <p:nvPr/>
        </p:nvSpPr>
        <p:spPr bwMode="auto">
          <a:xfrm>
            <a:off x="2765630" y="5659710"/>
            <a:ext cx="2070230" cy="771013"/>
          </a:xfrm>
          <a:prstGeom prst="wedgeRectCallout">
            <a:avLst>
              <a:gd name="adj1" fmla="val -41692"/>
              <a:gd name="adj2" fmla="val -147389"/>
            </a:avLst>
          </a:prstGeom>
          <a:solidFill>
            <a:schemeClr val="accent1"/>
          </a:solidFill>
          <a:ln w="9525">
            <a:solidFill>
              <a:schemeClr val="tx1"/>
            </a:solidFill>
            <a:miter lim="800000"/>
          </a:ln>
        </p:spPr>
        <p:txBody>
          <a:bodyPr lIns="90000" tIns="46800" rIns="90000" bIns="46800"/>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None/>
            </a:pPr>
            <a:r>
              <a:rPr lang="zh-CN" altLang="en-US" sz="2400" b="1" dirty="0">
                <a:solidFill>
                  <a:schemeClr val="bg1"/>
                </a:solidFill>
                <a:latin typeface="+mn-ea"/>
              </a:rPr>
              <a:t>保留部分的</a:t>
            </a:r>
            <a:endParaRPr lang="en-US" altLang="zh-CN" sz="2400" b="1" dirty="0">
              <a:solidFill>
                <a:schemeClr val="bg1"/>
              </a:solidFill>
              <a:latin typeface="+mn-ea"/>
            </a:endParaRPr>
          </a:p>
          <a:p>
            <a:pPr algn="ctr" eaLnBrk="1" hangingPunct="1">
              <a:lnSpc>
                <a:spcPct val="100000"/>
              </a:lnSpc>
              <a:spcBef>
                <a:spcPct val="0"/>
              </a:spcBef>
              <a:buSzTx/>
              <a:buNone/>
            </a:pPr>
            <a:r>
              <a:rPr lang="zh-CN" altLang="en-US" sz="2400" b="1" dirty="0">
                <a:solidFill>
                  <a:schemeClr val="bg1"/>
                </a:solidFill>
                <a:latin typeface="+mn-ea"/>
              </a:rPr>
              <a:t>末位为奇数</a:t>
            </a:r>
            <a:endParaRPr lang="zh-CN" altLang="en-US" sz="2400" b="1" dirty="0">
              <a:solidFill>
                <a:schemeClr val="bg1"/>
              </a:solidFill>
              <a:latin typeface="+mn-ea"/>
              <a:ea typeface="+mn-ea"/>
            </a:endParaRPr>
          </a:p>
        </p:txBody>
      </p:sp>
      <p:sp>
        <p:nvSpPr>
          <p:cNvPr id="11" name="AutoShape 5"/>
          <p:cNvSpPr>
            <a:spLocks noChangeArrowheads="1"/>
          </p:cNvSpPr>
          <p:nvPr/>
        </p:nvSpPr>
        <p:spPr bwMode="auto">
          <a:xfrm>
            <a:off x="7626170" y="5659709"/>
            <a:ext cx="2070230" cy="771013"/>
          </a:xfrm>
          <a:prstGeom prst="wedgeRectCallout">
            <a:avLst>
              <a:gd name="adj1" fmla="val -41287"/>
              <a:gd name="adj2" fmla="val -150654"/>
            </a:avLst>
          </a:prstGeom>
          <a:solidFill>
            <a:schemeClr val="accent1"/>
          </a:solidFill>
          <a:ln w="9525">
            <a:solidFill>
              <a:schemeClr val="tx1"/>
            </a:solidFill>
            <a:miter lim="800000"/>
          </a:ln>
        </p:spPr>
        <p:txBody>
          <a:bodyPr lIns="90000" tIns="46800" rIns="90000" bIns="46800"/>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None/>
            </a:pPr>
            <a:r>
              <a:rPr lang="zh-CN" altLang="en-US" sz="2400" b="1" dirty="0">
                <a:solidFill>
                  <a:schemeClr val="bg1"/>
                </a:solidFill>
                <a:latin typeface="+mn-ea"/>
              </a:rPr>
              <a:t>保留部分的</a:t>
            </a:r>
            <a:endParaRPr lang="en-US" altLang="zh-CN" sz="2400" b="1" dirty="0">
              <a:solidFill>
                <a:schemeClr val="bg1"/>
              </a:solidFill>
              <a:latin typeface="+mn-ea"/>
            </a:endParaRPr>
          </a:p>
          <a:p>
            <a:pPr algn="ctr" eaLnBrk="1" hangingPunct="1">
              <a:lnSpc>
                <a:spcPct val="100000"/>
              </a:lnSpc>
              <a:spcBef>
                <a:spcPct val="0"/>
              </a:spcBef>
              <a:buSzTx/>
              <a:buNone/>
            </a:pPr>
            <a:r>
              <a:rPr lang="zh-CN" altLang="en-US" sz="2400" b="1" dirty="0">
                <a:solidFill>
                  <a:schemeClr val="bg1"/>
                </a:solidFill>
                <a:latin typeface="+mn-ea"/>
              </a:rPr>
              <a:t>末位为偶数</a:t>
            </a:r>
            <a:endParaRPr lang="zh-CN" altLang="en-US" sz="2400" b="1" dirty="0">
              <a:solidFill>
                <a:schemeClr val="bg1"/>
              </a:solidFill>
              <a:latin typeface="+mn-ea"/>
              <a:ea typeface="+mn-ea"/>
            </a:endParaRPr>
          </a:p>
        </p:txBody>
      </p:sp>
      <p:sp>
        <p:nvSpPr>
          <p:cNvPr id="8" name="内容占位符 6"/>
          <p:cNvSpPr txBox="1"/>
          <p:nvPr/>
        </p:nvSpPr>
        <p:spPr>
          <a:xfrm>
            <a:off x="637473" y="1775235"/>
            <a:ext cx="11162884" cy="15090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u"/>
            </a:pPr>
            <a:r>
              <a:rPr lang="en-US" altLang="zh-CN" dirty="0"/>
              <a:t> </a:t>
            </a:r>
            <a:r>
              <a:rPr lang="zh-CN" altLang="en-US" sz="2800" dirty="0"/>
              <a:t>原则：</a:t>
            </a:r>
            <a:endParaRPr lang="en-US" altLang="zh-CN" sz="2800" dirty="0"/>
          </a:p>
          <a:p>
            <a:pPr marL="0" indent="0" fontAlgn="auto">
              <a:spcAft>
                <a:spcPts val="0"/>
              </a:spcAft>
              <a:buNone/>
            </a:pPr>
            <a:r>
              <a:rPr lang="zh-CN" altLang="zh-CN" sz="2800" dirty="0">
                <a:solidFill>
                  <a:srgbClr val="FF0000"/>
                </a:solidFill>
              </a:rPr>
              <a:t>舍去部分的数值</a:t>
            </a:r>
            <a:r>
              <a:rPr lang="zh-CN" altLang="en-US" sz="2800" dirty="0">
                <a:solidFill>
                  <a:srgbClr val="FF0000"/>
                </a:solidFill>
              </a:rPr>
              <a:t>大于或者小于</a:t>
            </a:r>
            <a:r>
              <a:rPr lang="en-US" altLang="zh-CN" sz="2800" dirty="0">
                <a:solidFill>
                  <a:srgbClr val="FF0000"/>
                </a:solidFill>
              </a:rPr>
              <a:t>5</a:t>
            </a:r>
            <a:r>
              <a:rPr lang="zh-CN" altLang="en-US" sz="2800" dirty="0">
                <a:solidFill>
                  <a:srgbClr val="FF0000"/>
                </a:solidFill>
              </a:rPr>
              <a:t>，与常规的方法一样；</a:t>
            </a:r>
            <a:r>
              <a:rPr lang="zh-CN" altLang="zh-CN" sz="2800" dirty="0">
                <a:solidFill>
                  <a:srgbClr val="FF0000"/>
                </a:solidFill>
              </a:rPr>
              <a:t>若舍去部分的数值等于</a:t>
            </a:r>
            <a:r>
              <a:rPr lang="en-US" altLang="zh-CN" sz="2800" dirty="0">
                <a:solidFill>
                  <a:srgbClr val="FF0000"/>
                </a:solidFill>
              </a:rPr>
              <a:t>5</a:t>
            </a:r>
            <a:r>
              <a:rPr lang="zh-CN" altLang="zh-CN" sz="2800" dirty="0">
                <a:solidFill>
                  <a:srgbClr val="FF0000"/>
                </a:solidFill>
              </a:rPr>
              <a:t>，当末位为偶数时则末位不变，当末位是奇数时则末位加</a:t>
            </a:r>
            <a:r>
              <a:rPr lang="en-US" altLang="zh-CN" sz="2800" dirty="0">
                <a:solidFill>
                  <a:srgbClr val="FF0000"/>
                </a:solidFill>
              </a:rPr>
              <a:t>1</a:t>
            </a:r>
            <a:r>
              <a:rPr lang="zh-CN" altLang="zh-CN" sz="2800" dirty="0">
                <a:solidFill>
                  <a:srgbClr val="FF0000"/>
                </a:solidFill>
              </a:rPr>
              <a:t>。</a:t>
            </a:r>
            <a:r>
              <a:rPr lang="zh-CN" altLang="en-US" sz="2800" dirty="0">
                <a:solidFill>
                  <a:srgbClr val="FF0000"/>
                </a:solidFill>
              </a:rPr>
              <a:t>（偶数法则）</a:t>
            </a:r>
            <a:endParaRPr lang="zh-CN" altLang="en-US" dirty="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8164">
                                            <p:txEl>
                                              <p:pRg st="0" end="0"/>
                                            </p:txEl>
                                          </p:spTgt>
                                        </p:tgtEl>
                                        <p:attrNameLst>
                                          <p:attrName>style.visibility</p:attrName>
                                        </p:attrNameLst>
                                      </p:cBhvr>
                                      <p:to>
                                        <p:strVal val="visible"/>
                                      </p:to>
                                    </p:set>
                                    <p:anim calcmode="lin" valueType="num">
                                      <p:cBhvr additive="base">
                                        <p:cTn id="7" dur="500" fill="hold"/>
                                        <p:tgtEl>
                                          <p:spTgt spid="9881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881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4557714" y="184151"/>
            <a:ext cx="45164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en-US" altLang="zh-CN" sz="4000" dirty="0">
                <a:solidFill>
                  <a:schemeClr val="tx1"/>
                </a:solidFill>
                <a:latin typeface="Garamond" panose="02020404030301010803" pitchFamily="18" charset="0"/>
                <a:ea typeface="宋体" panose="02010600030101010101" pitchFamily="2" charset="-122"/>
              </a:rPr>
              <a:t> </a:t>
            </a:r>
            <a:endParaRPr lang="zh-CN" altLang="en-US" sz="3400" b="1" dirty="0">
              <a:solidFill>
                <a:schemeClr val="tx1"/>
              </a:solidFill>
              <a:latin typeface="Garamond" panose="02020404030301010803" pitchFamily="18"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有效数字运算规则</a:t>
            </a:r>
          </a:p>
        </p:txBody>
      </p:sp>
      <p:sp>
        <p:nvSpPr>
          <p:cNvPr id="12" name="矩形 11"/>
          <p:cNvSpPr>
            <a:spLocks noChangeArrowheads="1"/>
          </p:cNvSpPr>
          <p:nvPr/>
        </p:nvSpPr>
        <p:spPr bwMode="auto">
          <a:xfrm>
            <a:off x="1370475" y="2933191"/>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例如</a:t>
            </a:r>
            <a:r>
              <a:rPr lang="zh-CN" altLang="en-US" sz="2400" b="1" dirty="0"/>
              <a:t>：</a:t>
            </a:r>
          </a:p>
        </p:txBody>
      </p:sp>
      <p:graphicFrame>
        <p:nvGraphicFramePr>
          <p:cNvPr id="13" name="Object 4"/>
          <p:cNvGraphicFramePr>
            <a:graphicFrameLocks noChangeAspect="1"/>
          </p:cNvGraphicFramePr>
          <p:nvPr/>
        </p:nvGraphicFramePr>
        <p:xfrm>
          <a:off x="3486150" y="3000375"/>
          <a:ext cx="2943225" cy="333375"/>
        </p:xfrm>
        <a:graphic>
          <a:graphicData uri="http://schemas.openxmlformats.org/presentationml/2006/ole">
            <mc:AlternateContent xmlns:mc="http://schemas.openxmlformats.org/markup-compatibility/2006">
              <mc:Choice xmlns:v="urn:schemas-microsoft-com:vml" Requires="v">
                <p:oleObj spid="_x0000_s19514" name="Equation" r:id="rId5" imgW="39928800" imgH="4572000" progId="Equation.DSMT4">
                  <p:embed/>
                </p:oleObj>
              </mc:Choice>
              <mc:Fallback>
                <p:oleObj name="Equation" r:id="rId5" imgW="39928800" imgH="4572000" progId="Equation.DSMT4">
                  <p:embed/>
                  <p:pic>
                    <p:nvPicPr>
                      <p:cNvPr id="0" name="Object 4"/>
                      <p:cNvPicPr>
                        <a:picLocks noChangeAspect="1" noChangeArrowheads="1"/>
                      </p:cNvPicPr>
                      <p:nvPr/>
                    </p:nvPicPr>
                    <p:blipFill>
                      <a:blip r:embed="rId6"/>
                      <a:srcRect/>
                      <a:stretch>
                        <a:fillRect/>
                      </a:stretch>
                    </p:blipFill>
                    <p:spPr bwMode="auto">
                      <a:xfrm>
                        <a:off x="3486150" y="3000375"/>
                        <a:ext cx="29432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1802296307"/>
              </p:ext>
            </p:extLst>
          </p:nvPr>
        </p:nvGraphicFramePr>
        <p:xfrm>
          <a:off x="2476248" y="4980749"/>
          <a:ext cx="2227262" cy="333375"/>
        </p:xfrm>
        <a:graphic>
          <a:graphicData uri="http://schemas.openxmlformats.org/presentationml/2006/ole">
            <mc:AlternateContent xmlns:mc="http://schemas.openxmlformats.org/markup-compatibility/2006">
              <mc:Choice xmlns:v="urn:schemas-microsoft-com:vml" Requires="v">
                <p:oleObj spid="_x0000_s19515" name="Equation" r:id="rId7" imgW="30175200" imgH="4572000" progId="Equation.DSMT4">
                  <p:embed/>
                </p:oleObj>
              </mc:Choice>
              <mc:Fallback>
                <p:oleObj name="Equation" r:id="rId7" imgW="30175200" imgH="4572000" progId="Equation.DSMT4">
                  <p:embed/>
                  <p:pic>
                    <p:nvPicPr>
                      <p:cNvPr id="0" name="Object 4"/>
                      <p:cNvPicPr>
                        <a:picLocks noChangeAspect="1" noChangeArrowheads="1"/>
                      </p:cNvPicPr>
                      <p:nvPr/>
                    </p:nvPicPr>
                    <p:blipFill>
                      <a:blip r:embed="rId8"/>
                      <a:srcRect/>
                      <a:stretch>
                        <a:fillRect/>
                      </a:stretch>
                    </p:blipFill>
                    <p:spPr bwMode="auto">
                      <a:xfrm>
                        <a:off x="2476248" y="4980749"/>
                        <a:ext cx="22272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1652932040"/>
              </p:ext>
            </p:extLst>
          </p:nvPr>
        </p:nvGraphicFramePr>
        <p:xfrm>
          <a:off x="2644805" y="5644547"/>
          <a:ext cx="1981200" cy="333375"/>
        </p:xfrm>
        <a:graphic>
          <a:graphicData uri="http://schemas.openxmlformats.org/presentationml/2006/ole">
            <mc:AlternateContent xmlns:mc="http://schemas.openxmlformats.org/markup-compatibility/2006">
              <mc:Choice xmlns:v="urn:schemas-microsoft-com:vml" Requires="v">
                <p:oleObj spid="_x0000_s19516" name="Equation" r:id="rId9" imgW="26822400" imgH="4572000" progId="Equation.DSMT4">
                  <p:embed/>
                </p:oleObj>
              </mc:Choice>
              <mc:Fallback>
                <p:oleObj name="Equation" r:id="rId9" imgW="26822400" imgH="4572000" progId="Equation.DSMT4">
                  <p:embed/>
                  <p:pic>
                    <p:nvPicPr>
                      <p:cNvPr id="0" name="Object 4"/>
                      <p:cNvPicPr>
                        <a:picLocks noChangeAspect="1" noChangeArrowheads="1"/>
                      </p:cNvPicPr>
                      <p:nvPr/>
                    </p:nvPicPr>
                    <p:blipFill>
                      <a:blip r:embed="rId10"/>
                      <a:srcRect/>
                      <a:stretch>
                        <a:fillRect/>
                      </a:stretch>
                    </p:blipFill>
                    <p:spPr bwMode="auto">
                      <a:xfrm>
                        <a:off x="2644805" y="5644547"/>
                        <a:ext cx="19812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4238151890"/>
              </p:ext>
            </p:extLst>
          </p:nvPr>
        </p:nvGraphicFramePr>
        <p:xfrm>
          <a:off x="5522914" y="5318885"/>
          <a:ext cx="3551237" cy="333375"/>
        </p:xfrm>
        <a:graphic>
          <a:graphicData uri="http://schemas.openxmlformats.org/presentationml/2006/ole">
            <mc:AlternateContent xmlns:mc="http://schemas.openxmlformats.org/markup-compatibility/2006">
              <mc:Choice xmlns:v="urn:schemas-microsoft-com:vml" Requires="v">
                <p:oleObj spid="_x0000_s19517" name="Equation" r:id="rId11" imgW="48158400" imgH="4572000" progId="Equation.DSMT4">
                  <p:embed/>
                </p:oleObj>
              </mc:Choice>
              <mc:Fallback>
                <p:oleObj name="Equation" r:id="rId11" imgW="48158400" imgH="4572000" progId="Equation.DSMT4">
                  <p:embed/>
                  <p:pic>
                    <p:nvPicPr>
                      <p:cNvPr id="0" name="Object 4"/>
                      <p:cNvPicPr>
                        <a:picLocks noChangeAspect="1" noChangeArrowheads="1"/>
                      </p:cNvPicPr>
                      <p:nvPr/>
                    </p:nvPicPr>
                    <p:blipFill>
                      <a:blip r:embed="rId12"/>
                      <a:srcRect/>
                      <a:stretch>
                        <a:fillRect/>
                      </a:stretch>
                    </p:blipFill>
                    <p:spPr bwMode="auto">
                      <a:xfrm>
                        <a:off x="5522914" y="5318885"/>
                        <a:ext cx="35512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右箭头 47"/>
          <p:cNvSpPr>
            <a:spLocks noChangeArrowheads="1"/>
          </p:cNvSpPr>
          <p:nvPr/>
        </p:nvSpPr>
        <p:spPr bwMode="auto">
          <a:xfrm>
            <a:off x="4814557" y="5333173"/>
            <a:ext cx="575553" cy="304801"/>
          </a:xfrm>
          <a:prstGeom prst="rightArrow">
            <a:avLst>
              <a:gd name="adj1" fmla="val 50000"/>
              <a:gd name="adj2" fmla="val 49933"/>
            </a:avLst>
          </a:prstGeom>
          <a:solidFill>
            <a:srgbClr val="666699">
              <a:alpha val="14902"/>
            </a:srgbClr>
          </a:solidFill>
          <a:ln w="3175" algn="ctr">
            <a:solidFill>
              <a:srgbClr val="666699"/>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18" name="文本框 17"/>
          <p:cNvSpPr txBox="1"/>
          <p:nvPr/>
        </p:nvSpPr>
        <p:spPr>
          <a:xfrm>
            <a:off x="380365" y="1626188"/>
            <a:ext cx="11162884" cy="1147558"/>
          </a:xfrm>
          <a:prstGeom prst="rect">
            <a:avLst/>
          </a:prstGeom>
          <a:noFill/>
        </p:spPr>
        <p:txBody>
          <a:bodyPr wrap="square">
            <a:spAutoFit/>
          </a:bodyPr>
          <a:lstStyle/>
          <a:p>
            <a:pPr eaLnBrk="1" hangingPunct="1">
              <a:lnSpc>
                <a:spcPct val="150000"/>
              </a:lnSpc>
              <a:buFontTx/>
              <a:buNone/>
            </a:pPr>
            <a:r>
              <a:rPr lang="zh-CN" altLang="en-US" sz="2400" b="1" dirty="0">
                <a:solidFill>
                  <a:srgbClr val="FF0000"/>
                </a:solidFill>
                <a:latin typeface="华文仿宋" panose="02010600040101010101" pitchFamily="2" charset="-122"/>
                <a:ea typeface="华文仿宋" panose="02010600040101010101" pitchFamily="2" charset="-122"/>
              </a:rPr>
              <a:t>加减运算</a:t>
            </a:r>
            <a:r>
              <a:rPr lang="zh-CN" altLang="en-US" sz="2400" b="1" dirty="0">
                <a:latin typeface="华文仿宋" panose="02010600040101010101" pitchFamily="2" charset="-122"/>
                <a:ea typeface="华文仿宋" panose="02010600040101010101" pitchFamily="2" charset="-122"/>
              </a:rPr>
              <a:t>，以</a:t>
            </a:r>
            <a:r>
              <a:rPr lang="zh-CN" altLang="en-US" sz="2400" b="1" dirty="0">
                <a:solidFill>
                  <a:srgbClr val="FF0000"/>
                </a:solidFill>
                <a:latin typeface="华文仿宋" panose="02010600040101010101" pitchFamily="2" charset="-122"/>
                <a:ea typeface="华文仿宋" panose="02010600040101010101" pitchFamily="2" charset="-122"/>
              </a:rPr>
              <a:t>小数位数最少</a:t>
            </a:r>
            <a:r>
              <a:rPr lang="zh-CN" altLang="en-US" sz="2400" b="1" dirty="0">
                <a:latin typeface="华文仿宋" panose="02010600040101010101" pitchFamily="2" charset="-122"/>
                <a:ea typeface="华文仿宋" panose="02010600040101010101" pitchFamily="2" charset="-122"/>
              </a:rPr>
              <a:t>的为基准，要么一样，要么多保留一位，最后的结果应与</a:t>
            </a:r>
            <a:r>
              <a:rPr lang="zh-CN" altLang="en-US" sz="2400" b="1" dirty="0">
                <a:solidFill>
                  <a:srgbClr val="FF0000"/>
                </a:solidFill>
                <a:latin typeface="华文仿宋" panose="02010600040101010101" pitchFamily="2" charset="-122"/>
                <a:ea typeface="华文仿宋" panose="02010600040101010101" pitchFamily="2" charset="-122"/>
              </a:rPr>
              <a:t>小数位数最少</a:t>
            </a:r>
            <a:r>
              <a:rPr lang="zh-CN" altLang="en-US" sz="2400" b="1" dirty="0">
                <a:latin typeface="华文仿宋" panose="02010600040101010101" pitchFamily="2" charset="-122"/>
                <a:ea typeface="华文仿宋" panose="02010600040101010101" pitchFamily="2" charset="-122"/>
              </a:rPr>
              <a:t>的数据小数位相同。</a:t>
            </a:r>
          </a:p>
        </p:txBody>
      </p:sp>
      <p:sp>
        <p:nvSpPr>
          <p:cNvPr id="20" name="文本框 19"/>
          <p:cNvSpPr txBox="1"/>
          <p:nvPr/>
        </p:nvSpPr>
        <p:spPr>
          <a:xfrm>
            <a:off x="230884" y="5001143"/>
            <a:ext cx="2227262" cy="1015663"/>
          </a:xfrm>
          <a:prstGeom prst="rect">
            <a:avLst/>
          </a:prstGeom>
          <a:noFill/>
        </p:spPr>
        <p:txBody>
          <a:bodyPr wrap="square">
            <a:spAutoFit/>
          </a:bodyPr>
          <a:lstStyle/>
          <a:p>
            <a:r>
              <a:rPr lang="en-US" altLang="zh-CN" sz="2000" b="1" dirty="0">
                <a:latin typeface="华文仿宋" panose="02010600040101010101" pitchFamily="2" charset="-122"/>
                <a:ea typeface="华文仿宋" panose="02010600040101010101" pitchFamily="2" charset="-122"/>
              </a:rPr>
              <a:t>13.65</a:t>
            </a:r>
            <a:r>
              <a:rPr lang="zh-CN" altLang="en-US" sz="2000" b="1" dirty="0">
                <a:latin typeface="华文仿宋" panose="02010600040101010101" pitchFamily="2" charset="-122"/>
                <a:ea typeface="华文仿宋" panose="02010600040101010101" pitchFamily="2" charset="-122"/>
              </a:rPr>
              <a:t>为基准，多保留一位，即小数点后</a:t>
            </a:r>
            <a:r>
              <a:rPr lang="en-US" altLang="zh-CN" sz="2000" b="1" dirty="0">
                <a:latin typeface="华文仿宋" panose="02010600040101010101" pitchFamily="2" charset="-122"/>
                <a:ea typeface="华文仿宋" panose="02010600040101010101" pitchFamily="2" charset="-122"/>
              </a:rPr>
              <a:t>3</a:t>
            </a:r>
            <a:r>
              <a:rPr lang="zh-CN" altLang="en-US" sz="2000" b="1" dirty="0">
                <a:latin typeface="华文仿宋" panose="02010600040101010101" pitchFamily="2" charset="-122"/>
                <a:ea typeface="华文仿宋" panose="02010600040101010101" pitchFamily="2" charset="-122"/>
              </a:rPr>
              <a:t>位。</a:t>
            </a:r>
            <a:endParaRPr lang="zh-CN" altLang="en-US" sz="2000" dirty="0"/>
          </a:p>
        </p:txBody>
      </p:sp>
      <p:sp>
        <p:nvSpPr>
          <p:cNvPr id="21" name="右箭头 47"/>
          <p:cNvSpPr>
            <a:spLocks noChangeArrowheads="1"/>
          </p:cNvSpPr>
          <p:nvPr/>
        </p:nvSpPr>
        <p:spPr bwMode="auto">
          <a:xfrm>
            <a:off x="9204072" y="5307774"/>
            <a:ext cx="575553" cy="304801"/>
          </a:xfrm>
          <a:prstGeom prst="rightArrow">
            <a:avLst>
              <a:gd name="adj1" fmla="val 50000"/>
              <a:gd name="adj2" fmla="val 49933"/>
            </a:avLst>
          </a:prstGeom>
          <a:solidFill>
            <a:srgbClr val="666699">
              <a:alpha val="14902"/>
            </a:srgbClr>
          </a:solidFill>
          <a:ln w="3175" algn="ctr">
            <a:solidFill>
              <a:srgbClr val="666699"/>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graphicFrame>
        <p:nvGraphicFramePr>
          <p:cNvPr id="23" name="Object 4"/>
          <p:cNvGraphicFramePr>
            <a:graphicFrameLocks noChangeAspect="1"/>
          </p:cNvGraphicFramePr>
          <p:nvPr>
            <p:extLst>
              <p:ext uri="{D42A27DB-BD31-4B8C-83A1-F6EECF244321}">
                <p14:modId xmlns:p14="http://schemas.microsoft.com/office/powerpoint/2010/main" val="3118089925"/>
              </p:ext>
            </p:extLst>
          </p:nvPr>
        </p:nvGraphicFramePr>
        <p:xfrm>
          <a:off x="9890610" y="5279200"/>
          <a:ext cx="2003425" cy="333375"/>
        </p:xfrm>
        <a:graphic>
          <a:graphicData uri="http://schemas.openxmlformats.org/presentationml/2006/ole">
            <mc:AlternateContent xmlns:mc="http://schemas.openxmlformats.org/markup-compatibility/2006">
              <mc:Choice xmlns:v="urn:schemas-microsoft-com:vml" Requires="v">
                <p:oleObj spid="_x0000_s19518" name="Equation" r:id="rId13" imgW="27127200" imgH="4572000" progId="Equation.DSMT4">
                  <p:embed/>
                </p:oleObj>
              </mc:Choice>
              <mc:Fallback>
                <p:oleObj name="Equation" r:id="rId13" imgW="27127200" imgH="4572000" progId="Equation.DSMT4">
                  <p:embed/>
                  <p:pic>
                    <p:nvPicPr>
                      <p:cNvPr id="0" name="Object 4"/>
                      <p:cNvPicPr>
                        <a:picLocks noChangeAspect="1" noChangeArrowheads="1"/>
                      </p:cNvPicPr>
                      <p:nvPr/>
                    </p:nvPicPr>
                    <p:blipFill>
                      <a:blip r:embed="rId14"/>
                      <a:srcRect/>
                      <a:stretch>
                        <a:fillRect/>
                      </a:stretch>
                    </p:blipFill>
                    <p:spPr bwMode="auto">
                      <a:xfrm>
                        <a:off x="9890610" y="5279200"/>
                        <a:ext cx="20034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2458163711"/>
              </p:ext>
            </p:extLst>
          </p:nvPr>
        </p:nvGraphicFramePr>
        <p:xfrm>
          <a:off x="2135948" y="3595229"/>
          <a:ext cx="2047875" cy="333375"/>
        </p:xfrm>
        <a:graphic>
          <a:graphicData uri="http://schemas.openxmlformats.org/presentationml/2006/ole">
            <mc:AlternateContent xmlns:mc="http://schemas.openxmlformats.org/markup-compatibility/2006">
              <mc:Choice xmlns:v="urn:schemas-microsoft-com:vml" Requires="v">
                <p:oleObj spid="_x0000_s19519" name="Equation" r:id="rId15" imgW="27736800" imgH="4572000" progId="Equation.DSMT4">
                  <p:embed/>
                </p:oleObj>
              </mc:Choice>
              <mc:Fallback>
                <p:oleObj name="Equation" r:id="rId15" imgW="27736800" imgH="4572000" progId="Equation.DSMT4">
                  <p:embed/>
                  <p:pic>
                    <p:nvPicPr>
                      <p:cNvPr id="0" name="Object 4"/>
                      <p:cNvPicPr>
                        <a:picLocks noChangeAspect="1" noChangeArrowheads="1"/>
                      </p:cNvPicPr>
                      <p:nvPr/>
                    </p:nvPicPr>
                    <p:blipFill>
                      <a:blip r:embed="rId16"/>
                      <a:srcRect/>
                      <a:stretch>
                        <a:fillRect/>
                      </a:stretch>
                    </p:blipFill>
                    <p:spPr bwMode="auto">
                      <a:xfrm>
                        <a:off x="2135948" y="3595229"/>
                        <a:ext cx="20478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4039090395"/>
              </p:ext>
            </p:extLst>
          </p:nvPr>
        </p:nvGraphicFramePr>
        <p:xfrm>
          <a:off x="2208868" y="4119007"/>
          <a:ext cx="1824038" cy="333375"/>
        </p:xfrm>
        <a:graphic>
          <a:graphicData uri="http://schemas.openxmlformats.org/presentationml/2006/ole">
            <mc:AlternateContent xmlns:mc="http://schemas.openxmlformats.org/markup-compatibility/2006">
              <mc:Choice xmlns:v="urn:schemas-microsoft-com:vml" Requires="v">
                <p:oleObj spid="_x0000_s19520" name="Equation" r:id="rId17" imgW="24688800" imgH="4572000" progId="Equation.DSMT4">
                  <p:embed/>
                </p:oleObj>
              </mc:Choice>
              <mc:Fallback>
                <p:oleObj name="Equation" r:id="rId17" imgW="24688800" imgH="4572000" progId="Equation.DSMT4">
                  <p:embed/>
                  <p:pic>
                    <p:nvPicPr>
                      <p:cNvPr id="0" name="Object 4"/>
                      <p:cNvPicPr>
                        <a:picLocks noChangeAspect="1" noChangeArrowheads="1"/>
                      </p:cNvPicPr>
                      <p:nvPr/>
                    </p:nvPicPr>
                    <p:blipFill>
                      <a:blip r:embed="rId18"/>
                      <a:srcRect/>
                      <a:stretch>
                        <a:fillRect/>
                      </a:stretch>
                    </p:blipFill>
                    <p:spPr bwMode="auto">
                      <a:xfrm>
                        <a:off x="2208868" y="4119007"/>
                        <a:ext cx="18240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2241755510"/>
              </p:ext>
            </p:extLst>
          </p:nvPr>
        </p:nvGraphicFramePr>
        <p:xfrm>
          <a:off x="5534786" y="3892091"/>
          <a:ext cx="3101975" cy="333375"/>
        </p:xfrm>
        <a:graphic>
          <a:graphicData uri="http://schemas.openxmlformats.org/presentationml/2006/ole">
            <mc:AlternateContent xmlns:mc="http://schemas.openxmlformats.org/markup-compatibility/2006">
              <mc:Choice xmlns:v="urn:schemas-microsoft-com:vml" Requires="v">
                <p:oleObj spid="_x0000_s19521" name="Equation" r:id="rId19" imgW="42062400" imgH="4572000" progId="Equation.DSMT4">
                  <p:embed/>
                </p:oleObj>
              </mc:Choice>
              <mc:Fallback>
                <p:oleObj name="Equation" r:id="rId19" imgW="42062400" imgH="4572000" progId="Equation.DSMT4">
                  <p:embed/>
                  <p:pic>
                    <p:nvPicPr>
                      <p:cNvPr id="0" name="Object 4"/>
                      <p:cNvPicPr>
                        <a:picLocks noChangeAspect="1" noChangeArrowheads="1"/>
                      </p:cNvPicPr>
                      <p:nvPr/>
                    </p:nvPicPr>
                    <p:blipFill>
                      <a:blip r:embed="rId20"/>
                      <a:srcRect/>
                      <a:stretch>
                        <a:fillRect/>
                      </a:stretch>
                    </p:blipFill>
                    <p:spPr bwMode="auto">
                      <a:xfrm>
                        <a:off x="5534786" y="3892091"/>
                        <a:ext cx="31019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右箭头 47"/>
          <p:cNvSpPr>
            <a:spLocks noChangeArrowheads="1"/>
          </p:cNvSpPr>
          <p:nvPr/>
        </p:nvSpPr>
        <p:spPr bwMode="auto">
          <a:xfrm>
            <a:off x="4444202" y="3874990"/>
            <a:ext cx="575553" cy="304801"/>
          </a:xfrm>
          <a:prstGeom prst="rightArrow">
            <a:avLst>
              <a:gd name="adj1" fmla="val 50000"/>
              <a:gd name="adj2" fmla="val 49933"/>
            </a:avLst>
          </a:prstGeom>
          <a:solidFill>
            <a:srgbClr val="666699">
              <a:alpha val="14902"/>
            </a:srgbClr>
          </a:solidFill>
          <a:ln w="3175" algn="ctr">
            <a:solidFill>
              <a:srgbClr val="666699"/>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28" name="文本框 27"/>
          <p:cNvSpPr txBox="1"/>
          <p:nvPr/>
        </p:nvSpPr>
        <p:spPr>
          <a:xfrm>
            <a:off x="228452" y="3627123"/>
            <a:ext cx="1980416" cy="1015663"/>
          </a:xfrm>
          <a:prstGeom prst="rect">
            <a:avLst/>
          </a:prstGeom>
          <a:noFill/>
        </p:spPr>
        <p:txBody>
          <a:bodyPr wrap="square">
            <a:spAutoFit/>
          </a:bodyPr>
          <a:lstStyle/>
          <a:p>
            <a:r>
              <a:rPr lang="en-US" altLang="zh-CN" sz="2000" b="1" dirty="0">
                <a:latin typeface="华文仿宋" panose="02010600040101010101" pitchFamily="2" charset="-122"/>
                <a:ea typeface="华文仿宋" panose="02010600040101010101" pitchFamily="2" charset="-122"/>
              </a:rPr>
              <a:t>13.65</a:t>
            </a:r>
            <a:r>
              <a:rPr lang="zh-CN" altLang="en-US" sz="2000" b="1" dirty="0">
                <a:latin typeface="华文仿宋" panose="02010600040101010101" pitchFamily="2" charset="-122"/>
                <a:ea typeface="华文仿宋" panose="02010600040101010101" pitchFamily="2" charset="-122"/>
              </a:rPr>
              <a:t>为基准，与之一样，小数点后</a:t>
            </a:r>
            <a:r>
              <a:rPr lang="en-US" altLang="zh-CN" sz="2000" b="1" dirty="0">
                <a:latin typeface="华文仿宋" panose="02010600040101010101" pitchFamily="2" charset="-122"/>
                <a:ea typeface="华文仿宋" panose="02010600040101010101" pitchFamily="2" charset="-122"/>
              </a:rPr>
              <a:t>2</a:t>
            </a:r>
            <a:r>
              <a:rPr lang="zh-CN" altLang="en-US" sz="2000" b="1" dirty="0">
                <a:latin typeface="华文仿宋" panose="02010600040101010101" pitchFamily="2" charset="-122"/>
                <a:ea typeface="华文仿宋" panose="02010600040101010101" pitchFamily="2" charset="-122"/>
              </a:rPr>
              <a:t>位。</a:t>
            </a:r>
            <a:endParaRPr lang="zh-CN" altLang="en-US" sz="2000" dirty="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20" grpId="0"/>
      <p:bldP spid="21" grpId="0" animBg="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4557714" y="184151"/>
            <a:ext cx="45164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en-US" altLang="zh-CN" sz="4000" dirty="0">
                <a:solidFill>
                  <a:schemeClr val="tx1"/>
                </a:solidFill>
                <a:latin typeface="Garamond" panose="02020404030301010803" pitchFamily="18" charset="0"/>
                <a:ea typeface="宋体" panose="02010600030101010101" pitchFamily="2" charset="-122"/>
              </a:rPr>
              <a:t> </a:t>
            </a:r>
            <a:endParaRPr lang="zh-CN" altLang="en-US" sz="3400" b="1" dirty="0">
              <a:solidFill>
                <a:schemeClr val="tx1"/>
              </a:solidFill>
              <a:latin typeface="Garamond" panose="02020404030301010803" pitchFamily="18" charset="0"/>
              <a:ea typeface="宋体" panose="02010600030101010101" pitchFamily="2" charset="-122"/>
            </a:endParaRPr>
          </a:p>
        </p:txBody>
      </p:sp>
      <p:sp>
        <p:nvSpPr>
          <p:cNvPr id="2" name="标题 1"/>
          <p:cNvSpPr>
            <a:spLocks noGrp="1"/>
          </p:cNvSpPr>
          <p:nvPr>
            <p:ph type="title"/>
          </p:nvPr>
        </p:nvSpPr>
        <p:spPr/>
        <p:txBody>
          <a:bodyPr/>
          <a:lstStyle/>
          <a:p>
            <a:r>
              <a:rPr lang="zh-CN" altLang="en-US" dirty="0"/>
              <a:t>有效数字运算规则</a:t>
            </a:r>
          </a:p>
        </p:txBody>
      </p:sp>
      <p:sp>
        <p:nvSpPr>
          <p:cNvPr id="12" name="矩形 11"/>
          <p:cNvSpPr>
            <a:spLocks noChangeArrowheads="1"/>
          </p:cNvSpPr>
          <p:nvPr/>
        </p:nvSpPr>
        <p:spPr bwMode="auto">
          <a:xfrm>
            <a:off x="1370475" y="2933191"/>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例如</a:t>
            </a:r>
            <a:r>
              <a:rPr lang="zh-CN" altLang="en-US" sz="2400" b="1" dirty="0"/>
              <a:t>：</a:t>
            </a:r>
          </a:p>
        </p:txBody>
      </p:sp>
      <p:graphicFrame>
        <p:nvGraphicFramePr>
          <p:cNvPr id="13" name="Object 4"/>
          <p:cNvGraphicFramePr>
            <a:graphicFrameLocks noChangeAspect="1"/>
          </p:cNvGraphicFramePr>
          <p:nvPr/>
        </p:nvGraphicFramePr>
        <p:xfrm>
          <a:off x="3351213" y="3001963"/>
          <a:ext cx="1889125" cy="333375"/>
        </p:xfrm>
        <a:graphic>
          <a:graphicData uri="http://schemas.openxmlformats.org/presentationml/2006/ole">
            <mc:AlternateContent xmlns:mc="http://schemas.openxmlformats.org/markup-compatibility/2006">
              <mc:Choice xmlns:v="urn:schemas-microsoft-com:vml" Requires="v">
                <p:oleObj spid="_x0000_s20531" name="Equation" r:id="rId5" imgW="25603200" imgH="4572000" progId="Equation.DSMT4">
                  <p:embed/>
                </p:oleObj>
              </mc:Choice>
              <mc:Fallback>
                <p:oleObj name="Equation" r:id="rId5" imgW="25603200" imgH="4572000" progId="Equation.DSMT4">
                  <p:embed/>
                  <p:pic>
                    <p:nvPicPr>
                      <p:cNvPr id="0" name="Object 4"/>
                      <p:cNvPicPr>
                        <a:picLocks noChangeAspect="1" noChangeArrowheads="1"/>
                      </p:cNvPicPr>
                      <p:nvPr/>
                    </p:nvPicPr>
                    <p:blipFill>
                      <a:blip r:embed="rId6"/>
                      <a:srcRect/>
                      <a:stretch>
                        <a:fillRect/>
                      </a:stretch>
                    </p:blipFill>
                    <p:spPr bwMode="auto">
                      <a:xfrm>
                        <a:off x="3351213" y="3001963"/>
                        <a:ext cx="1889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文本框 17"/>
          <p:cNvSpPr txBox="1"/>
          <p:nvPr/>
        </p:nvSpPr>
        <p:spPr>
          <a:xfrm>
            <a:off x="380365" y="1626188"/>
            <a:ext cx="11162884" cy="1200329"/>
          </a:xfrm>
          <a:prstGeom prst="rect">
            <a:avLst/>
          </a:prstGeom>
          <a:noFill/>
        </p:spPr>
        <p:txBody>
          <a:bodyPr wrap="square">
            <a:spAutoFit/>
          </a:bodyPr>
          <a:lstStyle/>
          <a:p>
            <a:pPr eaLnBrk="1" hangingPunct="1">
              <a:lnSpc>
                <a:spcPct val="150000"/>
              </a:lnSpc>
              <a:buFontTx/>
              <a:buNone/>
            </a:pPr>
            <a:r>
              <a:rPr lang="zh-CN" altLang="en-US" sz="2400" b="1" dirty="0">
                <a:solidFill>
                  <a:srgbClr val="FF0000"/>
                </a:solidFill>
                <a:latin typeface="华文仿宋" panose="02010600040101010101" pitchFamily="2" charset="-122"/>
                <a:ea typeface="华文仿宋" panose="02010600040101010101" pitchFamily="2" charset="-122"/>
              </a:rPr>
              <a:t>乘除、平方或者开方运算</a:t>
            </a:r>
            <a:r>
              <a:rPr lang="zh-CN" altLang="en-US" sz="2400" b="1" dirty="0">
                <a:latin typeface="华文仿宋" panose="02010600040101010101" pitchFamily="2" charset="-122"/>
                <a:ea typeface="华文仿宋" panose="02010600040101010101" pitchFamily="2" charset="-122"/>
              </a:rPr>
              <a:t>，以</a:t>
            </a:r>
            <a:r>
              <a:rPr lang="zh-CN" altLang="en-US" sz="2400" b="1" dirty="0">
                <a:solidFill>
                  <a:srgbClr val="FF0000"/>
                </a:solidFill>
                <a:latin typeface="华文仿宋" panose="02010600040101010101" pitchFamily="2" charset="-122"/>
                <a:ea typeface="华文仿宋" panose="02010600040101010101" pitchFamily="2" charset="-122"/>
              </a:rPr>
              <a:t>有效位数最少</a:t>
            </a:r>
            <a:r>
              <a:rPr lang="zh-CN" altLang="en-US" sz="2400" b="1" dirty="0">
                <a:latin typeface="华文仿宋" panose="02010600040101010101" pitchFamily="2" charset="-122"/>
                <a:ea typeface="华文仿宋" panose="02010600040101010101" pitchFamily="2" charset="-122"/>
              </a:rPr>
              <a:t>的为基准，要么一样，要么多保留一位，最后的结果应与</a:t>
            </a:r>
            <a:r>
              <a:rPr lang="zh-CN" altLang="en-US" sz="2400" b="1" dirty="0">
                <a:solidFill>
                  <a:srgbClr val="FF0000"/>
                </a:solidFill>
                <a:latin typeface="华文仿宋" panose="02010600040101010101" pitchFamily="2" charset="-122"/>
                <a:ea typeface="华文仿宋" panose="02010600040101010101" pitchFamily="2" charset="-122"/>
              </a:rPr>
              <a:t>有效位数最少</a:t>
            </a:r>
            <a:r>
              <a:rPr lang="zh-CN" altLang="en-US" sz="2400" b="1" dirty="0">
                <a:latin typeface="华文仿宋" panose="02010600040101010101" pitchFamily="2" charset="-122"/>
                <a:ea typeface="华文仿宋" panose="02010600040101010101" pitchFamily="2" charset="-122"/>
              </a:rPr>
              <a:t>的数据相同</a:t>
            </a:r>
            <a:r>
              <a:rPr lang="zh-CN" altLang="en-US" sz="2400" b="1" dirty="0" smtClean="0">
                <a:latin typeface="华文仿宋" panose="02010600040101010101" pitchFamily="2" charset="-122"/>
                <a:ea typeface="华文仿宋" panose="02010600040101010101" pitchFamily="2" charset="-122"/>
              </a:rPr>
              <a:t>。</a:t>
            </a:r>
            <a:endParaRPr lang="zh-CN" altLang="en-US" sz="2400" b="1" dirty="0">
              <a:latin typeface="华文仿宋" panose="02010600040101010101" pitchFamily="2" charset="-122"/>
              <a:ea typeface="华文仿宋" panose="02010600040101010101" pitchFamily="2" charset="-122"/>
            </a:endParaRPr>
          </a:p>
        </p:txBody>
      </p:sp>
      <p:sp>
        <p:nvSpPr>
          <p:cNvPr id="20" name="文本框 19"/>
          <p:cNvSpPr txBox="1"/>
          <p:nvPr/>
        </p:nvSpPr>
        <p:spPr>
          <a:xfrm>
            <a:off x="65384" y="3794603"/>
            <a:ext cx="1935162" cy="1015663"/>
          </a:xfrm>
          <a:prstGeom prst="rect">
            <a:avLst/>
          </a:prstGeom>
          <a:noFill/>
        </p:spPr>
        <p:txBody>
          <a:bodyPr wrap="square">
            <a:spAutoFit/>
          </a:bodyPr>
          <a:lstStyle/>
          <a:p>
            <a:r>
              <a:rPr lang="en-US" altLang="zh-CN" sz="2000" b="1" dirty="0">
                <a:latin typeface="华文仿宋" panose="02010600040101010101" pitchFamily="2" charset="-122"/>
                <a:ea typeface="华文仿宋" panose="02010600040101010101" pitchFamily="2" charset="-122"/>
              </a:rPr>
              <a:t>0.0121</a:t>
            </a:r>
            <a:r>
              <a:rPr lang="zh-CN" altLang="en-US" sz="2000" b="1" dirty="0">
                <a:latin typeface="华文仿宋" panose="02010600040101010101" pitchFamily="2" charset="-122"/>
                <a:ea typeface="华文仿宋" panose="02010600040101010101" pitchFamily="2" charset="-122"/>
              </a:rPr>
              <a:t>为基准，保持一样，</a:t>
            </a:r>
            <a:r>
              <a:rPr lang="en-US" altLang="zh-CN" sz="2000" b="1" dirty="0">
                <a:latin typeface="华文仿宋" panose="02010600040101010101" pitchFamily="2" charset="-122"/>
                <a:ea typeface="华文仿宋" panose="02010600040101010101" pitchFamily="2" charset="-122"/>
              </a:rPr>
              <a:t>3</a:t>
            </a:r>
            <a:r>
              <a:rPr lang="zh-CN" altLang="en-US" sz="2000" b="1" dirty="0">
                <a:latin typeface="华文仿宋" panose="02010600040101010101" pitchFamily="2" charset="-122"/>
                <a:ea typeface="华文仿宋" panose="02010600040101010101" pitchFamily="2" charset="-122"/>
              </a:rPr>
              <a:t>位有效数。</a:t>
            </a:r>
            <a:endParaRPr lang="zh-CN" altLang="en-US" sz="2000" dirty="0"/>
          </a:p>
        </p:txBody>
      </p:sp>
      <p:graphicFrame>
        <p:nvGraphicFramePr>
          <p:cNvPr id="24" name="Object 4"/>
          <p:cNvGraphicFramePr>
            <a:graphicFrameLocks noChangeAspect="1"/>
          </p:cNvGraphicFramePr>
          <p:nvPr/>
        </p:nvGraphicFramePr>
        <p:xfrm>
          <a:off x="2089932" y="5544823"/>
          <a:ext cx="1935162" cy="333375"/>
        </p:xfrm>
        <a:graphic>
          <a:graphicData uri="http://schemas.openxmlformats.org/presentationml/2006/ole">
            <mc:AlternateContent xmlns:mc="http://schemas.openxmlformats.org/markup-compatibility/2006">
              <mc:Choice xmlns:v="urn:schemas-microsoft-com:vml" Requires="v">
                <p:oleObj spid="_x0000_s20532" name="Equation" r:id="rId7" imgW="26212800" imgH="4572000" progId="Equation.DSMT4">
                  <p:embed/>
                </p:oleObj>
              </mc:Choice>
              <mc:Fallback>
                <p:oleObj name="Equation" r:id="rId7" imgW="26212800" imgH="4572000" progId="Equation.DSMT4">
                  <p:embed/>
                  <p:pic>
                    <p:nvPicPr>
                      <p:cNvPr id="0" name="Object 4"/>
                      <p:cNvPicPr>
                        <a:picLocks noChangeAspect="1" noChangeArrowheads="1"/>
                      </p:cNvPicPr>
                      <p:nvPr/>
                    </p:nvPicPr>
                    <p:blipFill>
                      <a:blip r:embed="rId8"/>
                      <a:srcRect/>
                      <a:stretch>
                        <a:fillRect/>
                      </a:stretch>
                    </p:blipFill>
                    <p:spPr bwMode="auto">
                      <a:xfrm>
                        <a:off x="2089932" y="5544823"/>
                        <a:ext cx="1935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4"/>
          <p:cNvGraphicFramePr>
            <a:graphicFrameLocks noChangeAspect="1"/>
          </p:cNvGraphicFramePr>
          <p:nvPr/>
        </p:nvGraphicFramePr>
        <p:xfrm>
          <a:off x="5260975" y="5576888"/>
          <a:ext cx="3235325" cy="333375"/>
        </p:xfrm>
        <a:graphic>
          <a:graphicData uri="http://schemas.openxmlformats.org/presentationml/2006/ole">
            <mc:AlternateContent xmlns:mc="http://schemas.openxmlformats.org/markup-compatibility/2006">
              <mc:Choice xmlns:v="urn:schemas-microsoft-com:vml" Requires="v">
                <p:oleObj spid="_x0000_s20533" name="Equation" r:id="rId9" imgW="43891200" imgH="4572000" progId="Equation.DSMT4">
                  <p:embed/>
                </p:oleObj>
              </mc:Choice>
              <mc:Fallback>
                <p:oleObj name="Equation" r:id="rId9" imgW="43891200" imgH="4572000" progId="Equation.DSMT4">
                  <p:embed/>
                  <p:pic>
                    <p:nvPicPr>
                      <p:cNvPr id="0" name="Object 4"/>
                      <p:cNvPicPr>
                        <a:picLocks noChangeAspect="1" noChangeArrowheads="1"/>
                      </p:cNvPicPr>
                      <p:nvPr/>
                    </p:nvPicPr>
                    <p:blipFill>
                      <a:blip r:embed="rId10"/>
                      <a:srcRect/>
                      <a:stretch>
                        <a:fillRect/>
                      </a:stretch>
                    </p:blipFill>
                    <p:spPr bwMode="auto">
                      <a:xfrm>
                        <a:off x="5260975" y="5576888"/>
                        <a:ext cx="32353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右箭头 47"/>
          <p:cNvSpPr>
            <a:spLocks noChangeArrowheads="1"/>
          </p:cNvSpPr>
          <p:nvPr/>
        </p:nvSpPr>
        <p:spPr bwMode="auto">
          <a:xfrm>
            <a:off x="4195323" y="5570538"/>
            <a:ext cx="575553" cy="304801"/>
          </a:xfrm>
          <a:prstGeom prst="rightArrow">
            <a:avLst>
              <a:gd name="adj1" fmla="val 50000"/>
              <a:gd name="adj2" fmla="val 49933"/>
            </a:avLst>
          </a:prstGeom>
          <a:solidFill>
            <a:srgbClr val="666699">
              <a:alpha val="14902"/>
            </a:srgbClr>
          </a:solidFill>
          <a:ln w="3175" algn="ctr">
            <a:solidFill>
              <a:srgbClr val="666699"/>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28" name="文本框 27"/>
          <p:cNvSpPr txBox="1"/>
          <p:nvPr/>
        </p:nvSpPr>
        <p:spPr>
          <a:xfrm>
            <a:off x="65384" y="5351607"/>
            <a:ext cx="1935161" cy="1015663"/>
          </a:xfrm>
          <a:prstGeom prst="rect">
            <a:avLst/>
          </a:prstGeom>
          <a:noFill/>
        </p:spPr>
        <p:txBody>
          <a:bodyPr wrap="square">
            <a:spAutoFit/>
          </a:bodyPr>
          <a:lstStyle/>
          <a:p>
            <a:pPr algn="just"/>
            <a:r>
              <a:rPr lang="en-US" altLang="zh-CN" sz="2000" b="1" dirty="0">
                <a:latin typeface="华文仿宋" panose="02010600040101010101" pitchFamily="2" charset="-122"/>
                <a:ea typeface="华文仿宋" panose="02010600040101010101" pitchFamily="2" charset="-122"/>
              </a:rPr>
              <a:t>0.0121</a:t>
            </a:r>
            <a:r>
              <a:rPr lang="zh-CN" altLang="en-US" sz="2000" b="1" dirty="0">
                <a:latin typeface="华文仿宋" panose="02010600040101010101" pitchFamily="2" charset="-122"/>
                <a:ea typeface="华文仿宋" panose="02010600040101010101" pitchFamily="2" charset="-122"/>
              </a:rPr>
              <a:t>为基准，多保留一位有效数。</a:t>
            </a:r>
            <a:endParaRPr lang="zh-CN" altLang="en-US" sz="2000" dirty="0"/>
          </a:p>
        </p:txBody>
      </p:sp>
      <p:graphicFrame>
        <p:nvGraphicFramePr>
          <p:cNvPr id="29" name="Object 4"/>
          <p:cNvGraphicFramePr>
            <a:graphicFrameLocks noChangeAspect="1"/>
          </p:cNvGraphicFramePr>
          <p:nvPr/>
        </p:nvGraphicFramePr>
        <p:xfrm>
          <a:off x="9529763" y="5570538"/>
          <a:ext cx="2384425" cy="333375"/>
        </p:xfrm>
        <a:graphic>
          <a:graphicData uri="http://schemas.openxmlformats.org/presentationml/2006/ole">
            <mc:AlternateContent xmlns:mc="http://schemas.openxmlformats.org/markup-compatibility/2006">
              <mc:Choice xmlns:v="urn:schemas-microsoft-com:vml" Requires="v">
                <p:oleObj spid="_x0000_s20534" name="Equation" r:id="rId11" imgW="32308800" imgH="4572000" progId="Equation.DSMT4">
                  <p:embed/>
                </p:oleObj>
              </mc:Choice>
              <mc:Fallback>
                <p:oleObj name="Equation" r:id="rId11" imgW="32308800" imgH="4572000" progId="Equation.DSMT4">
                  <p:embed/>
                  <p:pic>
                    <p:nvPicPr>
                      <p:cNvPr id="0" name="Object 4"/>
                      <p:cNvPicPr>
                        <a:picLocks noChangeAspect="1" noChangeArrowheads="1"/>
                      </p:cNvPicPr>
                      <p:nvPr/>
                    </p:nvPicPr>
                    <p:blipFill>
                      <a:blip r:embed="rId12"/>
                      <a:srcRect/>
                      <a:stretch>
                        <a:fillRect/>
                      </a:stretch>
                    </p:blipFill>
                    <p:spPr bwMode="auto">
                      <a:xfrm>
                        <a:off x="9529763" y="5570538"/>
                        <a:ext cx="23844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右箭头 47"/>
          <p:cNvSpPr>
            <a:spLocks noChangeArrowheads="1"/>
          </p:cNvSpPr>
          <p:nvPr/>
        </p:nvSpPr>
        <p:spPr bwMode="auto">
          <a:xfrm>
            <a:off x="8786374" y="5577599"/>
            <a:ext cx="575553" cy="304801"/>
          </a:xfrm>
          <a:prstGeom prst="rightArrow">
            <a:avLst>
              <a:gd name="adj1" fmla="val 50000"/>
              <a:gd name="adj2" fmla="val 49933"/>
            </a:avLst>
          </a:prstGeom>
          <a:solidFill>
            <a:srgbClr val="666699">
              <a:alpha val="14902"/>
            </a:srgbClr>
          </a:solidFill>
          <a:ln w="3175" algn="ctr">
            <a:solidFill>
              <a:srgbClr val="666699"/>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graphicFrame>
        <p:nvGraphicFramePr>
          <p:cNvPr id="36" name="Object 4"/>
          <p:cNvGraphicFramePr>
            <a:graphicFrameLocks noChangeAspect="1"/>
          </p:cNvGraphicFramePr>
          <p:nvPr/>
        </p:nvGraphicFramePr>
        <p:xfrm>
          <a:off x="2087701" y="4004223"/>
          <a:ext cx="1778000" cy="333375"/>
        </p:xfrm>
        <a:graphic>
          <a:graphicData uri="http://schemas.openxmlformats.org/presentationml/2006/ole">
            <mc:AlternateContent xmlns:mc="http://schemas.openxmlformats.org/markup-compatibility/2006">
              <mc:Choice xmlns:v="urn:schemas-microsoft-com:vml" Requires="v">
                <p:oleObj spid="_x0000_s20535" name="Equation" r:id="rId13" imgW="24079200" imgH="4572000" progId="Equation.DSMT4">
                  <p:embed/>
                </p:oleObj>
              </mc:Choice>
              <mc:Fallback>
                <p:oleObj name="Equation" r:id="rId13" imgW="24079200" imgH="4572000" progId="Equation.DSMT4">
                  <p:embed/>
                  <p:pic>
                    <p:nvPicPr>
                      <p:cNvPr id="0" name="Object 4"/>
                      <p:cNvPicPr>
                        <a:picLocks noChangeAspect="1" noChangeArrowheads="1"/>
                      </p:cNvPicPr>
                      <p:nvPr/>
                    </p:nvPicPr>
                    <p:blipFill>
                      <a:blip r:embed="rId14"/>
                      <a:srcRect/>
                      <a:stretch>
                        <a:fillRect/>
                      </a:stretch>
                    </p:blipFill>
                    <p:spPr bwMode="auto">
                      <a:xfrm>
                        <a:off x="2087701" y="4004223"/>
                        <a:ext cx="1778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4"/>
          <p:cNvGraphicFramePr>
            <a:graphicFrameLocks noChangeAspect="1"/>
          </p:cNvGraphicFramePr>
          <p:nvPr/>
        </p:nvGraphicFramePr>
        <p:xfrm>
          <a:off x="5060885" y="4014065"/>
          <a:ext cx="2919413" cy="333375"/>
        </p:xfrm>
        <a:graphic>
          <a:graphicData uri="http://schemas.openxmlformats.org/presentationml/2006/ole">
            <mc:AlternateContent xmlns:mc="http://schemas.openxmlformats.org/markup-compatibility/2006">
              <mc:Choice xmlns:v="urn:schemas-microsoft-com:vml" Requires="v">
                <p:oleObj spid="_x0000_s20536" name="Equation" r:id="rId15" imgW="39624000" imgH="4572000" progId="Equation.DSMT4">
                  <p:embed/>
                </p:oleObj>
              </mc:Choice>
              <mc:Fallback>
                <p:oleObj name="Equation" r:id="rId15" imgW="39624000" imgH="4572000" progId="Equation.DSMT4">
                  <p:embed/>
                  <p:pic>
                    <p:nvPicPr>
                      <p:cNvPr id="0" name="Object 4"/>
                      <p:cNvPicPr>
                        <a:picLocks noChangeAspect="1" noChangeArrowheads="1"/>
                      </p:cNvPicPr>
                      <p:nvPr/>
                    </p:nvPicPr>
                    <p:blipFill>
                      <a:blip r:embed="rId16"/>
                      <a:srcRect/>
                      <a:stretch>
                        <a:fillRect/>
                      </a:stretch>
                    </p:blipFill>
                    <p:spPr bwMode="auto">
                      <a:xfrm>
                        <a:off x="5060885" y="4014065"/>
                        <a:ext cx="29194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右箭头 47"/>
          <p:cNvSpPr>
            <a:spLocks noChangeArrowheads="1"/>
          </p:cNvSpPr>
          <p:nvPr/>
        </p:nvSpPr>
        <p:spPr bwMode="auto">
          <a:xfrm>
            <a:off x="4108009" y="4048124"/>
            <a:ext cx="575553" cy="304801"/>
          </a:xfrm>
          <a:prstGeom prst="rightArrow">
            <a:avLst>
              <a:gd name="adj1" fmla="val 50000"/>
              <a:gd name="adj2" fmla="val 49933"/>
            </a:avLst>
          </a:prstGeom>
          <a:solidFill>
            <a:srgbClr val="666699">
              <a:alpha val="14902"/>
            </a:srgbClr>
          </a:solidFill>
          <a:ln w="3175" algn="ctr">
            <a:solidFill>
              <a:srgbClr val="666699"/>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graphicFrame>
        <p:nvGraphicFramePr>
          <p:cNvPr id="40" name="Object 4"/>
          <p:cNvGraphicFramePr>
            <a:graphicFrameLocks noChangeAspect="1"/>
          </p:cNvGraphicFramePr>
          <p:nvPr/>
        </p:nvGraphicFramePr>
        <p:xfrm>
          <a:off x="9291355" y="3969060"/>
          <a:ext cx="2227263" cy="333375"/>
        </p:xfrm>
        <a:graphic>
          <a:graphicData uri="http://schemas.openxmlformats.org/presentationml/2006/ole">
            <mc:AlternateContent xmlns:mc="http://schemas.openxmlformats.org/markup-compatibility/2006">
              <mc:Choice xmlns:v="urn:schemas-microsoft-com:vml" Requires="v">
                <p:oleObj spid="_x0000_s20537" name="Equation" r:id="rId17" imgW="30175200" imgH="4572000" progId="Equation.DSMT4">
                  <p:embed/>
                </p:oleObj>
              </mc:Choice>
              <mc:Fallback>
                <p:oleObj name="Equation" r:id="rId17" imgW="30175200" imgH="4572000" progId="Equation.DSMT4">
                  <p:embed/>
                  <p:pic>
                    <p:nvPicPr>
                      <p:cNvPr id="0" name="Object 4"/>
                      <p:cNvPicPr>
                        <a:picLocks noChangeAspect="1" noChangeArrowheads="1"/>
                      </p:cNvPicPr>
                      <p:nvPr/>
                    </p:nvPicPr>
                    <p:blipFill>
                      <a:blip r:embed="rId18"/>
                      <a:srcRect/>
                      <a:stretch>
                        <a:fillRect/>
                      </a:stretch>
                    </p:blipFill>
                    <p:spPr bwMode="auto">
                      <a:xfrm>
                        <a:off x="9291355" y="3969060"/>
                        <a:ext cx="22272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右箭头 47"/>
          <p:cNvSpPr>
            <a:spLocks noChangeArrowheads="1"/>
          </p:cNvSpPr>
          <p:nvPr/>
        </p:nvSpPr>
        <p:spPr bwMode="auto">
          <a:xfrm>
            <a:off x="8301245" y="4014065"/>
            <a:ext cx="575553" cy="304801"/>
          </a:xfrm>
          <a:prstGeom prst="rightArrow">
            <a:avLst>
              <a:gd name="adj1" fmla="val 50000"/>
              <a:gd name="adj2" fmla="val 49933"/>
            </a:avLst>
          </a:prstGeom>
          <a:solidFill>
            <a:srgbClr val="666699">
              <a:alpha val="14902"/>
            </a:srgbClr>
          </a:solidFill>
          <a:ln w="3175" algn="ctr">
            <a:solidFill>
              <a:srgbClr val="666699"/>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7" grpId="0" animBg="1"/>
      <p:bldP spid="28" grpId="0"/>
      <p:bldP spid="30" grpId="0" animBg="1"/>
      <p:bldP spid="39" grpId="0" animBg="1"/>
      <p:bldP spid="4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54350" y="893710"/>
            <a:ext cx="4640263" cy="600075"/>
            <a:chOff x="1006" y="3204"/>
            <a:chExt cx="2923" cy="378"/>
          </a:xfrm>
        </p:grpSpPr>
        <p:sp>
          <p:nvSpPr>
            <p:cNvPr id="1116163" name="Text Box 3"/>
            <p:cNvSpPr txBox="1">
              <a:spLocks noChangeArrowheads="1"/>
            </p:cNvSpPr>
            <p:nvPr/>
          </p:nvSpPr>
          <p:spPr bwMode="auto">
            <a:xfrm>
              <a:off x="1006" y="3204"/>
              <a:ext cx="1684" cy="368"/>
            </a:xfrm>
            <a:prstGeom prst="rect">
              <a:avLst/>
            </a:prstGeom>
            <a:noFill/>
            <a:ln w="12700">
              <a:noFill/>
              <a:miter lim="800000"/>
              <a:headEnd type="none" w="sm" len="sm"/>
              <a:tailEnd type="none" w="sm" len="sm"/>
            </a:ln>
            <a:effectLst/>
          </p:spPr>
          <p:txBody>
            <a:bodyPr>
              <a:spAutoFit/>
            </a:bodyPr>
            <a:lstStyle/>
            <a:p>
              <a:pPr eaLnBrk="1" hangingPunct="1">
                <a:spcBef>
                  <a:spcPct val="50000"/>
                </a:spcBef>
                <a:defRPr/>
              </a:pPr>
              <a:r>
                <a:rPr kumimoji="1" lang="zh-CN" altLang="en-US" sz="3200" dirty="0">
                  <a:latin typeface="+mn-ea"/>
                  <a:ea typeface="+mn-ea"/>
                </a:rPr>
                <a:t>数学</a:t>
              </a:r>
              <a:r>
                <a:rPr kumimoji="1" lang="zh-CN" altLang="en-US" sz="3200" b="1" dirty="0">
                  <a:latin typeface="+mn-ea"/>
                  <a:ea typeface="+mn-ea"/>
                </a:rPr>
                <a:t>：</a:t>
              </a:r>
              <a:r>
                <a:rPr kumimoji="1" lang="zh-CN" altLang="en-US" sz="3200" b="1" dirty="0">
                  <a:effectLst>
                    <a:outerShdw blurRad="38100" dist="38100" dir="2700000" algn="tl">
                      <a:srgbClr val="C0C0C0"/>
                    </a:outerShdw>
                  </a:effectLst>
                  <a:latin typeface="+mn-ea"/>
                  <a:ea typeface="+mn-ea"/>
                </a:rPr>
                <a:t>  </a:t>
              </a:r>
              <a:endParaRPr kumimoji="1" lang="zh-CN" altLang="en-US" sz="3200" b="1" i="1" dirty="0">
                <a:effectLst>
                  <a:outerShdw blurRad="38100" dist="38100" dir="2700000" algn="tl">
                    <a:srgbClr val="C0C0C0"/>
                  </a:outerShdw>
                </a:effectLst>
                <a:latin typeface="+mn-ea"/>
                <a:ea typeface="+mn-ea"/>
              </a:endParaRPr>
            </a:p>
          </p:txBody>
        </p:sp>
        <p:graphicFrame>
          <p:nvGraphicFramePr>
            <p:cNvPr id="45140" name="Object 4"/>
            <p:cNvGraphicFramePr>
              <a:graphicFrameLocks noChangeAspect="1"/>
            </p:cNvGraphicFramePr>
            <p:nvPr/>
          </p:nvGraphicFramePr>
          <p:xfrm>
            <a:off x="2160" y="3220"/>
            <a:ext cx="1769" cy="362"/>
          </p:xfrm>
          <a:graphic>
            <a:graphicData uri="http://schemas.openxmlformats.org/presentationml/2006/ole">
              <mc:AlternateContent xmlns:mc="http://schemas.openxmlformats.org/markup-compatibility/2006">
                <mc:Choice xmlns:v="urn:schemas-microsoft-com:vml" Requires="v">
                  <p:oleObj spid="_x0000_s21520" name="Equation" r:id="rId3" imgW="781050" imgH="142875" progId="Equation.DSMT4">
                    <p:embed/>
                  </p:oleObj>
                </mc:Choice>
                <mc:Fallback>
                  <p:oleObj name="Equation" r:id="rId3" imgW="781050" imgH="14287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3220"/>
                          <a:ext cx="1769"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5"/>
          <p:cNvGrpSpPr/>
          <p:nvPr/>
        </p:nvGrpSpPr>
        <p:grpSpPr bwMode="auto">
          <a:xfrm>
            <a:off x="2232025" y="1539332"/>
            <a:ext cx="5776913" cy="944563"/>
            <a:chOff x="292" y="586"/>
            <a:chExt cx="3639" cy="672"/>
          </a:xfrm>
        </p:grpSpPr>
        <p:grpSp>
          <p:nvGrpSpPr>
            <p:cNvPr id="45134" name="Group 6"/>
            <p:cNvGrpSpPr/>
            <p:nvPr/>
          </p:nvGrpSpPr>
          <p:grpSpPr bwMode="auto">
            <a:xfrm>
              <a:off x="292" y="656"/>
              <a:ext cx="3639" cy="442"/>
              <a:chOff x="480" y="3610"/>
              <a:chExt cx="3639" cy="442"/>
            </a:xfrm>
          </p:grpSpPr>
          <p:sp>
            <p:nvSpPr>
              <p:cNvPr id="1116167" name="Text Box 7"/>
              <p:cNvSpPr txBox="1">
                <a:spLocks noChangeArrowheads="1"/>
              </p:cNvSpPr>
              <p:nvPr/>
            </p:nvSpPr>
            <p:spPr bwMode="auto">
              <a:xfrm>
                <a:off x="480" y="3610"/>
                <a:ext cx="2164" cy="416"/>
              </a:xfrm>
              <a:prstGeom prst="rect">
                <a:avLst/>
              </a:prstGeom>
              <a:noFill/>
              <a:ln w="12700">
                <a:noFill/>
                <a:miter lim="800000"/>
                <a:headEnd type="none" w="sm" len="sm"/>
                <a:tailEnd type="none" w="sm" len="sm"/>
              </a:ln>
              <a:effectLst/>
            </p:spPr>
            <p:txBody>
              <a:bodyPr>
                <a:spAutoFit/>
              </a:bodyPr>
              <a:lstStyle/>
              <a:p>
                <a:pPr eaLnBrk="1" hangingPunct="1">
                  <a:spcBef>
                    <a:spcPct val="50000"/>
                  </a:spcBef>
                  <a:defRPr/>
                </a:pPr>
                <a:r>
                  <a:rPr kumimoji="1" lang="zh-CN" altLang="en-US" sz="3200" dirty="0">
                    <a:latin typeface="+mn-ea"/>
                    <a:ea typeface="+mn-ea"/>
                  </a:rPr>
                  <a:t>物理测量</a:t>
                </a:r>
                <a:r>
                  <a:rPr kumimoji="1" lang="zh-CN" altLang="en-US" sz="3200" b="1" dirty="0">
                    <a:latin typeface="+mn-ea"/>
                    <a:ea typeface="+mn-ea"/>
                  </a:rPr>
                  <a:t>：</a:t>
                </a:r>
                <a:r>
                  <a:rPr kumimoji="1" lang="zh-CN" altLang="en-US" sz="3200" b="1" dirty="0">
                    <a:effectLst>
                      <a:outerShdw blurRad="38100" dist="38100" dir="2700000" algn="tl">
                        <a:srgbClr val="C0C0C0"/>
                      </a:outerShdw>
                    </a:effectLst>
                    <a:latin typeface="+mn-ea"/>
                    <a:ea typeface="+mn-ea"/>
                  </a:rPr>
                  <a:t>  </a:t>
                </a:r>
                <a:endParaRPr kumimoji="1" lang="zh-CN" altLang="en-US" sz="3200" b="1" i="1" dirty="0">
                  <a:solidFill>
                    <a:schemeClr val="accent2"/>
                  </a:solidFill>
                  <a:effectLst>
                    <a:outerShdw blurRad="38100" dist="38100" dir="2700000" algn="tl">
                      <a:srgbClr val="C0C0C0"/>
                    </a:outerShdw>
                  </a:effectLst>
                  <a:latin typeface="+mn-ea"/>
                  <a:ea typeface="+mn-ea"/>
                </a:endParaRPr>
              </a:p>
            </p:txBody>
          </p:sp>
          <p:graphicFrame>
            <p:nvGraphicFramePr>
              <p:cNvPr id="45138" name="Object 8"/>
              <p:cNvGraphicFramePr>
                <a:graphicFrameLocks noChangeAspect="1"/>
              </p:cNvGraphicFramePr>
              <p:nvPr/>
            </p:nvGraphicFramePr>
            <p:xfrm>
              <a:off x="2389" y="3615"/>
              <a:ext cx="1730" cy="437"/>
            </p:xfrm>
            <a:graphic>
              <a:graphicData uri="http://schemas.openxmlformats.org/presentationml/2006/ole">
                <mc:AlternateContent xmlns:mc="http://schemas.openxmlformats.org/markup-compatibility/2006">
                  <mc:Choice xmlns:v="urn:schemas-microsoft-com:vml" Requires="v">
                    <p:oleObj spid="_x0000_s21521" name="Equation" r:id="rId5" imgW="21031200" imgH="4267200" progId="Equation.DSMT4">
                      <p:embed/>
                    </p:oleObj>
                  </mc:Choice>
                  <mc:Fallback>
                    <p:oleObj name="Equation" r:id="rId5" imgW="21031200" imgH="4267200" progId="Equation.DSMT4">
                      <p:embed/>
                      <p:pic>
                        <p:nvPicPr>
                          <p:cNvPr id="0" name="Object 8"/>
                          <p:cNvPicPr>
                            <a:picLocks noChangeAspect="1" noChangeArrowheads="1"/>
                          </p:cNvPicPr>
                          <p:nvPr/>
                        </p:nvPicPr>
                        <p:blipFill>
                          <a:blip r:embed="rId6"/>
                          <a:srcRect/>
                          <a:stretch>
                            <a:fillRect/>
                          </a:stretch>
                        </p:blipFill>
                        <p:spPr bwMode="auto">
                          <a:xfrm>
                            <a:off x="2389" y="3615"/>
                            <a:ext cx="1730" cy="437"/>
                          </a:xfrm>
                          <a:prstGeom prst="rect">
                            <a:avLst/>
                          </a:prstGeom>
                          <a:noFill/>
                          <a:ln>
                            <a:noFill/>
                          </a:ln>
                          <a:effectLst/>
                        </p:spPr>
                      </p:pic>
                    </p:oleObj>
                  </mc:Fallback>
                </mc:AlternateContent>
              </a:graphicData>
            </a:graphic>
          </p:graphicFrame>
        </p:grpSp>
        <p:sp>
          <p:nvSpPr>
            <p:cNvPr id="45135" name="Line 9"/>
            <p:cNvSpPr>
              <a:spLocks noChangeShapeType="1"/>
            </p:cNvSpPr>
            <p:nvPr/>
          </p:nvSpPr>
          <p:spPr bwMode="auto">
            <a:xfrm>
              <a:off x="2836" y="646"/>
              <a:ext cx="432" cy="528"/>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136" name="Line 10"/>
            <p:cNvSpPr>
              <a:spLocks noChangeShapeType="1"/>
            </p:cNvSpPr>
            <p:nvPr/>
          </p:nvSpPr>
          <p:spPr bwMode="auto">
            <a:xfrm flipH="1">
              <a:off x="2800" y="586"/>
              <a:ext cx="432" cy="672"/>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11"/>
          <p:cNvGrpSpPr/>
          <p:nvPr/>
        </p:nvGrpSpPr>
        <p:grpSpPr bwMode="auto">
          <a:xfrm>
            <a:off x="2109789" y="2455864"/>
            <a:ext cx="7343775" cy="1419225"/>
            <a:chOff x="432" y="1344"/>
            <a:chExt cx="4848" cy="1294"/>
          </a:xfrm>
        </p:grpSpPr>
        <p:sp>
          <p:nvSpPr>
            <p:cNvPr id="45078" name="Rectangle 12"/>
            <p:cNvSpPr>
              <a:spLocks noChangeArrowheads="1"/>
            </p:cNvSpPr>
            <p:nvPr/>
          </p:nvSpPr>
          <p:spPr bwMode="auto">
            <a:xfrm>
              <a:off x="624" y="1872"/>
              <a:ext cx="2160" cy="384"/>
            </a:xfrm>
            <a:prstGeom prst="rect">
              <a:avLst/>
            </a:prstGeom>
            <a:solidFill>
              <a:schemeClr val="accent1"/>
            </a:solidFill>
            <a:ln w="12700">
              <a:solidFill>
                <a:schemeClr val="tx1"/>
              </a:solidFill>
              <a:miter lim="800000"/>
              <a:headEnd type="none" w="sm" len="sm"/>
              <a:tailEnd type="none" w="sm" len="sm"/>
            </a:ln>
          </p:spPr>
          <p:txBody>
            <a:bodyPr wrap="none" anchor="ct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sp>
          <p:nvSpPr>
            <p:cNvPr id="45079" name="Line 13"/>
            <p:cNvSpPr>
              <a:spLocks noChangeShapeType="1"/>
            </p:cNvSpPr>
            <p:nvPr/>
          </p:nvSpPr>
          <p:spPr bwMode="auto">
            <a:xfrm>
              <a:off x="768" y="2016"/>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0" name="Line 14"/>
            <p:cNvSpPr>
              <a:spLocks noChangeShapeType="1"/>
            </p:cNvSpPr>
            <p:nvPr/>
          </p:nvSpPr>
          <p:spPr bwMode="auto">
            <a:xfrm>
              <a:off x="1008" y="2016"/>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1" name="Line 15"/>
            <p:cNvSpPr>
              <a:spLocks noChangeShapeType="1"/>
            </p:cNvSpPr>
            <p:nvPr/>
          </p:nvSpPr>
          <p:spPr bwMode="auto">
            <a:xfrm>
              <a:off x="816"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2" name="Line 16"/>
            <p:cNvSpPr>
              <a:spLocks noChangeShapeType="1"/>
            </p:cNvSpPr>
            <p:nvPr/>
          </p:nvSpPr>
          <p:spPr bwMode="auto">
            <a:xfrm>
              <a:off x="864"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3" name="Line 17"/>
            <p:cNvSpPr>
              <a:spLocks noChangeShapeType="1"/>
            </p:cNvSpPr>
            <p:nvPr/>
          </p:nvSpPr>
          <p:spPr bwMode="auto">
            <a:xfrm>
              <a:off x="912"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4" name="Line 18"/>
            <p:cNvSpPr>
              <a:spLocks noChangeShapeType="1"/>
            </p:cNvSpPr>
            <p:nvPr/>
          </p:nvSpPr>
          <p:spPr bwMode="auto">
            <a:xfrm>
              <a:off x="960"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5" name="Line 19"/>
            <p:cNvSpPr>
              <a:spLocks noChangeShapeType="1"/>
            </p:cNvSpPr>
            <p:nvPr/>
          </p:nvSpPr>
          <p:spPr bwMode="auto">
            <a:xfrm>
              <a:off x="1056"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6" name="Line 20"/>
            <p:cNvSpPr>
              <a:spLocks noChangeShapeType="1"/>
            </p:cNvSpPr>
            <p:nvPr/>
          </p:nvSpPr>
          <p:spPr bwMode="auto">
            <a:xfrm>
              <a:off x="1104"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7" name="Line 21"/>
            <p:cNvSpPr>
              <a:spLocks noChangeShapeType="1"/>
            </p:cNvSpPr>
            <p:nvPr/>
          </p:nvSpPr>
          <p:spPr bwMode="auto">
            <a:xfrm>
              <a:off x="1152"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8" name="Line 22"/>
            <p:cNvSpPr>
              <a:spLocks noChangeShapeType="1"/>
            </p:cNvSpPr>
            <p:nvPr/>
          </p:nvSpPr>
          <p:spPr bwMode="auto">
            <a:xfrm>
              <a:off x="1200"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9" name="Line 23"/>
            <p:cNvSpPr>
              <a:spLocks noChangeShapeType="1"/>
            </p:cNvSpPr>
            <p:nvPr/>
          </p:nvSpPr>
          <p:spPr bwMode="auto">
            <a:xfrm>
              <a:off x="1296"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0" name="Line 24"/>
            <p:cNvSpPr>
              <a:spLocks noChangeShapeType="1"/>
            </p:cNvSpPr>
            <p:nvPr/>
          </p:nvSpPr>
          <p:spPr bwMode="auto">
            <a:xfrm>
              <a:off x="1344"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1" name="Line 25"/>
            <p:cNvSpPr>
              <a:spLocks noChangeShapeType="1"/>
            </p:cNvSpPr>
            <p:nvPr/>
          </p:nvSpPr>
          <p:spPr bwMode="auto">
            <a:xfrm>
              <a:off x="1392"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2" name="Line 26"/>
            <p:cNvSpPr>
              <a:spLocks noChangeShapeType="1"/>
            </p:cNvSpPr>
            <p:nvPr/>
          </p:nvSpPr>
          <p:spPr bwMode="auto">
            <a:xfrm>
              <a:off x="1440"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3" name="Line 27"/>
            <p:cNvSpPr>
              <a:spLocks noChangeShapeType="1"/>
            </p:cNvSpPr>
            <p:nvPr/>
          </p:nvSpPr>
          <p:spPr bwMode="auto">
            <a:xfrm>
              <a:off x="1536"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4" name="Line 28"/>
            <p:cNvSpPr>
              <a:spLocks noChangeShapeType="1"/>
            </p:cNvSpPr>
            <p:nvPr/>
          </p:nvSpPr>
          <p:spPr bwMode="auto">
            <a:xfrm>
              <a:off x="1584"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5" name="Line 29"/>
            <p:cNvSpPr>
              <a:spLocks noChangeShapeType="1"/>
            </p:cNvSpPr>
            <p:nvPr/>
          </p:nvSpPr>
          <p:spPr bwMode="auto">
            <a:xfrm>
              <a:off x="1632"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6" name="Line 30"/>
            <p:cNvSpPr>
              <a:spLocks noChangeShapeType="1"/>
            </p:cNvSpPr>
            <p:nvPr/>
          </p:nvSpPr>
          <p:spPr bwMode="auto">
            <a:xfrm>
              <a:off x="1680"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7" name="Line 31"/>
            <p:cNvSpPr>
              <a:spLocks noChangeShapeType="1"/>
            </p:cNvSpPr>
            <p:nvPr/>
          </p:nvSpPr>
          <p:spPr bwMode="auto">
            <a:xfrm>
              <a:off x="1776"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8" name="Line 32"/>
            <p:cNvSpPr>
              <a:spLocks noChangeShapeType="1"/>
            </p:cNvSpPr>
            <p:nvPr/>
          </p:nvSpPr>
          <p:spPr bwMode="auto">
            <a:xfrm>
              <a:off x="1824"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9" name="Line 33"/>
            <p:cNvSpPr>
              <a:spLocks noChangeShapeType="1"/>
            </p:cNvSpPr>
            <p:nvPr/>
          </p:nvSpPr>
          <p:spPr bwMode="auto">
            <a:xfrm>
              <a:off x="1872"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0" name="Line 34"/>
            <p:cNvSpPr>
              <a:spLocks noChangeShapeType="1"/>
            </p:cNvSpPr>
            <p:nvPr/>
          </p:nvSpPr>
          <p:spPr bwMode="auto">
            <a:xfrm>
              <a:off x="1920"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1" name="Line 35"/>
            <p:cNvSpPr>
              <a:spLocks noChangeShapeType="1"/>
            </p:cNvSpPr>
            <p:nvPr/>
          </p:nvSpPr>
          <p:spPr bwMode="auto">
            <a:xfrm>
              <a:off x="2016"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2" name="Line 36"/>
            <p:cNvSpPr>
              <a:spLocks noChangeShapeType="1"/>
            </p:cNvSpPr>
            <p:nvPr/>
          </p:nvSpPr>
          <p:spPr bwMode="auto">
            <a:xfrm>
              <a:off x="2064"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3" name="Line 37"/>
            <p:cNvSpPr>
              <a:spLocks noChangeShapeType="1"/>
            </p:cNvSpPr>
            <p:nvPr/>
          </p:nvSpPr>
          <p:spPr bwMode="auto">
            <a:xfrm>
              <a:off x="2160"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4" name="Line 38"/>
            <p:cNvSpPr>
              <a:spLocks noChangeShapeType="1"/>
            </p:cNvSpPr>
            <p:nvPr/>
          </p:nvSpPr>
          <p:spPr bwMode="auto">
            <a:xfrm>
              <a:off x="2112"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5" name="Line 39"/>
            <p:cNvSpPr>
              <a:spLocks noChangeShapeType="1"/>
            </p:cNvSpPr>
            <p:nvPr/>
          </p:nvSpPr>
          <p:spPr bwMode="auto">
            <a:xfrm>
              <a:off x="2064"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6" name="Line 40"/>
            <p:cNvSpPr>
              <a:spLocks noChangeShapeType="1"/>
            </p:cNvSpPr>
            <p:nvPr/>
          </p:nvSpPr>
          <p:spPr bwMode="auto">
            <a:xfrm>
              <a:off x="2256"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7" name="Line 41"/>
            <p:cNvSpPr>
              <a:spLocks noChangeShapeType="1"/>
            </p:cNvSpPr>
            <p:nvPr/>
          </p:nvSpPr>
          <p:spPr bwMode="auto">
            <a:xfrm>
              <a:off x="2304"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8" name="Line 42"/>
            <p:cNvSpPr>
              <a:spLocks noChangeShapeType="1"/>
            </p:cNvSpPr>
            <p:nvPr/>
          </p:nvSpPr>
          <p:spPr bwMode="auto">
            <a:xfrm>
              <a:off x="2352"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9" name="Line 43"/>
            <p:cNvSpPr>
              <a:spLocks noChangeShapeType="1"/>
            </p:cNvSpPr>
            <p:nvPr/>
          </p:nvSpPr>
          <p:spPr bwMode="auto">
            <a:xfrm>
              <a:off x="2400"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0" name="Line 44"/>
            <p:cNvSpPr>
              <a:spLocks noChangeShapeType="1"/>
            </p:cNvSpPr>
            <p:nvPr/>
          </p:nvSpPr>
          <p:spPr bwMode="auto">
            <a:xfrm>
              <a:off x="1248" y="2016"/>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1" name="Line 45"/>
            <p:cNvSpPr>
              <a:spLocks noChangeShapeType="1"/>
            </p:cNvSpPr>
            <p:nvPr/>
          </p:nvSpPr>
          <p:spPr bwMode="auto">
            <a:xfrm>
              <a:off x="1488" y="2016"/>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2" name="Line 46"/>
            <p:cNvSpPr>
              <a:spLocks noChangeShapeType="1"/>
            </p:cNvSpPr>
            <p:nvPr/>
          </p:nvSpPr>
          <p:spPr bwMode="auto">
            <a:xfrm>
              <a:off x="1728" y="2016"/>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3" name="Line 47"/>
            <p:cNvSpPr>
              <a:spLocks noChangeShapeType="1"/>
            </p:cNvSpPr>
            <p:nvPr/>
          </p:nvSpPr>
          <p:spPr bwMode="auto">
            <a:xfrm>
              <a:off x="1968" y="2016"/>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4" name="Line 48"/>
            <p:cNvSpPr>
              <a:spLocks noChangeShapeType="1"/>
            </p:cNvSpPr>
            <p:nvPr/>
          </p:nvSpPr>
          <p:spPr bwMode="auto">
            <a:xfrm>
              <a:off x="2208" y="2016"/>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5" name="Line 49"/>
            <p:cNvSpPr>
              <a:spLocks noChangeShapeType="1"/>
            </p:cNvSpPr>
            <p:nvPr/>
          </p:nvSpPr>
          <p:spPr bwMode="auto">
            <a:xfrm>
              <a:off x="2448" y="2016"/>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210" name="Text Box 50"/>
            <p:cNvSpPr txBox="1">
              <a:spLocks noChangeArrowheads="1"/>
            </p:cNvSpPr>
            <p:nvPr/>
          </p:nvSpPr>
          <p:spPr bwMode="auto">
            <a:xfrm>
              <a:off x="669" y="1825"/>
              <a:ext cx="124" cy="417"/>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a:effectLst>
                    <a:outerShdw blurRad="38100" dist="38100" dir="2700000" algn="tl">
                      <a:srgbClr val="C0C0C0"/>
                    </a:outerShdw>
                  </a:effectLst>
                  <a:latin typeface="Times New Roman" panose="02020603050405020304" pitchFamily="18" charset="0"/>
                </a:rPr>
                <a:t>0</a:t>
              </a:r>
            </a:p>
          </p:txBody>
        </p:sp>
        <p:sp>
          <p:nvSpPr>
            <p:cNvPr id="1116211" name="Text Box 51"/>
            <p:cNvSpPr txBox="1">
              <a:spLocks noChangeArrowheads="1"/>
            </p:cNvSpPr>
            <p:nvPr/>
          </p:nvSpPr>
          <p:spPr bwMode="auto">
            <a:xfrm>
              <a:off x="1129" y="1825"/>
              <a:ext cx="122" cy="417"/>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dirty="0">
                  <a:effectLst>
                    <a:outerShdw blurRad="38100" dist="38100" dir="2700000" algn="tl">
                      <a:srgbClr val="C0C0C0"/>
                    </a:outerShdw>
                  </a:effectLst>
                  <a:latin typeface="Times New Roman" panose="02020603050405020304" pitchFamily="18" charset="0"/>
                </a:rPr>
                <a:t>1</a:t>
              </a:r>
            </a:p>
          </p:txBody>
        </p:sp>
        <p:sp>
          <p:nvSpPr>
            <p:cNvPr id="1116212" name="Text Box 52"/>
            <p:cNvSpPr txBox="1">
              <a:spLocks noChangeArrowheads="1"/>
            </p:cNvSpPr>
            <p:nvPr/>
          </p:nvSpPr>
          <p:spPr bwMode="auto">
            <a:xfrm>
              <a:off x="1629" y="1825"/>
              <a:ext cx="125" cy="417"/>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a:effectLst>
                    <a:outerShdw blurRad="38100" dist="38100" dir="2700000" algn="tl">
                      <a:srgbClr val="C0C0C0"/>
                    </a:outerShdw>
                  </a:effectLst>
                  <a:latin typeface="Times New Roman" panose="02020603050405020304" pitchFamily="18" charset="0"/>
                </a:rPr>
                <a:t>2</a:t>
              </a:r>
            </a:p>
          </p:txBody>
        </p:sp>
        <p:sp>
          <p:nvSpPr>
            <p:cNvPr id="1116213" name="Text Box 53"/>
            <p:cNvSpPr txBox="1">
              <a:spLocks noChangeArrowheads="1"/>
            </p:cNvSpPr>
            <p:nvPr/>
          </p:nvSpPr>
          <p:spPr bwMode="auto">
            <a:xfrm>
              <a:off x="2109" y="1825"/>
              <a:ext cx="125" cy="417"/>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a:effectLst>
                    <a:outerShdw blurRad="38100" dist="38100" dir="2700000" algn="tl">
                      <a:srgbClr val="C0C0C0"/>
                    </a:outerShdw>
                  </a:effectLst>
                  <a:latin typeface="Times New Roman" panose="02020603050405020304" pitchFamily="18" charset="0"/>
                </a:rPr>
                <a:t>3</a:t>
              </a:r>
            </a:p>
          </p:txBody>
        </p:sp>
        <p:sp>
          <p:nvSpPr>
            <p:cNvPr id="45120" name="Rectangle 54"/>
            <p:cNvSpPr>
              <a:spLocks noChangeArrowheads="1"/>
            </p:cNvSpPr>
            <p:nvPr/>
          </p:nvSpPr>
          <p:spPr bwMode="auto">
            <a:xfrm>
              <a:off x="768" y="2256"/>
              <a:ext cx="1536" cy="336"/>
            </a:xfrm>
            <a:prstGeom prst="rect">
              <a:avLst/>
            </a:prstGeom>
            <a:solidFill>
              <a:schemeClr val="accent2"/>
            </a:solidFill>
            <a:ln w="12700">
              <a:solidFill>
                <a:schemeClr val="tx1"/>
              </a:solidFill>
              <a:miter lim="800000"/>
              <a:headEnd type="none" w="sm" len="sm"/>
              <a:tailEnd type="none" w="sm" len="sm"/>
            </a:ln>
          </p:spPr>
          <p:txBody>
            <a:bodyPr wrap="none" anchor="ct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sp>
          <p:nvSpPr>
            <p:cNvPr id="1116215" name="Text Box 55"/>
            <p:cNvSpPr txBox="1">
              <a:spLocks noChangeArrowheads="1"/>
            </p:cNvSpPr>
            <p:nvPr/>
          </p:nvSpPr>
          <p:spPr bwMode="auto">
            <a:xfrm>
              <a:off x="2569" y="1825"/>
              <a:ext cx="124" cy="417"/>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a:effectLst>
                    <a:outerShdw blurRad="38100" dist="38100" dir="2700000" algn="tl">
                      <a:srgbClr val="C0C0C0"/>
                    </a:outerShdw>
                  </a:effectLst>
                  <a:latin typeface="Times New Roman" panose="02020603050405020304" pitchFamily="18" charset="0"/>
                </a:rPr>
                <a:t>4</a:t>
              </a:r>
            </a:p>
          </p:txBody>
        </p:sp>
        <p:sp>
          <p:nvSpPr>
            <p:cNvPr id="45122" name="Line 56"/>
            <p:cNvSpPr>
              <a:spLocks noChangeShapeType="1"/>
            </p:cNvSpPr>
            <p:nvPr/>
          </p:nvSpPr>
          <p:spPr bwMode="auto">
            <a:xfrm>
              <a:off x="2496"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3" name="Line 57"/>
            <p:cNvSpPr>
              <a:spLocks noChangeShapeType="1"/>
            </p:cNvSpPr>
            <p:nvPr/>
          </p:nvSpPr>
          <p:spPr bwMode="auto">
            <a:xfrm>
              <a:off x="2544"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4" name="Line 58"/>
            <p:cNvSpPr>
              <a:spLocks noChangeShapeType="1"/>
            </p:cNvSpPr>
            <p:nvPr/>
          </p:nvSpPr>
          <p:spPr bwMode="auto">
            <a:xfrm>
              <a:off x="2592"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5" name="Line 59"/>
            <p:cNvSpPr>
              <a:spLocks noChangeShapeType="1"/>
            </p:cNvSpPr>
            <p:nvPr/>
          </p:nvSpPr>
          <p:spPr bwMode="auto">
            <a:xfrm>
              <a:off x="2640" y="211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6" name="Line 60"/>
            <p:cNvSpPr>
              <a:spLocks noChangeShapeType="1"/>
            </p:cNvSpPr>
            <p:nvPr/>
          </p:nvSpPr>
          <p:spPr bwMode="auto">
            <a:xfrm>
              <a:off x="2688" y="2016"/>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7" name="Line 61"/>
            <p:cNvSpPr>
              <a:spLocks noChangeShapeType="1"/>
            </p:cNvSpPr>
            <p:nvPr/>
          </p:nvSpPr>
          <p:spPr bwMode="auto">
            <a:xfrm>
              <a:off x="2304" y="2256"/>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8" name="Line 62"/>
            <p:cNvSpPr>
              <a:spLocks noChangeShapeType="1"/>
            </p:cNvSpPr>
            <p:nvPr/>
          </p:nvSpPr>
          <p:spPr bwMode="auto">
            <a:xfrm>
              <a:off x="2304" y="2256"/>
              <a:ext cx="0"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9" name="Line 63"/>
            <p:cNvSpPr>
              <a:spLocks noChangeShapeType="1"/>
            </p:cNvSpPr>
            <p:nvPr/>
          </p:nvSpPr>
          <p:spPr bwMode="auto">
            <a:xfrm>
              <a:off x="2304" y="2304"/>
              <a:ext cx="0" cy="2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30" name="Line 64"/>
            <p:cNvSpPr>
              <a:spLocks noChangeShapeType="1"/>
            </p:cNvSpPr>
            <p:nvPr/>
          </p:nvSpPr>
          <p:spPr bwMode="auto">
            <a:xfrm>
              <a:off x="2304" y="2256"/>
              <a:ext cx="0" cy="336"/>
            </a:xfrm>
            <a:prstGeom prst="line">
              <a:avLst/>
            </a:prstGeom>
            <a:noFill/>
            <a:ln w="762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225" name="Text Box 65"/>
            <p:cNvSpPr txBox="1">
              <a:spLocks noChangeArrowheads="1"/>
            </p:cNvSpPr>
            <p:nvPr/>
          </p:nvSpPr>
          <p:spPr bwMode="auto">
            <a:xfrm>
              <a:off x="432" y="1344"/>
              <a:ext cx="2352" cy="585"/>
            </a:xfrm>
            <a:prstGeom prst="rect">
              <a:avLst/>
            </a:prstGeom>
            <a:noFill/>
            <a:ln w="12700">
              <a:noFill/>
              <a:miter lim="800000"/>
              <a:headEnd type="none" w="sm" len="sm"/>
              <a:tailEnd type="none" w="sm" len="sm"/>
            </a:ln>
            <a:effectLst/>
          </p:spPr>
          <p:txBody>
            <a:bodyPr>
              <a:spAutoFit/>
            </a:bodyPr>
            <a:lstStyle/>
            <a:p>
              <a:pPr eaLnBrk="1" hangingPunct="1">
                <a:spcBef>
                  <a:spcPct val="50000"/>
                </a:spcBef>
                <a:defRPr/>
              </a:pPr>
              <a:r>
                <a:rPr kumimoji="1" lang="en-US" altLang="zh-CN" sz="3600" b="1" dirty="0">
                  <a:effectLst>
                    <a:outerShdw blurRad="38100" dist="38100" dir="2700000" algn="tl">
                      <a:srgbClr val="C0C0C0"/>
                    </a:outerShdw>
                  </a:effectLst>
                  <a:latin typeface="宋体" panose="02010600030101010101" pitchFamily="2" charset="-122"/>
                </a:rPr>
                <a:t>(a)</a:t>
              </a:r>
              <a:r>
                <a:rPr kumimoji="1" lang="zh-CN" altLang="en-US" sz="3600" b="1" dirty="0">
                  <a:effectLst>
                    <a:outerShdw blurRad="38100" dist="38100" dir="2700000" algn="tl">
                      <a:srgbClr val="C0C0C0"/>
                    </a:outerShdw>
                  </a:effectLst>
                  <a:latin typeface="宋体" panose="02010600030101010101" pitchFamily="2" charset="-122"/>
                </a:rPr>
                <a:t>分度值</a:t>
              </a:r>
              <a:r>
                <a:rPr kumimoji="1" lang="en-US" altLang="zh-CN" sz="3600" b="1" dirty="0">
                  <a:effectLst>
                    <a:outerShdw blurRad="38100" dist="38100" dir="2700000" algn="tl">
                      <a:srgbClr val="C0C0C0"/>
                    </a:outerShdw>
                  </a:effectLst>
                  <a:latin typeface="宋体" panose="02010600030101010101" pitchFamily="2" charset="-122"/>
                </a:rPr>
                <a:t>1</a:t>
              </a:r>
              <a:r>
                <a:rPr kumimoji="1" lang="en-US" altLang="zh-CN" sz="3600" b="1" dirty="0">
                  <a:effectLst>
                    <a:outerShdw blurRad="38100" dist="38100" dir="2700000" algn="tl">
                      <a:srgbClr val="C0C0C0"/>
                    </a:outerShdw>
                  </a:effectLst>
                  <a:latin typeface="Times New Roman" panose="02020603050405020304" pitchFamily="18" charset="0"/>
                </a:rPr>
                <a:t>mm</a:t>
              </a:r>
              <a:r>
                <a:rPr kumimoji="1" lang="en-US" altLang="zh-CN" sz="3600" dirty="0">
                  <a:effectLst>
                    <a:outerShdw blurRad="38100" dist="38100" dir="2700000" algn="tl">
                      <a:srgbClr val="C0C0C0"/>
                    </a:outerShdw>
                  </a:effectLst>
                  <a:latin typeface="宋体" panose="02010600030101010101" pitchFamily="2" charset="-122"/>
                </a:rPr>
                <a:t>     </a:t>
              </a:r>
              <a:endParaRPr kumimoji="1" lang="en-US" altLang="zh-CN" sz="3600" i="1" dirty="0">
                <a:effectLst>
                  <a:outerShdw blurRad="38100" dist="38100" dir="2700000" algn="tl">
                    <a:srgbClr val="C0C0C0"/>
                  </a:outerShdw>
                </a:effectLst>
                <a:latin typeface="宋体" panose="02010600030101010101" pitchFamily="2" charset="-122"/>
              </a:endParaRPr>
            </a:p>
          </p:txBody>
        </p:sp>
        <p:sp>
          <p:nvSpPr>
            <p:cNvPr id="1116226" name="Text Box 66"/>
            <p:cNvSpPr txBox="1">
              <a:spLocks noChangeArrowheads="1"/>
            </p:cNvSpPr>
            <p:nvPr/>
          </p:nvSpPr>
          <p:spPr bwMode="auto">
            <a:xfrm>
              <a:off x="3168" y="1487"/>
              <a:ext cx="2112" cy="640"/>
            </a:xfrm>
            <a:prstGeom prst="rect">
              <a:avLst/>
            </a:prstGeom>
            <a:noFill/>
            <a:ln w="12700">
              <a:noFill/>
              <a:miter lim="800000"/>
              <a:headEnd type="none" w="sm" len="sm"/>
              <a:tailEnd type="none" w="sm" len="sm"/>
            </a:ln>
            <a:effectLst/>
          </p:spPr>
          <p:txBody>
            <a:bodyPr>
              <a:spAutoFit/>
            </a:bodyPr>
            <a:lstStyle/>
            <a:p>
              <a:pPr eaLnBrk="1" hangingPunct="1">
                <a:spcBef>
                  <a:spcPct val="50000"/>
                </a:spcBef>
                <a:defRPr/>
              </a:pPr>
              <a:r>
                <a:rPr kumimoji="1" lang="en-US" altLang="zh-CN" sz="4000" b="1">
                  <a:effectLst>
                    <a:outerShdw blurRad="38100" dist="38100" dir="2700000" algn="tl">
                      <a:srgbClr val="C0C0C0"/>
                    </a:outerShdw>
                  </a:effectLst>
                  <a:latin typeface="宋体" panose="02010600030101010101" pitchFamily="2" charset="-122"/>
                </a:rPr>
                <a:t> </a:t>
              </a:r>
              <a:r>
                <a:rPr kumimoji="1" lang="en-US" altLang="zh-CN" sz="4000" b="1" i="1">
                  <a:effectLst>
                    <a:outerShdw blurRad="38100" dist="38100" dir="2700000" algn="tl">
                      <a:srgbClr val="C0C0C0"/>
                    </a:outerShdw>
                  </a:effectLst>
                  <a:latin typeface="Times New Roman" panose="02020603050405020304" pitchFamily="18" charset="0"/>
                </a:rPr>
                <a:t>L</a:t>
              </a:r>
              <a:r>
                <a:rPr kumimoji="1" lang="en-US" altLang="zh-CN" sz="4000" b="1">
                  <a:effectLst>
                    <a:outerShdw blurRad="38100" dist="38100" dir="2700000" algn="tl">
                      <a:srgbClr val="C0C0C0"/>
                    </a:outerShdw>
                  </a:effectLst>
                  <a:latin typeface="宋体" panose="02010600030101010101" pitchFamily="2" charset="-122"/>
                </a:rPr>
                <a:t>=</a:t>
              </a:r>
              <a:r>
                <a:rPr kumimoji="1" lang="en-US" altLang="zh-CN" sz="4000" b="1">
                  <a:effectLst>
                    <a:outerShdw blurRad="38100" dist="38100" dir="2700000" algn="tl">
                      <a:srgbClr val="C0C0C0"/>
                    </a:outerShdw>
                  </a:effectLst>
                  <a:latin typeface="Times New Roman" panose="02020603050405020304" pitchFamily="18" charset="0"/>
                </a:rPr>
                <a:t>3.2</a:t>
              </a:r>
              <a:r>
                <a:rPr kumimoji="1" lang="en-US" altLang="zh-CN" sz="4000" b="1">
                  <a:solidFill>
                    <a:srgbClr val="FF0000"/>
                  </a:solidFill>
                  <a:effectLst>
                    <a:outerShdw blurRad="38100" dist="38100" dir="2700000" algn="tl">
                      <a:srgbClr val="C0C0C0"/>
                    </a:outerShdw>
                  </a:effectLst>
                  <a:latin typeface="Times New Roman" panose="02020603050405020304" pitchFamily="18" charset="0"/>
                </a:rPr>
                <a:t>3</a:t>
              </a:r>
              <a:r>
                <a:rPr kumimoji="1" lang="en-US" altLang="zh-CN" sz="4000" b="1">
                  <a:effectLst>
                    <a:outerShdw blurRad="38100" dist="38100" dir="2700000" algn="tl">
                      <a:srgbClr val="C0C0C0"/>
                    </a:outerShdw>
                  </a:effectLst>
                  <a:latin typeface="Times New Roman" panose="02020603050405020304" pitchFamily="18" charset="0"/>
                </a:rPr>
                <a:t>cm</a:t>
              </a:r>
              <a:endParaRPr kumimoji="1" lang="en-US" altLang="zh-CN" sz="4000" b="1" i="1">
                <a:effectLst>
                  <a:outerShdw blurRad="38100" dist="38100" dir="2700000" algn="tl">
                    <a:srgbClr val="C0C0C0"/>
                  </a:outerShdw>
                </a:effectLst>
                <a:latin typeface="Times New Roman" panose="02020603050405020304" pitchFamily="18" charset="0"/>
              </a:endParaRPr>
            </a:p>
          </p:txBody>
        </p:sp>
        <p:sp>
          <p:nvSpPr>
            <p:cNvPr id="1116227" name="Text Box 67"/>
            <p:cNvSpPr txBox="1">
              <a:spLocks noChangeArrowheads="1"/>
            </p:cNvSpPr>
            <p:nvPr/>
          </p:nvSpPr>
          <p:spPr bwMode="auto">
            <a:xfrm>
              <a:off x="3168" y="2053"/>
              <a:ext cx="1920" cy="585"/>
            </a:xfrm>
            <a:prstGeom prst="rect">
              <a:avLst/>
            </a:prstGeom>
            <a:noFill/>
            <a:ln w="12700">
              <a:noFill/>
              <a:miter lim="800000"/>
              <a:headEnd type="none" w="sm" len="sm"/>
              <a:tailEnd type="none" w="sm" len="sm"/>
            </a:ln>
            <a:effectLst/>
          </p:spPr>
          <p:txBody>
            <a:bodyPr>
              <a:spAutoFit/>
            </a:bodyPr>
            <a:lstStyle/>
            <a:p>
              <a:pPr eaLnBrk="1" hangingPunct="1">
                <a:spcBef>
                  <a:spcPct val="50000"/>
                </a:spcBef>
                <a:defRPr/>
              </a:pPr>
              <a:r>
                <a:rPr kumimoji="1" lang="en-US" altLang="zh-CN" sz="3600" b="1">
                  <a:effectLst>
                    <a:outerShdw blurRad="38100" dist="38100" dir="2700000" algn="tl">
                      <a:srgbClr val="C0C0C0"/>
                    </a:outerShdw>
                  </a:effectLst>
                  <a:latin typeface="宋体" panose="02010600030101010101" pitchFamily="2" charset="-122"/>
                </a:rPr>
                <a:t>    </a:t>
              </a:r>
              <a:r>
                <a:rPr kumimoji="1" lang="zh-CN" altLang="en-US" sz="3600" b="1">
                  <a:effectLst>
                    <a:outerShdw blurRad="38100" dist="38100" dir="2700000" algn="tl">
                      <a:srgbClr val="C0C0C0"/>
                    </a:outerShdw>
                  </a:effectLst>
                  <a:latin typeface="宋体" panose="02010600030101010101" pitchFamily="2" charset="-122"/>
                </a:rPr>
                <a:t>三位</a:t>
              </a:r>
            </a:p>
          </p:txBody>
        </p:sp>
      </p:grpSp>
      <p:grpSp>
        <p:nvGrpSpPr>
          <p:cNvPr id="7" name="Group 68"/>
          <p:cNvGrpSpPr/>
          <p:nvPr/>
        </p:nvGrpSpPr>
        <p:grpSpPr bwMode="auto">
          <a:xfrm>
            <a:off x="2181226" y="3968751"/>
            <a:ext cx="7199313" cy="1300163"/>
            <a:chOff x="432" y="2736"/>
            <a:chExt cx="4800" cy="1307"/>
          </a:xfrm>
        </p:grpSpPr>
        <p:sp>
          <p:nvSpPr>
            <p:cNvPr id="45063" name="Rectangle 69"/>
            <p:cNvSpPr>
              <a:spLocks noChangeArrowheads="1"/>
            </p:cNvSpPr>
            <p:nvPr/>
          </p:nvSpPr>
          <p:spPr bwMode="auto">
            <a:xfrm>
              <a:off x="672" y="3264"/>
              <a:ext cx="2160" cy="384"/>
            </a:xfrm>
            <a:prstGeom prst="rect">
              <a:avLst/>
            </a:prstGeom>
            <a:solidFill>
              <a:schemeClr val="accent1"/>
            </a:solidFill>
            <a:ln w="12700">
              <a:solidFill>
                <a:schemeClr val="tx1"/>
              </a:solidFill>
              <a:miter lim="800000"/>
              <a:headEnd type="none" w="sm" len="sm"/>
              <a:tailEnd type="none" w="sm" len="sm"/>
            </a:ln>
          </p:spPr>
          <p:txBody>
            <a:bodyPr wrap="none" anchor="ct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sp>
          <p:nvSpPr>
            <p:cNvPr id="45064" name="Rectangle 70"/>
            <p:cNvSpPr>
              <a:spLocks noChangeArrowheads="1"/>
            </p:cNvSpPr>
            <p:nvPr/>
          </p:nvSpPr>
          <p:spPr bwMode="auto">
            <a:xfrm>
              <a:off x="816" y="3648"/>
              <a:ext cx="1536" cy="336"/>
            </a:xfrm>
            <a:prstGeom prst="rect">
              <a:avLst/>
            </a:prstGeom>
            <a:solidFill>
              <a:schemeClr val="accent2"/>
            </a:solidFill>
            <a:ln w="12700">
              <a:solidFill>
                <a:schemeClr val="tx1"/>
              </a:solidFill>
              <a:miter lim="800000"/>
              <a:headEnd type="none" w="sm" len="sm"/>
              <a:tailEnd type="none" w="sm" len="sm"/>
            </a:ln>
          </p:spPr>
          <p:txBody>
            <a:bodyPr wrap="none" anchor="ct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sp>
          <p:nvSpPr>
            <p:cNvPr id="45065" name="Line 71"/>
            <p:cNvSpPr>
              <a:spLocks noChangeShapeType="1"/>
            </p:cNvSpPr>
            <p:nvPr/>
          </p:nvSpPr>
          <p:spPr bwMode="auto">
            <a:xfrm>
              <a:off x="816" y="3408"/>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6" name="Line 72"/>
            <p:cNvSpPr>
              <a:spLocks noChangeShapeType="1"/>
            </p:cNvSpPr>
            <p:nvPr/>
          </p:nvSpPr>
          <p:spPr bwMode="auto">
            <a:xfrm>
              <a:off x="1296" y="3408"/>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7" name="Line 73"/>
            <p:cNvSpPr>
              <a:spLocks noChangeShapeType="1"/>
            </p:cNvSpPr>
            <p:nvPr/>
          </p:nvSpPr>
          <p:spPr bwMode="auto">
            <a:xfrm>
              <a:off x="1776" y="3408"/>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8" name="Line 74"/>
            <p:cNvSpPr>
              <a:spLocks noChangeShapeType="1"/>
            </p:cNvSpPr>
            <p:nvPr/>
          </p:nvSpPr>
          <p:spPr bwMode="auto">
            <a:xfrm>
              <a:off x="2256" y="3408"/>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9" name="Line 75"/>
            <p:cNvSpPr>
              <a:spLocks noChangeShapeType="1"/>
            </p:cNvSpPr>
            <p:nvPr/>
          </p:nvSpPr>
          <p:spPr bwMode="auto">
            <a:xfrm>
              <a:off x="2688" y="3408"/>
              <a:ext cx="0" cy="2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236" name="Text Box 76"/>
            <p:cNvSpPr txBox="1">
              <a:spLocks noChangeArrowheads="1"/>
            </p:cNvSpPr>
            <p:nvPr/>
          </p:nvSpPr>
          <p:spPr bwMode="auto">
            <a:xfrm>
              <a:off x="697" y="3216"/>
              <a:ext cx="125" cy="460"/>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a:effectLst>
                    <a:outerShdw blurRad="38100" dist="38100" dir="2700000" algn="tl">
                      <a:srgbClr val="C0C0C0"/>
                    </a:outerShdw>
                  </a:effectLst>
                  <a:latin typeface="Times New Roman" panose="02020603050405020304" pitchFamily="18" charset="0"/>
                </a:rPr>
                <a:t>0</a:t>
              </a:r>
            </a:p>
          </p:txBody>
        </p:sp>
        <p:sp>
          <p:nvSpPr>
            <p:cNvPr id="1116237" name="Text Box 77"/>
            <p:cNvSpPr txBox="1">
              <a:spLocks noChangeArrowheads="1"/>
            </p:cNvSpPr>
            <p:nvPr/>
          </p:nvSpPr>
          <p:spPr bwMode="auto">
            <a:xfrm>
              <a:off x="1176" y="3216"/>
              <a:ext cx="123" cy="460"/>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a:effectLst>
                    <a:outerShdw blurRad="38100" dist="38100" dir="2700000" algn="tl">
                      <a:srgbClr val="C0C0C0"/>
                    </a:outerShdw>
                  </a:effectLst>
                  <a:latin typeface="Times New Roman" panose="02020603050405020304" pitchFamily="18" charset="0"/>
                </a:rPr>
                <a:t>1</a:t>
              </a:r>
            </a:p>
          </p:txBody>
        </p:sp>
        <p:sp>
          <p:nvSpPr>
            <p:cNvPr id="1116238" name="Text Box 78"/>
            <p:cNvSpPr txBox="1">
              <a:spLocks noChangeArrowheads="1"/>
            </p:cNvSpPr>
            <p:nvPr/>
          </p:nvSpPr>
          <p:spPr bwMode="auto">
            <a:xfrm>
              <a:off x="1657" y="3216"/>
              <a:ext cx="125" cy="460"/>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a:effectLst>
                    <a:outerShdw blurRad="38100" dist="38100" dir="2700000" algn="tl">
                      <a:srgbClr val="C0C0C0"/>
                    </a:outerShdw>
                  </a:effectLst>
                  <a:latin typeface="Times New Roman" panose="02020603050405020304" pitchFamily="18" charset="0"/>
                </a:rPr>
                <a:t>2</a:t>
              </a:r>
            </a:p>
          </p:txBody>
        </p:sp>
        <p:sp>
          <p:nvSpPr>
            <p:cNvPr id="1116239" name="Text Box 79"/>
            <p:cNvSpPr txBox="1">
              <a:spLocks noChangeArrowheads="1"/>
            </p:cNvSpPr>
            <p:nvPr/>
          </p:nvSpPr>
          <p:spPr bwMode="auto">
            <a:xfrm>
              <a:off x="2136" y="3216"/>
              <a:ext cx="123" cy="460"/>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a:effectLst>
                    <a:outerShdw blurRad="38100" dist="38100" dir="2700000" algn="tl">
                      <a:srgbClr val="C0C0C0"/>
                    </a:outerShdw>
                  </a:effectLst>
                  <a:latin typeface="Times New Roman" panose="02020603050405020304" pitchFamily="18" charset="0"/>
                </a:rPr>
                <a:t>3</a:t>
              </a:r>
            </a:p>
          </p:txBody>
        </p:sp>
        <p:sp>
          <p:nvSpPr>
            <p:cNvPr id="1116240" name="Text Box 80"/>
            <p:cNvSpPr txBox="1">
              <a:spLocks noChangeArrowheads="1"/>
            </p:cNvSpPr>
            <p:nvPr/>
          </p:nvSpPr>
          <p:spPr bwMode="auto">
            <a:xfrm>
              <a:off x="2568" y="3216"/>
              <a:ext cx="123" cy="460"/>
            </a:xfrm>
            <a:prstGeom prst="rect">
              <a:avLst/>
            </a:prstGeom>
            <a:noFill/>
            <a:ln w="12700">
              <a:noFill/>
              <a:miter lim="800000"/>
              <a:headEnd type="none" w="sm" len="sm"/>
              <a:tailEnd type="none" w="sm" len="sm"/>
            </a:ln>
            <a:effec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defRPr/>
              </a:pPr>
              <a:r>
                <a:rPr kumimoji="1" lang="en-US" altLang="zh-CN" sz="2400" b="1" i="1">
                  <a:effectLst>
                    <a:outerShdw blurRad="38100" dist="38100" dir="2700000" algn="tl">
                      <a:srgbClr val="C0C0C0"/>
                    </a:outerShdw>
                  </a:effectLst>
                  <a:latin typeface="Times New Roman" panose="02020603050405020304" pitchFamily="18" charset="0"/>
                </a:rPr>
                <a:t>4</a:t>
              </a:r>
            </a:p>
          </p:txBody>
        </p:sp>
        <p:sp>
          <p:nvSpPr>
            <p:cNvPr id="1116241" name="Text Box 81"/>
            <p:cNvSpPr txBox="1">
              <a:spLocks noChangeArrowheads="1"/>
            </p:cNvSpPr>
            <p:nvPr/>
          </p:nvSpPr>
          <p:spPr bwMode="auto">
            <a:xfrm>
              <a:off x="432" y="2736"/>
              <a:ext cx="2448" cy="645"/>
            </a:xfrm>
            <a:prstGeom prst="rect">
              <a:avLst/>
            </a:prstGeom>
            <a:noFill/>
            <a:ln w="12700">
              <a:noFill/>
              <a:miter lim="800000"/>
              <a:headEnd type="none" w="sm" len="sm"/>
              <a:tailEnd type="none" w="sm" len="sm"/>
            </a:ln>
            <a:effectLst/>
          </p:spPr>
          <p:txBody>
            <a:bodyPr>
              <a:spAutoFit/>
            </a:bodyPr>
            <a:lstStyle/>
            <a:p>
              <a:pPr eaLnBrk="1" hangingPunct="1">
                <a:spcBef>
                  <a:spcPct val="50000"/>
                </a:spcBef>
                <a:defRPr/>
              </a:pPr>
              <a:r>
                <a:rPr kumimoji="1" lang="en-US" altLang="en-US" sz="3600" b="1">
                  <a:effectLst>
                    <a:outerShdw blurRad="38100" dist="38100" dir="2700000" algn="tl">
                      <a:srgbClr val="C0C0C0"/>
                    </a:outerShdw>
                  </a:effectLst>
                  <a:latin typeface="宋体" panose="02010600030101010101" pitchFamily="2" charset="-122"/>
                </a:rPr>
                <a:t>(</a:t>
              </a:r>
              <a:r>
                <a:rPr kumimoji="1" lang="en-US" altLang="zh-CN" sz="3600" b="1">
                  <a:effectLst>
                    <a:outerShdw blurRad="38100" dist="38100" dir="2700000" algn="tl">
                      <a:srgbClr val="C0C0C0"/>
                    </a:outerShdw>
                  </a:effectLst>
                  <a:latin typeface="宋体" panose="02010600030101010101" pitchFamily="2" charset="-122"/>
                </a:rPr>
                <a:t>b)</a:t>
              </a:r>
              <a:r>
                <a:rPr kumimoji="1" lang="zh-CN" altLang="en-US" sz="3600" b="1">
                  <a:effectLst>
                    <a:outerShdw blurRad="38100" dist="38100" dir="2700000" algn="tl">
                      <a:srgbClr val="C0C0C0"/>
                    </a:outerShdw>
                  </a:effectLst>
                  <a:latin typeface="宋体" panose="02010600030101010101" pitchFamily="2" charset="-122"/>
                </a:rPr>
                <a:t>分度值</a:t>
              </a:r>
              <a:r>
                <a:rPr kumimoji="1" lang="en-US" altLang="zh-CN" sz="3600" b="1">
                  <a:effectLst>
                    <a:outerShdw blurRad="38100" dist="38100" dir="2700000" algn="tl">
                      <a:srgbClr val="C0C0C0"/>
                    </a:outerShdw>
                  </a:effectLst>
                  <a:latin typeface="宋体" panose="02010600030101010101" pitchFamily="2" charset="-122"/>
                </a:rPr>
                <a:t>1</a:t>
              </a:r>
              <a:r>
                <a:rPr kumimoji="1" lang="en-US" altLang="zh-CN" sz="3600" b="1">
                  <a:effectLst>
                    <a:outerShdw blurRad="38100" dist="38100" dir="2700000" algn="tl">
                      <a:srgbClr val="C0C0C0"/>
                    </a:outerShdw>
                  </a:effectLst>
                  <a:latin typeface="Times New Roman" panose="02020603050405020304" pitchFamily="18" charset="0"/>
                </a:rPr>
                <a:t>cm</a:t>
              </a:r>
              <a:endParaRPr kumimoji="1" lang="en-US" altLang="zh-CN" sz="3600" b="1" i="1">
                <a:effectLst>
                  <a:outerShdw blurRad="38100" dist="38100" dir="2700000" algn="tl">
                    <a:srgbClr val="C0C0C0"/>
                  </a:outerShdw>
                </a:effectLst>
                <a:latin typeface="Times New Roman" panose="02020603050405020304" pitchFamily="18" charset="0"/>
              </a:endParaRPr>
            </a:p>
          </p:txBody>
        </p:sp>
        <p:sp>
          <p:nvSpPr>
            <p:cNvPr id="1116242" name="Text Box 82"/>
            <p:cNvSpPr txBox="1">
              <a:spLocks noChangeArrowheads="1"/>
            </p:cNvSpPr>
            <p:nvPr/>
          </p:nvSpPr>
          <p:spPr bwMode="auto">
            <a:xfrm>
              <a:off x="3216" y="2880"/>
              <a:ext cx="1826" cy="705"/>
            </a:xfrm>
            <a:prstGeom prst="rect">
              <a:avLst/>
            </a:prstGeom>
            <a:noFill/>
            <a:ln w="12700">
              <a:noFill/>
              <a:miter lim="800000"/>
              <a:headEnd type="none" w="sm" len="sm"/>
              <a:tailEnd type="none" w="sm" len="sm"/>
            </a:ln>
            <a:effectLst/>
          </p:spPr>
          <p:txBody>
            <a:bodyPr>
              <a:spAutoFit/>
            </a:bodyPr>
            <a:lstStyle/>
            <a:p>
              <a:pPr eaLnBrk="1" hangingPunct="1">
                <a:spcBef>
                  <a:spcPct val="50000"/>
                </a:spcBef>
                <a:defRPr/>
              </a:pPr>
              <a:r>
                <a:rPr kumimoji="1" lang="en-US" altLang="zh-CN" sz="4000" b="1">
                  <a:effectLst>
                    <a:outerShdw blurRad="38100" dist="38100" dir="2700000" algn="tl">
                      <a:srgbClr val="C0C0C0"/>
                    </a:outerShdw>
                  </a:effectLst>
                  <a:latin typeface="宋体" panose="02010600030101010101" pitchFamily="2" charset="-122"/>
                </a:rPr>
                <a:t> </a:t>
              </a:r>
              <a:r>
                <a:rPr kumimoji="1" lang="en-US" altLang="zh-CN" sz="4000" b="1" i="1">
                  <a:effectLst>
                    <a:outerShdw blurRad="38100" dist="38100" dir="2700000" algn="tl">
                      <a:srgbClr val="C0C0C0"/>
                    </a:outerShdw>
                  </a:effectLst>
                  <a:latin typeface="Times New Roman" panose="02020603050405020304" pitchFamily="18" charset="0"/>
                </a:rPr>
                <a:t>L</a:t>
              </a:r>
              <a:r>
                <a:rPr kumimoji="1" lang="en-US" altLang="zh-CN" sz="4000" b="1">
                  <a:effectLst>
                    <a:outerShdw blurRad="38100" dist="38100" dir="2700000" algn="tl">
                      <a:srgbClr val="C0C0C0"/>
                    </a:outerShdw>
                  </a:effectLst>
                  <a:latin typeface="宋体" panose="02010600030101010101" pitchFamily="2" charset="-122"/>
                </a:rPr>
                <a:t>=</a:t>
              </a:r>
              <a:r>
                <a:rPr kumimoji="1" lang="en-US" altLang="zh-CN" sz="4000" b="1">
                  <a:effectLst>
                    <a:outerShdw blurRad="38100" dist="38100" dir="2700000" algn="tl">
                      <a:srgbClr val="C0C0C0"/>
                    </a:outerShdw>
                  </a:effectLst>
                  <a:latin typeface="Times New Roman" panose="02020603050405020304" pitchFamily="18" charset="0"/>
                </a:rPr>
                <a:t>3.</a:t>
              </a:r>
              <a:r>
                <a:rPr kumimoji="1" lang="en-US" altLang="zh-CN" sz="4000" b="1">
                  <a:solidFill>
                    <a:srgbClr val="FF0000"/>
                  </a:solidFill>
                  <a:effectLst>
                    <a:outerShdw blurRad="38100" dist="38100" dir="2700000" algn="tl">
                      <a:srgbClr val="C0C0C0"/>
                    </a:outerShdw>
                  </a:effectLst>
                  <a:latin typeface="Times New Roman" panose="02020603050405020304" pitchFamily="18" charset="0"/>
                </a:rPr>
                <a:t>2</a:t>
              </a:r>
              <a:r>
                <a:rPr kumimoji="1" lang="en-US" altLang="zh-CN" sz="4000" b="1">
                  <a:effectLst>
                    <a:outerShdw blurRad="38100" dist="38100" dir="2700000" algn="tl">
                      <a:srgbClr val="C0C0C0"/>
                    </a:outerShdw>
                  </a:effectLst>
                  <a:latin typeface="Times New Roman" panose="02020603050405020304" pitchFamily="18" charset="0"/>
                </a:rPr>
                <a:t>cm</a:t>
              </a:r>
            </a:p>
          </p:txBody>
        </p:sp>
        <p:sp>
          <p:nvSpPr>
            <p:cNvPr id="1116243" name="Text Box 83"/>
            <p:cNvSpPr txBox="1">
              <a:spLocks noChangeArrowheads="1"/>
            </p:cNvSpPr>
            <p:nvPr/>
          </p:nvSpPr>
          <p:spPr bwMode="auto">
            <a:xfrm>
              <a:off x="3168" y="3398"/>
              <a:ext cx="2064" cy="645"/>
            </a:xfrm>
            <a:prstGeom prst="rect">
              <a:avLst/>
            </a:prstGeom>
            <a:noFill/>
            <a:ln w="12700">
              <a:noFill/>
              <a:miter lim="800000"/>
              <a:headEnd type="none" w="sm" len="sm"/>
              <a:tailEnd type="none" w="sm" len="sm"/>
            </a:ln>
            <a:effectLst/>
          </p:spPr>
          <p:txBody>
            <a:bodyPr>
              <a:spAutoFit/>
            </a:bodyPr>
            <a:lstStyle/>
            <a:p>
              <a:pPr eaLnBrk="1" hangingPunct="1">
                <a:spcBef>
                  <a:spcPct val="50000"/>
                </a:spcBef>
                <a:defRPr/>
              </a:pPr>
              <a:r>
                <a:rPr kumimoji="1" lang="en-US" altLang="zh-CN" sz="3600" b="1">
                  <a:effectLst>
                    <a:outerShdw blurRad="38100" dist="38100" dir="2700000" algn="tl">
                      <a:srgbClr val="C0C0C0"/>
                    </a:outerShdw>
                  </a:effectLst>
                  <a:latin typeface="宋体" panose="02010600030101010101" pitchFamily="2" charset="-122"/>
                </a:rPr>
                <a:t>    </a:t>
              </a:r>
              <a:r>
                <a:rPr kumimoji="1" lang="zh-CN" altLang="en-US" sz="3600" b="1">
                  <a:effectLst>
                    <a:outerShdw blurRad="38100" dist="38100" dir="2700000" algn="tl">
                      <a:srgbClr val="C0C0C0"/>
                    </a:outerShdw>
                  </a:effectLst>
                  <a:latin typeface="宋体" panose="02010600030101010101" pitchFamily="2" charset="-122"/>
                </a:rPr>
                <a:t>二位</a:t>
              </a:r>
            </a:p>
          </p:txBody>
        </p:sp>
      </p:grpSp>
      <p:sp>
        <p:nvSpPr>
          <p:cNvPr id="1116244" name="Text Box 84"/>
          <p:cNvSpPr txBox="1">
            <a:spLocks noChangeArrowheads="1"/>
          </p:cNvSpPr>
          <p:nvPr/>
        </p:nvSpPr>
        <p:spPr bwMode="auto">
          <a:xfrm>
            <a:off x="0" y="5678489"/>
            <a:ext cx="12192000" cy="579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3200" dirty="0">
                <a:solidFill>
                  <a:schemeClr val="bg1"/>
                </a:solidFill>
                <a:latin typeface="+mn-ea"/>
                <a:ea typeface="+mn-ea"/>
              </a:rPr>
              <a:t>有效数字位数越多，</a:t>
            </a:r>
            <a:r>
              <a:rPr kumimoji="1" lang="zh-CN" altLang="en-US" sz="3200" dirty="0" smtClean="0">
                <a:solidFill>
                  <a:schemeClr val="bg1"/>
                </a:solidFill>
                <a:latin typeface="+mn-ea"/>
                <a:ea typeface="+mn-ea"/>
              </a:rPr>
              <a:t>测量准确度越</a:t>
            </a:r>
            <a:r>
              <a:rPr kumimoji="1" lang="zh-CN" altLang="en-US" sz="3200" dirty="0">
                <a:solidFill>
                  <a:schemeClr val="bg1"/>
                </a:solidFill>
                <a:latin typeface="+mn-ea"/>
                <a:ea typeface="+mn-ea"/>
              </a:rPr>
              <a:t>高</a:t>
            </a:r>
            <a:endParaRPr kumimoji="1" lang="zh-CN" altLang="en-US" sz="3200" i="1" dirty="0">
              <a:solidFill>
                <a:schemeClr val="bg1"/>
              </a:solidFill>
              <a:latin typeface="+mn-ea"/>
              <a:ea typeface="+mn-ea"/>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subTnLst>
                                    <p:animClr clrSpc="rgb" dir="cw">
                                      <p:cBhvr override="childStyle">
                                        <p:cTn dur="1" fill="hold" display="0" masterRel="nextClick" afterEffect="1"/>
                                        <p:tgtEl>
                                          <p:spTgt spid="2"/>
                                        </p:tgtEl>
                                        <p:attrNameLst>
                                          <p:attrName>ppt_c</p:attrName>
                                        </p:attrNameLst>
                                      </p:cBhvr>
                                      <p:to>
                                        <a:schemeClr val="accent1"/>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16244"/>
                                        </p:tgtEl>
                                        <p:attrNameLst>
                                          <p:attrName>style.visibility</p:attrName>
                                        </p:attrNameLst>
                                      </p:cBhvr>
                                      <p:to>
                                        <p:strVal val="visible"/>
                                      </p:to>
                                    </p:set>
                                    <p:animEffect transition="in" filter="dissolve">
                                      <p:cBhvr>
                                        <p:cTn id="17" dur="500"/>
                                        <p:tgtEl>
                                          <p:spTgt spid="1116244"/>
                                        </p:tgtEl>
                                      </p:cBhvr>
                                    </p:animEffect>
                                  </p:childTnLst>
                                  <p:subTnLst>
                                    <p:animClr clrSpc="rgb" dir="cw">
                                      <p:cBhvr override="childStyle">
                                        <p:cTn dur="1" fill="hold" display="0" masterRel="nextClick" afterEffect="1"/>
                                        <p:tgtEl>
                                          <p:spTgt spid="1116244"/>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44"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本章主要内容</a:t>
            </a:r>
          </a:p>
        </p:txBody>
      </p:sp>
      <p:grpSp>
        <p:nvGrpSpPr>
          <p:cNvPr id="6" name="组合 5"/>
          <p:cNvGrpSpPr/>
          <p:nvPr/>
        </p:nvGrpSpPr>
        <p:grpSpPr>
          <a:xfrm>
            <a:off x="3602725" y="953725"/>
            <a:ext cx="5461764" cy="4649374"/>
            <a:chOff x="3584142" y="610836"/>
            <a:chExt cx="5461764" cy="4649374"/>
          </a:xfrm>
        </p:grpSpPr>
        <p:grpSp>
          <p:nvGrpSpPr>
            <p:cNvPr id="7" name="组合 6"/>
            <p:cNvGrpSpPr/>
            <p:nvPr/>
          </p:nvGrpSpPr>
          <p:grpSpPr>
            <a:xfrm>
              <a:off x="3584142" y="610836"/>
              <a:ext cx="5460930" cy="472042"/>
              <a:chOff x="1841535" y="1274734"/>
              <a:chExt cx="5460930" cy="472042"/>
            </a:xfrm>
          </p:grpSpPr>
          <p:grpSp>
            <p:nvGrpSpPr>
              <p:cNvPr id="56" name="组合 55"/>
              <p:cNvGrpSpPr/>
              <p:nvPr/>
            </p:nvGrpSpPr>
            <p:grpSpPr>
              <a:xfrm>
                <a:off x="1841535" y="1303550"/>
                <a:ext cx="843427" cy="443226"/>
                <a:chOff x="666810" y="2586037"/>
                <a:chExt cx="468000" cy="245937"/>
              </a:xfrm>
            </p:grpSpPr>
            <p:sp>
              <p:nvSpPr>
                <p:cNvPr id="5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1274734"/>
                <a:ext cx="4387392" cy="461665"/>
              </a:xfrm>
              <a:prstGeom prst="rect">
                <a:avLst/>
              </a:prstGeom>
              <a:noFill/>
            </p:spPr>
            <p:txBody>
              <a:bodyPr wrap="square" rtlCol="0">
                <a:spAutoFit/>
              </a:bodyPr>
              <a:lstStyle/>
              <a:p>
                <a:r>
                  <a:rPr lang="zh-CN" altLang="en-US" sz="2400" dirty="0"/>
                  <a:t>测量误差的基本概念</a:t>
                </a:r>
              </a:p>
            </p:txBody>
          </p:sp>
        </p:grpSp>
        <p:grpSp>
          <p:nvGrpSpPr>
            <p:cNvPr id="8" name="组合 7"/>
            <p:cNvGrpSpPr/>
            <p:nvPr/>
          </p:nvGrpSpPr>
          <p:grpSpPr>
            <a:xfrm>
              <a:off x="3584142" y="1207598"/>
              <a:ext cx="5460930" cy="472042"/>
              <a:chOff x="1841535" y="2194707"/>
              <a:chExt cx="5460930" cy="472042"/>
            </a:xfrm>
          </p:grpSpPr>
          <p:grpSp>
            <p:nvGrpSpPr>
              <p:cNvPr id="51" name="组合 50"/>
              <p:cNvGrpSpPr/>
              <p:nvPr/>
            </p:nvGrpSpPr>
            <p:grpSpPr>
              <a:xfrm>
                <a:off x="1841535" y="2223523"/>
                <a:ext cx="843427" cy="443226"/>
                <a:chOff x="666810" y="2586037"/>
                <a:chExt cx="468000" cy="245937"/>
              </a:xfrm>
            </p:grpSpPr>
            <p:sp>
              <p:nvSpPr>
                <p:cNvPr id="5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5" name="文本框 5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2" name="直接连接符 51"/>
              <p:cNvCxnSpPr>
                <a:stCxn id="54"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15073" y="2194707"/>
                <a:ext cx="4387392" cy="461665"/>
              </a:xfrm>
              <a:prstGeom prst="rect">
                <a:avLst/>
              </a:prstGeom>
              <a:noFill/>
            </p:spPr>
            <p:txBody>
              <a:bodyPr wrap="square" rtlCol="0">
                <a:spAutoFit/>
              </a:bodyPr>
              <a:lstStyle/>
              <a:p>
                <a:r>
                  <a:rPr lang="zh-CN" altLang="en-US" sz="2400" dirty="0"/>
                  <a:t>表达误差的几种形式</a:t>
                </a:r>
              </a:p>
            </p:txBody>
          </p:sp>
        </p:grpSp>
        <p:grpSp>
          <p:nvGrpSpPr>
            <p:cNvPr id="9" name="组合 8"/>
            <p:cNvGrpSpPr/>
            <p:nvPr/>
          </p:nvGrpSpPr>
          <p:grpSpPr>
            <a:xfrm>
              <a:off x="3584142" y="1804360"/>
              <a:ext cx="5460930" cy="472042"/>
              <a:chOff x="1841535" y="3114680"/>
              <a:chExt cx="5460930" cy="472042"/>
            </a:xfrm>
          </p:grpSpPr>
          <p:grpSp>
            <p:nvGrpSpPr>
              <p:cNvPr id="46" name="组合 45"/>
              <p:cNvGrpSpPr/>
              <p:nvPr/>
            </p:nvGrpSpPr>
            <p:grpSpPr>
              <a:xfrm>
                <a:off x="1841535" y="3143496"/>
                <a:ext cx="843427" cy="443226"/>
                <a:chOff x="666810" y="2586037"/>
                <a:chExt cx="468000" cy="245937"/>
              </a:xfrm>
            </p:grpSpPr>
            <p:sp>
              <p:nvSpPr>
                <p:cNvPr id="4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0" name="文本框 4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7" name="直接连接符 46"/>
              <p:cNvCxnSpPr>
                <a:stCxn id="4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915073" y="3114680"/>
                <a:ext cx="4387392" cy="461665"/>
              </a:xfrm>
              <a:prstGeom prst="rect">
                <a:avLst/>
              </a:prstGeom>
              <a:noFill/>
            </p:spPr>
            <p:txBody>
              <a:bodyPr wrap="square" rtlCol="0">
                <a:spAutoFit/>
              </a:bodyPr>
              <a:lstStyle/>
              <a:p>
                <a:r>
                  <a:rPr lang="zh-CN" altLang="en-US" sz="2400" dirty="0"/>
                  <a:t>误差的性质和分类</a:t>
                </a:r>
              </a:p>
            </p:txBody>
          </p:sp>
        </p:grpSp>
        <p:grpSp>
          <p:nvGrpSpPr>
            <p:cNvPr id="10" name="组合 9"/>
            <p:cNvGrpSpPr/>
            <p:nvPr/>
          </p:nvGrpSpPr>
          <p:grpSpPr>
            <a:xfrm>
              <a:off x="3584142" y="2401122"/>
              <a:ext cx="5460930" cy="472042"/>
              <a:chOff x="1841535" y="4034653"/>
              <a:chExt cx="5460930" cy="472042"/>
            </a:xfrm>
          </p:grpSpPr>
          <p:grpSp>
            <p:nvGrpSpPr>
              <p:cNvPr id="41" name="组合 40"/>
              <p:cNvGrpSpPr/>
              <p:nvPr/>
            </p:nvGrpSpPr>
            <p:grpSpPr>
              <a:xfrm>
                <a:off x="1841535" y="4063469"/>
                <a:ext cx="843427" cy="443226"/>
                <a:chOff x="666810" y="2586037"/>
                <a:chExt cx="468000" cy="245937"/>
              </a:xfrm>
            </p:grpSpPr>
            <p:sp>
              <p:nvSpPr>
                <p:cNvPr id="4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3" y="4034653"/>
                <a:ext cx="4387392" cy="461665"/>
              </a:xfrm>
              <a:prstGeom prst="rect">
                <a:avLst/>
              </a:prstGeom>
              <a:noFill/>
            </p:spPr>
            <p:txBody>
              <a:bodyPr wrap="square" rtlCol="0">
                <a:spAutoFit/>
              </a:bodyPr>
              <a:lstStyle/>
              <a:p>
                <a:r>
                  <a:rPr lang="zh-CN" altLang="en-US" sz="2400" dirty="0"/>
                  <a:t>有效数字</a:t>
                </a:r>
              </a:p>
            </p:txBody>
          </p:sp>
        </p:grpSp>
        <p:grpSp>
          <p:nvGrpSpPr>
            <p:cNvPr id="11" name="组合 10"/>
            <p:cNvGrpSpPr/>
            <p:nvPr/>
          </p:nvGrpSpPr>
          <p:grpSpPr>
            <a:xfrm>
              <a:off x="3584976" y="2997884"/>
              <a:ext cx="5460930" cy="472042"/>
              <a:chOff x="1841535" y="4954628"/>
              <a:chExt cx="5460930" cy="472042"/>
            </a:xfrm>
          </p:grpSpPr>
          <p:grpSp>
            <p:nvGrpSpPr>
              <p:cNvPr id="36" name="组合 35"/>
              <p:cNvGrpSpPr/>
              <p:nvPr/>
            </p:nvGrpSpPr>
            <p:grpSpPr>
              <a:xfrm>
                <a:off x="1841535" y="4983444"/>
                <a:ext cx="843427" cy="443226"/>
                <a:chOff x="666810" y="2586037"/>
                <a:chExt cx="468000" cy="245937"/>
              </a:xfrm>
            </p:grpSpPr>
            <p:sp>
              <p:nvSpPr>
                <p:cNvPr id="3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40" name="文本框 3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4954628"/>
                <a:ext cx="4387392" cy="461665"/>
              </a:xfrm>
              <a:prstGeom prst="rect">
                <a:avLst/>
              </a:prstGeom>
              <a:noFill/>
            </p:spPr>
            <p:txBody>
              <a:bodyPr wrap="square" rtlCol="0">
                <a:spAutoFit/>
              </a:bodyPr>
              <a:lstStyle/>
              <a:p>
                <a:r>
                  <a:rPr lang="zh-CN" altLang="en-US" sz="2400" dirty="0"/>
                  <a:t>系统误差的校正</a:t>
                </a:r>
              </a:p>
            </p:txBody>
          </p:sp>
        </p:grpSp>
        <p:grpSp>
          <p:nvGrpSpPr>
            <p:cNvPr id="12" name="组合 11"/>
            <p:cNvGrpSpPr/>
            <p:nvPr/>
          </p:nvGrpSpPr>
          <p:grpSpPr>
            <a:xfrm>
              <a:off x="3584142" y="3594646"/>
              <a:ext cx="5460930" cy="472042"/>
              <a:chOff x="1993935" y="1427134"/>
              <a:chExt cx="5460930" cy="472042"/>
            </a:xfrm>
          </p:grpSpPr>
          <p:grpSp>
            <p:nvGrpSpPr>
              <p:cNvPr id="31" name="组合 30"/>
              <p:cNvGrpSpPr/>
              <p:nvPr/>
            </p:nvGrpSpPr>
            <p:grpSpPr>
              <a:xfrm>
                <a:off x="1993935" y="1455950"/>
                <a:ext cx="843427" cy="443226"/>
                <a:chOff x="666810" y="2586037"/>
                <a:chExt cx="468000" cy="245937"/>
              </a:xfrm>
            </p:grpSpPr>
            <p:sp>
              <p:nvSpPr>
                <p:cNvPr id="3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067473" y="1427134"/>
                <a:ext cx="4387392" cy="461665"/>
              </a:xfrm>
              <a:prstGeom prst="rect">
                <a:avLst/>
              </a:prstGeom>
              <a:noFill/>
            </p:spPr>
            <p:txBody>
              <a:bodyPr wrap="square" rtlCol="0">
                <a:spAutoFit/>
              </a:bodyPr>
              <a:lstStyle/>
              <a:p>
                <a:r>
                  <a:rPr lang="zh-CN" altLang="en-US" sz="2400" dirty="0"/>
                  <a:t>随机误差的统计学处理</a:t>
                </a:r>
              </a:p>
            </p:txBody>
          </p:sp>
        </p:grpSp>
        <p:grpSp>
          <p:nvGrpSpPr>
            <p:cNvPr id="13" name="组合 12"/>
            <p:cNvGrpSpPr/>
            <p:nvPr/>
          </p:nvGrpSpPr>
          <p:grpSpPr>
            <a:xfrm>
              <a:off x="3584142" y="4191408"/>
              <a:ext cx="5460930" cy="472042"/>
              <a:chOff x="1841535" y="5284653"/>
              <a:chExt cx="5460930" cy="472042"/>
            </a:xfrm>
          </p:grpSpPr>
          <p:grpSp>
            <p:nvGrpSpPr>
              <p:cNvPr id="26" name="组合 25"/>
              <p:cNvGrpSpPr/>
              <p:nvPr/>
            </p:nvGrpSpPr>
            <p:grpSpPr>
              <a:xfrm>
                <a:off x="1841535" y="5313469"/>
                <a:ext cx="843427" cy="443226"/>
                <a:chOff x="666810" y="2586037"/>
                <a:chExt cx="468000" cy="245937"/>
              </a:xfrm>
            </p:grpSpPr>
            <p:sp>
              <p:nvSpPr>
                <p:cNvPr id="2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5284653"/>
                <a:ext cx="4387392" cy="461665"/>
              </a:xfrm>
              <a:prstGeom prst="rect">
                <a:avLst/>
              </a:prstGeom>
              <a:noFill/>
            </p:spPr>
            <p:txBody>
              <a:bodyPr wrap="square" rtlCol="0">
                <a:spAutoFit/>
              </a:bodyPr>
              <a:lstStyle/>
              <a:p>
                <a:r>
                  <a:rPr lang="zh-CN" altLang="en-US" sz="2400" dirty="0"/>
                  <a:t>粗大误差的剔除</a:t>
                </a:r>
              </a:p>
            </p:txBody>
          </p:sp>
        </p:grpSp>
        <p:grpSp>
          <p:nvGrpSpPr>
            <p:cNvPr id="14" name="组合 13"/>
            <p:cNvGrpSpPr/>
            <p:nvPr/>
          </p:nvGrpSpPr>
          <p:grpSpPr>
            <a:xfrm>
              <a:off x="3584142" y="4788168"/>
              <a:ext cx="5460930" cy="472042"/>
              <a:chOff x="1841535" y="5284653"/>
              <a:chExt cx="5460930" cy="472042"/>
            </a:xfrm>
          </p:grpSpPr>
          <p:grpSp>
            <p:nvGrpSpPr>
              <p:cNvPr id="21" name="组合 20"/>
              <p:cNvGrpSpPr/>
              <p:nvPr/>
            </p:nvGrpSpPr>
            <p:grpSpPr>
              <a:xfrm>
                <a:off x="1841535" y="5313469"/>
                <a:ext cx="843427" cy="443226"/>
                <a:chOff x="666810" y="2586037"/>
                <a:chExt cx="468000" cy="245937"/>
              </a:xfrm>
            </p:grpSpPr>
            <p:sp>
              <p:nvSpPr>
                <p:cNvPr id="2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5284653"/>
                <a:ext cx="4387392" cy="461665"/>
              </a:xfrm>
              <a:prstGeom prst="rect">
                <a:avLst/>
              </a:prstGeom>
              <a:noFill/>
            </p:spPr>
            <p:txBody>
              <a:bodyPr wrap="square" rtlCol="0">
                <a:spAutoFit/>
              </a:bodyPr>
              <a:lstStyle/>
              <a:p>
                <a:r>
                  <a:rPr lang="zh-CN" altLang="en-US" sz="2400" dirty="0"/>
                  <a:t>测量不确定度及其评定方法</a:t>
                </a:r>
              </a:p>
            </p:txBody>
          </p:sp>
        </p:grpSp>
      </p:gr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系统误差的削弱或消除的方法</a:t>
            </a:r>
          </a:p>
        </p:txBody>
      </p:sp>
      <p:sp>
        <p:nvSpPr>
          <p:cNvPr id="5" name="内容占位符 4"/>
          <p:cNvSpPr>
            <a:spLocks noGrp="1"/>
          </p:cNvSpPr>
          <p:nvPr>
            <p:ph sz="quarter" idx="10"/>
          </p:nvPr>
        </p:nvSpPr>
        <p:spPr>
          <a:xfrm>
            <a:off x="5662570" y="1542848"/>
            <a:ext cx="6324306" cy="5027750"/>
          </a:xfrm>
        </p:spPr>
        <p:txBody>
          <a:bodyPr>
            <a:noAutofit/>
          </a:bodyPr>
          <a:lstStyle/>
          <a:p>
            <a:pPr marL="342900" lvl="0" indent="-342900">
              <a:buAutoNum type="arabicPeriod"/>
            </a:pPr>
            <a:r>
              <a:rPr lang="zh-CN" altLang="en-US" sz="1800" dirty="0"/>
              <a:t>最根本的方法：</a:t>
            </a:r>
            <a:r>
              <a:rPr lang="zh-CN" altLang="zh-CN" sz="1800" dirty="0"/>
              <a:t>消除系统误差产生的原因</a:t>
            </a:r>
            <a:endParaRPr lang="en-US" altLang="zh-CN" sz="1800" dirty="0"/>
          </a:p>
          <a:p>
            <a:pPr marL="0" indent="0">
              <a:buNone/>
            </a:pPr>
            <a:r>
              <a:rPr lang="zh-CN" altLang="en-US" sz="1800" dirty="0"/>
              <a:t>（</a:t>
            </a:r>
            <a:r>
              <a:rPr lang="en-US" altLang="zh-CN" sz="1800" dirty="0"/>
              <a:t>1</a:t>
            </a:r>
            <a:r>
              <a:rPr lang="zh-CN" altLang="en-US" sz="1800" dirty="0"/>
              <a:t>）标准件是否准确可靠；（</a:t>
            </a:r>
            <a:r>
              <a:rPr lang="en-US" altLang="zh-CN" sz="1800" dirty="0"/>
              <a:t>2</a:t>
            </a:r>
            <a:r>
              <a:rPr lang="zh-CN" altLang="en-US" sz="1800" dirty="0"/>
              <a:t>）仪器是否正常工作；（</a:t>
            </a:r>
            <a:r>
              <a:rPr lang="en-US" altLang="zh-CN" sz="1800" dirty="0"/>
              <a:t>3</a:t>
            </a:r>
            <a:r>
              <a:rPr lang="zh-CN" altLang="en-US" sz="1800" dirty="0"/>
              <a:t>）环境条件是否符合要求等；</a:t>
            </a:r>
          </a:p>
          <a:p>
            <a:pPr marL="0" lvl="0" indent="0">
              <a:buNone/>
            </a:pPr>
            <a:r>
              <a:rPr lang="en-US" altLang="zh-CN" sz="1800" dirty="0"/>
              <a:t>2. </a:t>
            </a:r>
            <a:r>
              <a:rPr lang="zh-CN" altLang="zh-CN" sz="1800" dirty="0"/>
              <a:t>引入修正值进行校正</a:t>
            </a:r>
            <a:r>
              <a:rPr lang="zh-CN" altLang="en-US" sz="1800" dirty="0"/>
              <a:t>：</a:t>
            </a:r>
            <a:endParaRPr lang="en-US" altLang="zh-CN" sz="1800" dirty="0"/>
          </a:p>
          <a:p>
            <a:r>
              <a:rPr lang="zh-CN" altLang="zh-CN" sz="1800" dirty="0"/>
              <a:t>实际值＝测量值＋修正值</a:t>
            </a:r>
          </a:p>
          <a:p>
            <a:r>
              <a:rPr lang="zh-CN" altLang="zh-CN" sz="1800" dirty="0"/>
              <a:t>修正值的获取方法</a:t>
            </a:r>
            <a:r>
              <a:rPr lang="zh-CN" altLang="en-US" sz="1800" dirty="0"/>
              <a:t>：</a:t>
            </a:r>
            <a:endParaRPr lang="zh-CN" altLang="zh-CN" sz="1800" dirty="0"/>
          </a:p>
          <a:p>
            <a:pPr marL="800100" lvl="1" indent="-342900">
              <a:buFont typeface="+mj-ea"/>
              <a:buAutoNum type="circleNumDbPlain"/>
            </a:pPr>
            <a:r>
              <a:rPr lang="zh-CN" altLang="zh-CN" dirty="0"/>
              <a:t>仪表的检定证书给出</a:t>
            </a:r>
          </a:p>
          <a:p>
            <a:pPr marL="800100" lvl="1" indent="-342900">
              <a:buFont typeface="+mj-ea"/>
              <a:buAutoNum type="circleNumDbPlain"/>
            </a:pPr>
            <a:r>
              <a:rPr lang="zh-CN" altLang="zh-CN" dirty="0"/>
              <a:t>通过理论推导求取</a:t>
            </a:r>
          </a:p>
          <a:p>
            <a:pPr marL="800100" lvl="1" indent="-342900">
              <a:buFont typeface="+mj-ea"/>
              <a:buAutoNum type="circleNumDbPlain"/>
            </a:pPr>
            <a:r>
              <a:rPr lang="zh-CN" altLang="zh-CN" dirty="0"/>
              <a:t>通过试验求取</a:t>
            </a:r>
          </a:p>
          <a:p>
            <a:pPr marL="0" indent="0">
              <a:buNone/>
            </a:pPr>
            <a:r>
              <a:rPr lang="en-US" altLang="zh-CN" sz="1800" dirty="0"/>
              <a:t>3. </a:t>
            </a:r>
            <a:r>
              <a:rPr lang="zh-CN" altLang="en-US" sz="1800" dirty="0"/>
              <a:t>其它方法：改进测量方法</a:t>
            </a:r>
            <a:endParaRPr lang="en-US" altLang="zh-CN" sz="1800" dirty="0"/>
          </a:p>
          <a:p>
            <a:pPr marL="0" indent="0">
              <a:buNone/>
            </a:pPr>
            <a:endParaRPr lang="zh-CN" altLang="en-US" sz="1800" dirty="0"/>
          </a:p>
        </p:txBody>
      </p:sp>
      <p:sp>
        <p:nvSpPr>
          <p:cNvPr id="4" name="内容占位符 4"/>
          <p:cNvSpPr txBox="1"/>
          <p:nvPr/>
        </p:nvSpPr>
        <p:spPr>
          <a:xfrm>
            <a:off x="290354" y="1542848"/>
            <a:ext cx="4860541" cy="51265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Calibri" panose="020F0502020204030204" pitchFamily="34" charset="0"/>
              <a:buNone/>
            </a:pPr>
            <a:r>
              <a:rPr lang="zh-CN" altLang="en-US" b="1" dirty="0"/>
              <a:t>来源：</a:t>
            </a:r>
            <a:endParaRPr lang="en-US" altLang="zh-CN" b="1" dirty="0"/>
          </a:p>
          <a:p>
            <a:pPr fontAlgn="auto">
              <a:spcAft>
                <a:spcPts val="0"/>
              </a:spcAft>
            </a:pPr>
            <a:r>
              <a:rPr lang="zh-CN" altLang="en-US" sz="1800" dirty="0">
                <a:solidFill>
                  <a:srgbClr val="FF0000"/>
                </a:solidFill>
              </a:rPr>
              <a:t>测量装置因素</a:t>
            </a:r>
            <a:r>
              <a:rPr lang="zh-CN" altLang="en-US" sz="1800" dirty="0"/>
              <a:t>：仪器、仪表结构不完善，如电桥等的误差；标准器误差，如标准电阻的误差；安置误差，如没有按照规定水平放置导致的误差；装备、附件误差，如测量夹具误差。</a:t>
            </a:r>
            <a:endParaRPr lang="en-US" altLang="zh-CN" sz="1800" dirty="0"/>
          </a:p>
          <a:p>
            <a:pPr fontAlgn="auto">
              <a:spcAft>
                <a:spcPts val="0"/>
              </a:spcAft>
            </a:pPr>
            <a:r>
              <a:rPr lang="zh-CN" altLang="en-US" sz="1800" dirty="0">
                <a:solidFill>
                  <a:srgbClr val="FF0000"/>
                </a:solidFill>
              </a:rPr>
              <a:t>测量方法因素：</a:t>
            </a:r>
            <a:r>
              <a:rPr lang="zh-CN" altLang="en-US" sz="1800" dirty="0"/>
              <a:t>理论不完善或者采用近似公式引起的误差，如电阻有温度关系，如不考虑，则会导致误差。</a:t>
            </a:r>
            <a:endParaRPr lang="en-US" altLang="zh-CN" sz="1800" dirty="0"/>
          </a:p>
          <a:p>
            <a:pPr fontAlgn="auto">
              <a:spcAft>
                <a:spcPts val="0"/>
              </a:spcAft>
            </a:pPr>
            <a:r>
              <a:rPr lang="zh-CN" altLang="en-US" sz="1800" dirty="0">
                <a:solidFill>
                  <a:srgbClr val="FF0000"/>
                </a:solidFill>
              </a:rPr>
              <a:t>测量人员因素：</a:t>
            </a:r>
            <a:r>
              <a:rPr lang="zh-CN" altLang="en-US" sz="1800" dirty="0"/>
              <a:t>心理上特点或者固有习惯导致，如读数时，习惯性的偏向某一方向导致的误差。</a:t>
            </a:r>
            <a:endParaRPr lang="en-US" altLang="zh-CN" sz="1800" dirty="0"/>
          </a:p>
          <a:p>
            <a:pPr fontAlgn="auto">
              <a:spcAft>
                <a:spcPts val="0"/>
              </a:spcAft>
            </a:pPr>
            <a:r>
              <a:rPr lang="zh-CN" altLang="en-US" sz="1800" dirty="0">
                <a:solidFill>
                  <a:srgbClr val="FF0000"/>
                </a:solidFill>
              </a:rPr>
              <a:t>环境因素：</a:t>
            </a:r>
            <a:r>
              <a:rPr lang="zh-CN" altLang="en-US" sz="1800" dirty="0"/>
              <a:t>温度、湿度、气压等偏移规定值时导致的误差。</a:t>
            </a:r>
          </a:p>
        </p:txBody>
      </p:sp>
      <p:cxnSp>
        <p:nvCxnSpPr>
          <p:cNvPr id="7" name="直接连接符 6"/>
          <p:cNvCxnSpPr/>
          <p:nvPr/>
        </p:nvCxnSpPr>
        <p:spPr>
          <a:xfrm>
            <a:off x="5375920" y="1551600"/>
            <a:ext cx="0" cy="5269464"/>
          </a:xfrm>
          <a:prstGeom prst="line">
            <a:avLst/>
          </a:prstGeom>
          <a:ln w="9525"/>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2"/>
          <p:cNvGraphicFramePr>
            <a:graphicFrameLocks noGrp="1"/>
          </p:cNvGraphicFramePr>
          <p:nvPr>
            <p:ph sz="quarter" idx="10"/>
          </p:nvPr>
        </p:nvGraphicFramePr>
        <p:xfrm>
          <a:off x="514350" y="1718810"/>
          <a:ext cx="11163300"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410" name="Rectangle 2"/>
          <p:cNvSpPr>
            <a:spLocks noGrp="1" noChangeArrowheads="1"/>
          </p:cNvSpPr>
          <p:nvPr>
            <p:ph type="title"/>
          </p:nvPr>
        </p:nvSpPr>
        <p:spPr/>
        <p:txBody>
          <a:bodyPr>
            <a:normAutofit/>
          </a:bodyPr>
          <a:lstStyle/>
          <a:p>
            <a:r>
              <a:rPr lang="zh-CN" altLang="en-US" b="1" dirty="0">
                <a:latin typeface="楷体_GB2312" pitchFamily="49" charset="-122"/>
              </a:rPr>
              <a:t>基本</a:t>
            </a:r>
            <a:r>
              <a:rPr lang="zh-CN" altLang="en-US" dirty="0">
                <a:latin typeface="楷体_GB2312" pitchFamily="49" charset="-122"/>
              </a:rPr>
              <a:t>术语</a:t>
            </a:r>
            <a:endParaRPr lang="zh-CN" altLang="en-US" b="1" dirty="0">
              <a:latin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本章主要内容</a:t>
            </a:r>
          </a:p>
        </p:txBody>
      </p:sp>
      <p:grpSp>
        <p:nvGrpSpPr>
          <p:cNvPr id="6" name="组合 5"/>
          <p:cNvGrpSpPr/>
          <p:nvPr/>
        </p:nvGrpSpPr>
        <p:grpSpPr>
          <a:xfrm>
            <a:off x="3602725" y="953725"/>
            <a:ext cx="5461764" cy="4649374"/>
            <a:chOff x="3584142" y="610836"/>
            <a:chExt cx="5461764" cy="4649374"/>
          </a:xfrm>
        </p:grpSpPr>
        <p:grpSp>
          <p:nvGrpSpPr>
            <p:cNvPr id="7" name="组合 6"/>
            <p:cNvGrpSpPr/>
            <p:nvPr/>
          </p:nvGrpSpPr>
          <p:grpSpPr>
            <a:xfrm>
              <a:off x="3584142" y="610836"/>
              <a:ext cx="5460930" cy="472042"/>
              <a:chOff x="1841535" y="1274734"/>
              <a:chExt cx="5460930" cy="472042"/>
            </a:xfrm>
          </p:grpSpPr>
          <p:grpSp>
            <p:nvGrpSpPr>
              <p:cNvPr id="56" name="组合 55"/>
              <p:cNvGrpSpPr/>
              <p:nvPr/>
            </p:nvGrpSpPr>
            <p:grpSpPr>
              <a:xfrm>
                <a:off x="1841535" y="1303550"/>
                <a:ext cx="843427" cy="443226"/>
                <a:chOff x="666810" y="2586037"/>
                <a:chExt cx="468000" cy="245937"/>
              </a:xfrm>
            </p:grpSpPr>
            <p:sp>
              <p:nvSpPr>
                <p:cNvPr id="5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1274734"/>
                <a:ext cx="4387392" cy="461665"/>
              </a:xfrm>
              <a:prstGeom prst="rect">
                <a:avLst/>
              </a:prstGeom>
              <a:noFill/>
            </p:spPr>
            <p:txBody>
              <a:bodyPr wrap="square" rtlCol="0">
                <a:spAutoFit/>
              </a:bodyPr>
              <a:lstStyle/>
              <a:p>
                <a:r>
                  <a:rPr lang="zh-CN" altLang="en-US" sz="2400" dirty="0"/>
                  <a:t>测量误差的基本概念</a:t>
                </a:r>
              </a:p>
            </p:txBody>
          </p:sp>
        </p:grpSp>
        <p:grpSp>
          <p:nvGrpSpPr>
            <p:cNvPr id="8" name="组合 7"/>
            <p:cNvGrpSpPr/>
            <p:nvPr/>
          </p:nvGrpSpPr>
          <p:grpSpPr>
            <a:xfrm>
              <a:off x="3584142" y="1207598"/>
              <a:ext cx="5460930" cy="472042"/>
              <a:chOff x="1841535" y="2194707"/>
              <a:chExt cx="5460930" cy="472042"/>
            </a:xfrm>
          </p:grpSpPr>
          <p:grpSp>
            <p:nvGrpSpPr>
              <p:cNvPr id="51" name="组合 50"/>
              <p:cNvGrpSpPr/>
              <p:nvPr/>
            </p:nvGrpSpPr>
            <p:grpSpPr>
              <a:xfrm>
                <a:off x="1841535" y="2223523"/>
                <a:ext cx="843427" cy="443226"/>
                <a:chOff x="666810" y="2586037"/>
                <a:chExt cx="468000" cy="245937"/>
              </a:xfrm>
            </p:grpSpPr>
            <p:sp>
              <p:nvSpPr>
                <p:cNvPr id="5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5" name="文本框 5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2" name="直接连接符 51"/>
              <p:cNvCxnSpPr>
                <a:stCxn id="54"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15073" y="2194707"/>
                <a:ext cx="4387392" cy="461665"/>
              </a:xfrm>
              <a:prstGeom prst="rect">
                <a:avLst/>
              </a:prstGeom>
              <a:noFill/>
            </p:spPr>
            <p:txBody>
              <a:bodyPr wrap="square" rtlCol="0">
                <a:spAutoFit/>
              </a:bodyPr>
              <a:lstStyle/>
              <a:p>
                <a:r>
                  <a:rPr lang="zh-CN" altLang="en-US" sz="2400" dirty="0"/>
                  <a:t>表达误差的几种形式</a:t>
                </a:r>
              </a:p>
            </p:txBody>
          </p:sp>
        </p:grpSp>
        <p:grpSp>
          <p:nvGrpSpPr>
            <p:cNvPr id="9" name="组合 8"/>
            <p:cNvGrpSpPr/>
            <p:nvPr/>
          </p:nvGrpSpPr>
          <p:grpSpPr>
            <a:xfrm>
              <a:off x="3584142" y="1804360"/>
              <a:ext cx="5460930" cy="472042"/>
              <a:chOff x="1841535" y="3114680"/>
              <a:chExt cx="5460930" cy="472042"/>
            </a:xfrm>
          </p:grpSpPr>
          <p:grpSp>
            <p:nvGrpSpPr>
              <p:cNvPr id="46" name="组合 45"/>
              <p:cNvGrpSpPr/>
              <p:nvPr/>
            </p:nvGrpSpPr>
            <p:grpSpPr>
              <a:xfrm>
                <a:off x="1841535" y="3143496"/>
                <a:ext cx="843427" cy="443226"/>
                <a:chOff x="666810" y="2586037"/>
                <a:chExt cx="468000" cy="245937"/>
              </a:xfrm>
            </p:grpSpPr>
            <p:sp>
              <p:nvSpPr>
                <p:cNvPr id="4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0" name="文本框 4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7" name="直接连接符 46"/>
              <p:cNvCxnSpPr>
                <a:stCxn id="4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915073" y="3114680"/>
                <a:ext cx="4387392" cy="461665"/>
              </a:xfrm>
              <a:prstGeom prst="rect">
                <a:avLst/>
              </a:prstGeom>
              <a:noFill/>
            </p:spPr>
            <p:txBody>
              <a:bodyPr wrap="square" rtlCol="0">
                <a:spAutoFit/>
              </a:bodyPr>
              <a:lstStyle/>
              <a:p>
                <a:r>
                  <a:rPr lang="zh-CN" altLang="en-US" sz="2400" dirty="0"/>
                  <a:t>误差的性质和分类</a:t>
                </a:r>
              </a:p>
            </p:txBody>
          </p:sp>
        </p:grpSp>
        <p:grpSp>
          <p:nvGrpSpPr>
            <p:cNvPr id="10" name="组合 9"/>
            <p:cNvGrpSpPr/>
            <p:nvPr/>
          </p:nvGrpSpPr>
          <p:grpSpPr>
            <a:xfrm>
              <a:off x="3584142" y="2401122"/>
              <a:ext cx="5460930" cy="472042"/>
              <a:chOff x="1841535" y="4034653"/>
              <a:chExt cx="5460930" cy="472042"/>
            </a:xfrm>
          </p:grpSpPr>
          <p:grpSp>
            <p:nvGrpSpPr>
              <p:cNvPr id="41" name="组合 40"/>
              <p:cNvGrpSpPr/>
              <p:nvPr/>
            </p:nvGrpSpPr>
            <p:grpSpPr>
              <a:xfrm>
                <a:off x="1841535" y="4063469"/>
                <a:ext cx="843427" cy="443226"/>
                <a:chOff x="666810" y="2586037"/>
                <a:chExt cx="468000" cy="245937"/>
              </a:xfrm>
            </p:grpSpPr>
            <p:sp>
              <p:nvSpPr>
                <p:cNvPr id="4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3" y="4034653"/>
                <a:ext cx="4387392" cy="461665"/>
              </a:xfrm>
              <a:prstGeom prst="rect">
                <a:avLst/>
              </a:prstGeom>
              <a:noFill/>
            </p:spPr>
            <p:txBody>
              <a:bodyPr wrap="square" rtlCol="0">
                <a:spAutoFit/>
              </a:bodyPr>
              <a:lstStyle/>
              <a:p>
                <a:r>
                  <a:rPr lang="zh-CN" altLang="en-US" sz="2400" dirty="0"/>
                  <a:t>有效数字</a:t>
                </a:r>
              </a:p>
            </p:txBody>
          </p:sp>
        </p:grpSp>
        <p:grpSp>
          <p:nvGrpSpPr>
            <p:cNvPr id="11" name="组合 10"/>
            <p:cNvGrpSpPr/>
            <p:nvPr/>
          </p:nvGrpSpPr>
          <p:grpSpPr>
            <a:xfrm>
              <a:off x="3584976" y="2997884"/>
              <a:ext cx="5460930" cy="472042"/>
              <a:chOff x="1841535" y="4954628"/>
              <a:chExt cx="5460930" cy="472042"/>
            </a:xfrm>
          </p:grpSpPr>
          <p:grpSp>
            <p:nvGrpSpPr>
              <p:cNvPr id="36" name="组合 35"/>
              <p:cNvGrpSpPr/>
              <p:nvPr/>
            </p:nvGrpSpPr>
            <p:grpSpPr>
              <a:xfrm>
                <a:off x="1841535" y="4983444"/>
                <a:ext cx="843427" cy="443226"/>
                <a:chOff x="666810" y="2586037"/>
                <a:chExt cx="468000" cy="245937"/>
              </a:xfrm>
            </p:grpSpPr>
            <p:sp>
              <p:nvSpPr>
                <p:cNvPr id="3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0" name="文本框 3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4954628"/>
                <a:ext cx="4387392" cy="461665"/>
              </a:xfrm>
              <a:prstGeom prst="rect">
                <a:avLst/>
              </a:prstGeom>
              <a:noFill/>
            </p:spPr>
            <p:txBody>
              <a:bodyPr wrap="square" rtlCol="0">
                <a:spAutoFit/>
              </a:bodyPr>
              <a:lstStyle/>
              <a:p>
                <a:r>
                  <a:rPr lang="zh-CN" altLang="en-US" sz="2400" dirty="0"/>
                  <a:t>系统误差的校正</a:t>
                </a:r>
              </a:p>
            </p:txBody>
          </p:sp>
        </p:grpSp>
        <p:grpSp>
          <p:nvGrpSpPr>
            <p:cNvPr id="12" name="组合 11"/>
            <p:cNvGrpSpPr/>
            <p:nvPr/>
          </p:nvGrpSpPr>
          <p:grpSpPr>
            <a:xfrm>
              <a:off x="3584142" y="3594646"/>
              <a:ext cx="5460930" cy="472042"/>
              <a:chOff x="1993935" y="1427134"/>
              <a:chExt cx="5460930" cy="472042"/>
            </a:xfrm>
          </p:grpSpPr>
          <p:grpSp>
            <p:nvGrpSpPr>
              <p:cNvPr id="31" name="组合 30"/>
              <p:cNvGrpSpPr/>
              <p:nvPr/>
            </p:nvGrpSpPr>
            <p:grpSpPr>
              <a:xfrm>
                <a:off x="1993935" y="1455950"/>
                <a:ext cx="843427" cy="443226"/>
                <a:chOff x="666810" y="2586037"/>
                <a:chExt cx="468000" cy="245937"/>
              </a:xfrm>
            </p:grpSpPr>
            <p:sp>
              <p:nvSpPr>
                <p:cNvPr id="3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067473" y="1427134"/>
                <a:ext cx="4387392" cy="461665"/>
              </a:xfrm>
              <a:prstGeom prst="rect">
                <a:avLst/>
              </a:prstGeom>
              <a:noFill/>
            </p:spPr>
            <p:txBody>
              <a:bodyPr wrap="square" rtlCol="0">
                <a:spAutoFit/>
              </a:bodyPr>
              <a:lstStyle/>
              <a:p>
                <a:r>
                  <a:rPr lang="zh-CN" altLang="en-US" sz="2400" dirty="0"/>
                  <a:t>随机误差的统计学处理</a:t>
                </a:r>
              </a:p>
            </p:txBody>
          </p:sp>
        </p:grpSp>
        <p:grpSp>
          <p:nvGrpSpPr>
            <p:cNvPr id="13" name="组合 12"/>
            <p:cNvGrpSpPr/>
            <p:nvPr/>
          </p:nvGrpSpPr>
          <p:grpSpPr>
            <a:xfrm>
              <a:off x="3584142" y="4191408"/>
              <a:ext cx="5460930" cy="472042"/>
              <a:chOff x="1841535" y="5284653"/>
              <a:chExt cx="5460930" cy="472042"/>
            </a:xfrm>
          </p:grpSpPr>
          <p:grpSp>
            <p:nvGrpSpPr>
              <p:cNvPr id="26" name="组合 25"/>
              <p:cNvGrpSpPr/>
              <p:nvPr/>
            </p:nvGrpSpPr>
            <p:grpSpPr>
              <a:xfrm>
                <a:off x="1841535" y="5313469"/>
                <a:ext cx="843427" cy="443226"/>
                <a:chOff x="666810" y="2586037"/>
                <a:chExt cx="468000" cy="245937"/>
              </a:xfrm>
            </p:grpSpPr>
            <p:sp>
              <p:nvSpPr>
                <p:cNvPr id="2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5284653"/>
                <a:ext cx="4387392" cy="461665"/>
              </a:xfrm>
              <a:prstGeom prst="rect">
                <a:avLst/>
              </a:prstGeom>
              <a:noFill/>
            </p:spPr>
            <p:txBody>
              <a:bodyPr wrap="square" rtlCol="0">
                <a:spAutoFit/>
              </a:bodyPr>
              <a:lstStyle/>
              <a:p>
                <a:r>
                  <a:rPr lang="zh-CN" altLang="en-US" sz="2400" dirty="0"/>
                  <a:t>粗大误差的剔除</a:t>
                </a:r>
              </a:p>
            </p:txBody>
          </p:sp>
        </p:grpSp>
        <p:grpSp>
          <p:nvGrpSpPr>
            <p:cNvPr id="14" name="组合 13"/>
            <p:cNvGrpSpPr/>
            <p:nvPr/>
          </p:nvGrpSpPr>
          <p:grpSpPr>
            <a:xfrm>
              <a:off x="3584142" y="4788168"/>
              <a:ext cx="5460930" cy="472042"/>
              <a:chOff x="1841535" y="5284653"/>
              <a:chExt cx="5460930" cy="472042"/>
            </a:xfrm>
          </p:grpSpPr>
          <p:grpSp>
            <p:nvGrpSpPr>
              <p:cNvPr id="21" name="组合 20"/>
              <p:cNvGrpSpPr/>
              <p:nvPr/>
            </p:nvGrpSpPr>
            <p:grpSpPr>
              <a:xfrm>
                <a:off x="1841535" y="5313469"/>
                <a:ext cx="843427" cy="443226"/>
                <a:chOff x="666810" y="2586037"/>
                <a:chExt cx="468000" cy="245937"/>
              </a:xfrm>
            </p:grpSpPr>
            <p:sp>
              <p:nvSpPr>
                <p:cNvPr id="2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5284653"/>
                <a:ext cx="4387392" cy="461665"/>
              </a:xfrm>
              <a:prstGeom prst="rect">
                <a:avLst/>
              </a:prstGeom>
              <a:noFill/>
            </p:spPr>
            <p:txBody>
              <a:bodyPr wrap="square" rtlCol="0">
                <a:spAutoFit/>
              </a:bodyPr>
              <a:lstStyle/>
              <a:p>
                <a:r>
                  <a:rPr lang="zh-CN" altLang="en-US" sz="2400" dirty="0"/>
                  <a:t>测量不确定度及其评定方法</a:t>
                </a:r>
              </a:p>
            </p:txBody>
          </p:sp>
        </p:grpSp>
      </p:gr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9" descr="2z1.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31696" y="2203867"/>
            <a:ext cx="4659959" cy="345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a:t>随机误差统计特性</a:t>
            </a:r>
          </a:p>
        </p:txBody>
      </p:sp>
      <p:sp>
        <p:nvSpPr>
          <p:cNvPr id="56323" name="Rectangle 9"/>
          <p:cNvSpPr>
            <a:spLocks noChangeArrowheads="1"/>
          </p:cNvSpPr>
          <p:nvPr/>
        </p:nvSpPr>
        <p:spPr bwMode="auto">
          <a:xfrm>
            <a:off x="1524001" y="29268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sp>
        <p:nvSpPr>
          <p:cNvPr id="1006602" name="Text Box 10"/>
          <p:cNvSpPr txBox="1">
            <a:spLocks noChangeArrowheads="1"/>
          </p:cNvSpPr>
          <p:nvPr/>
        </p:nvSpPr>
        <p:spPr bwMode="auto">
          <a:xfrm>
            <a:off x="2135188" y="1358901"/>
            <a:ext cx="7993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2400" b="1" dirty="0">
                <a:solidFill>
                  <a:schemeClr val="tx1"/>
                </a:solidFill>
                <a:latin typeface="Times New Roman" panose="02020603050405020304" pitchFamily="18" charset="0"/>
                <a:ea typeface="宋体" panose="02010600030101010101" pitchFamily="2" charset="-122"/>
              </a:rPr>
              <a:t>      </a:t>
            </a:r>
            <a:endParaRPr kumimoji="1" lang="zh-CN" altLang="en-US" sz="2400" b="1" dirty="0">
              <a:solidFill>
                <a:schemeClr val="tx1"/>
              </a:solidFill>
              <a:latin typeface="Times New Roman" panose="02020603050405020304" pitchFamily="18" charset="0"/>
              <a:ea typeface="宋体" panose="02010600030101010101" pitchFamily="2" charset="-122"/>
            </a:endParaRPr>
          </a:p>
        </p:txBody>
      </p:sp>
      <p:sp>
        <p:nvSpPr>
          <p:cNvPr id="56326" name="Rectangle 12"/>
          <p:cNvSpPr>
            <a:spLocks noChangeArrowheads="1"/>
          </p:cNvSpPr>
          <p:nvPr/>
        </p:nvSpPr>
        <p:spPr bwMode="auto">
          <a:xfrm>
            <a:off x="1524001" y="2265605"/>
            <a:ext cx="184731" cy="48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tIns="101568" bIns="101568"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sp>
        <p:nvSpPr>
          <p:cNvPr id="56327" name="Rectangle 14"/>
          <p:cNvSpPr>
            <a:spLocks noChangeArrowheads="1"/>
          </p:cNvSpPr>
          <p:nvPr/>
        </p:nvSpPr>
        <p:spPr bwMode="auto">
          <a:xfrm>
            <a:off x="1524001" y="30681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sp>
        <p:nvSpPr>
          <p:cNvPr id="56328" name="Rectangle 15"/>
          <p:cNvSpPr>
            <a:spLocks noChangeArrowheads="1"/>
          </p:cNvSpPr>
          <p:nvPr/>
        </p:nvSpPr>
        <p:spPr bwMode="auto">
          <a:xfrm>
            <a:off x="1524001" y="30681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sp>
        <p:nvSpPr>
          <p:cNvPr id="2" name="矩形 1"/>
          <p:cNvSpPr/>
          <p:nvPr/>
        </p:nvSpPr>
        <p:spPr>
          <a:xfrm>
            <a:off x="200346" y="1820566"/>
            <a:ext cx="8190910" cy="1053494"/>
          </a:xfrm>
          <a:prstGeom prst="rect">
            <a:avLst/>
          </a:prstGeom>
        </p:spPr>
        <p:txBody>
          <a:bodyPr wrap="square">
            <a:spAutoFit/>
          </a:bodyPr>
          <a:lstStyle/>
          <a:p>
            <a:pPr lvl="0">
              <a:lnSpc>
                <a:spcPct val="150000"/>
              </a:lnSpc>
              <a:spcBef>
                <a:spcPts val="300"/>
              </a:spcBef>
            </a:pPr>
            <a:r>
              <a:rPr lang="zh-CN" altLang="en-US" sz="2200" dirty="0"/>
              <a:t>随机误差就个体而言并无规律可循，但其总体却服从统计规律，随机误差具有下列特性：</a:t>
            </a:r>
            <a:endParaRPr lang="en-US" altLang="zh-CN" sz="2200" dirty="0"/>
          </a:p>
        </p:txBody>
      </p:sp>
      <p:sp>
        <p:nvSpPr>
          <p:cNvPr id="11" name="矩形 10"/>
          <p:cNvSpPr/>
          <p:nvPr/>
        </p:nvSpPr>
        <p:spPr>
          <a:xfrm>
            <a:off x="200346" y="2847353"/>
            <a:ext cx="8190910" cy="619850"/>
          </a:xfrm>
          <a:prstGeom prst="rect">
            <a:avLst/>
          </a:prstGeom>
        </p:spPr>
        <p:txBody>
          <a:bodyPr wrap="square">
            <a:spAutoFit/>
          </a:bodyPr>
          <a:lstStyle/>
          <a:p>
            <a:pPr>
              <a:lnSpc>
                <a:spcPct val="200000"/>
              </a:lnSpc>
              <a:spcBef>
                <a:spcPts val="300"/>
              </a:spcBef>
            </a:pPr>
            <a:r>
              <a:rPr lang="en-US" altLang="zh-CN" sz="2000" dirty="0">
                <a:solidFill>
                  <a:srgbClr val="FF0000"/>
                </a:solidFill>
              </a:rPr>
              <a:t>1</a:t>
            </a:r>
            <a:r>
              <a:rPr lang="zh-CN" altLang="en-US" sz="2000" dirty="0">
                <a:solidFill>
                  <a:srgbClr val="FF0000"/>
                </a:solidFill>
              </a:rPr>
              <a:t>、有界性</a:t>
            </a:r>
            <a:r>
              <a:rPr lang="zh-CN" altLang="en-US" sz="2000" dirty="0"/>
              <a:t>（有限性）：绝对值不会超过一定限度</a:t>
            </a:r>
            <a:endParaRPr lang="en-US" altLang="zh-CN" sz="2000" dirty="0"/>
          </a:p>
        </p:txBody>
      </p:sp>
      <p:sp>
        <p:nvSpPr>
          <p:cNvPr id="13" name="矩形 12"/>
          <p:cNvSpPr/>
          <p:nvPr/>
        </p:nvSpPr>
        <p:spPr>
          <a:xfrm>
            <a:off x="200346" y="3391210"/>
            <a:ext cx="8190910" cy="619850"/>
          </a:xfrm>
          <a:prstGeom prst="rect">
            <a:avLst/>
          </a:prstGeom>
        </p:spPr>
        <p:txBody>
          <a:bodyPr wrap="square">
            <a:spAutoFit/>
          </a:bodyPr>
          <a:lstStyle/>
          <a:p>
            <a:pPr>
              <a:lnSpc>
                <a:spcPct val="200000"/>
              </a:lnSpc>
              <a:spcBef>
                <a:spcPts val="300"/>
              </a:spcBef>
            </a:pPr>
            <a:r>
              <a:rPr lang="en-US" altLang="zh-CN" sz="2000" dirty="0">
                <a:solidFill>
                  <a:srgbClr val="FF0000"/>
                </a:solidFill>
              </a:rPr>
              <a:t>2</a:t>
            </a:r>
            <a:r>
              <a:rPr lang="zh-CN" altLang="en-US" sz="2000" dirty="0">
                <a:solidFill>
                  <a:srgbClr val="FF0000"/>
                </a:solidFill>
              </a:rPr>
              <a:t>、单峰性</a:t>
            </a:r>
            <a:r>
              <a:rPr lang="zh-CN" altLang="en-US" sz="2000" dirty="0"/>
              <a:t>（居中性）：绝对值小的误差比绝对值大的误差出现概率大</a:t>
            </a:r>
            <a:endParaRPr lang="en-US" altLang="zh-CN" sz="2000" dirty="0"/>
          </a:p>
        </p:txBody>
      </p:sp>
      <p:sp>
        <p:nvSpPr>
          <p:cNvPr id="14" name="矩形 13"/>
          <p:cNvSpPr/>
          <p:nvPr/>
        </p:nvSpPr>
        <p:spPr>
          <a:xfrm>
            <a:off x="180911" y="3958511"/>
            <a:ext cx="7150785" cy="619850"/>
          </a:xfrm>
          <a:prstGeom prst="rect">
            <a:avLst/>
          </a:prstGeom>
        </p:spPr>
        <p:txBody>
          <a:bodyPr wrap="square">
            <a:spAutoFit/>
          </a:bodyPr>
          <a:lstStyle/>
          <a:p>
            <a:pPr lvl="0">
              <a:lnSpc>
                <a:spcPct val="200000"/>
              </a:lnSpc>
              <a:spcBef>
                <a:spcPts val="300"/>
              </a:spcBef>
            </a:pPr>
            <a:r>
              <a:rPr lang="en-US" altLang="zh-CN" sz="2000" dirty="0">
                <a:solidFill>
                  <a:srgbClr val="FF0000"/>
                </a:solidFill>
              </a:rPr>
              <a:t>3</a:t>
            </a:r>
            <a:r>
              <a:rPr lang="zh-CN" altLang="en-US" sz="2000" dirty="0">
                <a:solidFill>
                  <a:srgbClr val="FF0000"/>
                </a:solidFill>
              </a:rPr>
              <a:t>、对称性</a:t>
            </a:r>
            <a:r>
              <a:rPr lang="zh-CN" altLang="en-US" sz="2000" dirty="0"/>
              <a:t>：绝对值相等的正误差与负误差出现的机会相等</a:t>
            </a:r>
          </a:p>
        </p:txBody>
      </p:sp>
      <p:sp>
        <p:nvSpPr>
          <p:cNvPr id="15" name="矩形 14"/>
          <p:cNvSpPr/>
          <p:nvPr/>
        </p:nvSpPr>
        <p:spPr>
          <a:xfrm>
            <a:off x="166039" y="4609644"/>
            <a:ext cx="8190910" cy="619850"/>
          </a:xfrm>
          <a:prstGeom prst="rect">
            <a:avLst/>
          </a:prstGeom>
        </p:spPr>
        <p:txBody>
          <a:bodyPr wrap="square">
            <a:spAutoFit/>
          </a:bodyPr>
          <a:lstStyle/>
          <a:p>
            <a:pPr lvl="0">
              <a:lnSpc>
                <a:spcPct val="200000"/>
              </a:lnSpc>
              <a:spcBef>
                <a:spcPts val="300"/>
              </a:spcBef>
            </a:pPr>
            <a:r>
              <a:rPr lang="en-US" altLang="zh-CN" sz="2000" dirty="0">
                <a:solidFill>
                  <a:srgbClr val="FF0000"/>
                </a:solidFill>
              </a:rPr>
              <a:t>4</a:t>
            </a:r>
            <a:r>
              <a:rPr lang="zh-CN" altLang="en-US" sz="2000" dirty="0">
                <a:solidFill>
                  <a:srgbClr val="FF0000"/>
                </a:solidFill>
              </a:rPr>
              <a:t>、抵偿性</a:t>
            </a:r>
            <a:r>
              <a:rPr lang="zh-CN" altLang="en-US" sz="2000" dirty="0"/>
              <a:t>（抵消性）：</a:t>
            </a:r>
          </a:p>
        </p:txBody>
      </p:sp>
      <p:graphicFrame>
        <p:nvGraphicFramePr>
          <p:cNvPr id="16" name="Object 19"/>
          <p:cNvGraphicFramePr>
            <a:graphicFrameLocks noChangeAspect="1"/>
          </p:cNvGraphicFramePr>
          <p:nvPr/>
        </p:nvGraphicFramePr>
        <p:xfrm>
          <a:off x="3058057" y="4617945"/>
          <a:ext cx="1802248" cy="865630"/>
        </p:xfrm>
        <a:graphic>
          <a:graphicData uri="http://schemas.openxmlformats.org/presentationml/2006/ole">
            <mc:AlternateContent xmlns:mc="http://schemas.openxmlformats.org/markup-compatibility/2006">
              <mc:Choice xmlns:v="urn:schemas-microsoft-com:vml" Requires="v">
                <p:oleObj spid="_x0000_s22537" name="Equation" r:id="rId5" imgW="711200" imgH="393700" progId="Equation.DSMT4">
                  <p:embed/>
                </p:oleObj>
              </mc:Choice>
              <mc:Fallback>
                <p:oleObj name="Equation" r:id="rId5" imgW="711200" imgH="393700" progId="Equation.DSMT4">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8057" y="4617945"/>
                        <a:ext cx="1802248" cy="865630"/>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290355" y="1708307"/>
            <a:ext cx="11162884" cy="3250863"/>
          </a:xfrm>
        </p:spPr>
        <p:txBody>
          <a:bodyPr/>
          <a:lstStyle/>
          <a:p>
            <a:pPr>
              <a:buFont typeface="Wingdings" panose="05000000000000000000" pitchFamily="2" charset="2"/>
              <a:buChar char="u"/>
            </a:pPr>
            <a:r>
              <a:rPr lang="zh-CN" altLang="en-US" dirty="0"/>
              <a:t> 实践和理论证明，</a:t>
            </a:r>
            <a:r>
              <a:rPr lang="zh-CN" altLang="en-US" dirty="0">
                <a:solidFill>
                  <a:srgbClr val="FF0000"/>
                </a:solidFill>
              </a:rPr>
              <a:t>大样本</a:t>
            </a:r>
            <a:r>
              <a:rPr lang="zh-CN" altLang="en-US" dirty="0"/>
              <a:t>测量列的随机误差服从正态分布规律，其概率密度函数为：</a:t>
            </a:r>
          </a:p>
          <a:p>
            <a:endParaRPr lang="en-US" altLang="zh-CN" dirty="0"/>
          </a:p>
          <a:p>
            <a:pPr>
              <a:buFont typeface="Wingdings" panose="05000000000000000000" pitchFamily="2" charset="2"/>
              <a:buChar char="Ø"/>
            </a:pPr>
            <a:endParaRPr kumimoji="1" lang="en-US" altLang="zh-CN" dirty="0">
              <a:latin typeface="+mn-ea"/>
            </a:endParaRPr>
          </a:p>
          <a:p>
            <a:pPr marL="0" indent="0">
              <a:buNone/>
            </a:pPr>
            <a:r>
              <a:rPr kumimoji="1" lang="zh-CN" altLang="en-US" dirty="0">
                <a:latin typeface="+mn-ea"/>
                <a:cs typeface="Courier New" panose="02070309020205020404" pitchFamily="49" charset="0"/>
              </a:rPr>
              <a:t>        </a:t>
            </a:r>
            <a:r>
              <a:rPr kumimoji="1" lang="en-US" altLang="zh-CN" i="1" dirty="0">
                <a:latin typeface="Times New Roman" panose="02020603050405020304" pitchFamily="18" charset="0"/>
                <a:cs typeface="Times New Roman" panose="02020603050405020304" pitchFamily="18" charset="0"/>
              </a:rPr>
              <a:t>σ</a:t>
            </a:r>
            <a:r>
              <a:rPr kumimoji="1" lang="zh-CN" altLang="en-US" i="1" dirty="0">
                <a:latin typeface="Times New Roman" panose="02020603050405020304" pitchFamily="18" charset="0"/>
                <a:cs typeface="Times New Roman" panose="02020603050405020304" pitchFamily="18" charset="0"/>
              </a:rPr>
              <a:t>、</a:t>
            </a:r>
            <a:r>
              <a:rPr kumimoji="1" lang="en-US" altLang="zh-CN" i="1" dirty="0">
                <a:latin typeface="Times New Roman" panose="02020603050405020304" pitchFamily="18" charset="0"/>
                <a:cs typeface="Times New Roman" panose="02020603050405020304" pitchFamily="18" charset="0"/>
              </a:rPr>
              <a:t>σ</a:t>
            </a:r>
            <a:r>
              <a:rPr kumimoji="1" lang="en-US" altLang="zh-CN" i="1" baseline="30000" dirty="0">
                <a:latin typeface="Times New Roman" panose="02020603050405020304" pitchFamily="18" charset="0"/>
                <a:cs typeface="Times New Roman" panose="02020603050405020304" pitchFamily="18" charset="0"/>
              </a:rPr>
              <a:t>2</a:t>
            </a:r>
            <a:r>
              <a:rPr kumimoji="1" lang="en-US" altLang="zh-CN" dirty="0">
                <a:latin typeface="+mn-ea"/>
              </a:rPr>
              <a:t>——</a:t>
            </a:r>
            <a:r>
              <a:rPr kumimoji="1" lang="zh-CN" altLang="en-US" dirty="0">
                <a:latin typeface="+mn-ea"/>
              </a:rPr>
              <a:t>随机误差 </a:t>
            </a:r>
            <a:r>
              <a:rPr kumimoji="1" lang="en-US" altLang="zh-CN" i="1" dirty="0">
                <a:latin typeface="Times New Roman" panose="02020603050405020304" pitchFamily="18" charset="0"/>
                <a:cs typeface="Times New Roman" panose="02020603050405020304" pitchFamily="18" charset="0"/>
              </a:rPr>
              <a:t>δ</a:t>
            </a:r>
            <a:r>
              <a:rPr lang="en-US" altLang="zh-CN" b="0" i="0" dirty="0">
                <a:solidFill>
                  <a:srgbClr val="333333"/>
                </a:solidFill>
                <a:effectLst/>
                <a:latin typeface="Arial" panose="020B0604020202020204" pitchFamily="34" charset="0"/>
              </a:rPr>
              <a:t> </a:t>
            </a:r>
            <a:r>
              <a:rPr lang="zh-CN" altLang="en-US" sz="1400" b="0" i="0" dirty="0">
                <a:solidFill>
                  <a:srgbClr val="333333"/>
                </a:solidFill>
                <a:effectLst/>
                <a:latin typeface="Arial" panose="020B0604020202020204" pitchFamily="34" charset="0"/>
              </a:rPr>
              <a:t>（</a:t>
            </a:r>
            <a:r>
              <a:rPr lang="en-US" altLang="zh-CN" sz="1400" dirty="0">
                <a:solidFill>
                  <a:srgbClr val="333333"/>
                </a:solidFill>
                <a:latin typeface="Arial" panose="020B0604020202020204" pitchFamily="34" charset="0"/>
              </a:rPr>
              <a:t>Delta</a:t>
            </a:r>
            <a:r>
              <a:rPr lang="zh-CN" altLang="en-US" sz="1400" b="0" i="0" dirty="0">
                <a:solidFill>
                  <a:srgbClr val="333333"/>
                </a:solidFill>
                <a:effectLst/>
                <a:latin typeface="Arial" panose="020B0604020202020204" pitchFamily="34" charset="0"/>
              </a:rPr>
              <a:t>）</a:t>
            </a:r>
            <a:r>
              <a:rPr kumimoji="1" lang="en-US" altLang="zh-CN" sz="1400" i="1" dirty="0">
                <a:latin typeface="Times New Roman" panose="02020603050405020304" pitchFamily="18" charset="0"/>
                <a:cs typeface="Times New Roman" panose="02020603050405020304" pitchFamily="18" charset="0"/>
              </a:rPr>
              <a:t> </a:t>
            </a:r>
            <a:r>
              <a:rPr kumimoji="1" lang="zh-CN" altLang="en-US" dirty="0">
                <a:latin typeface="+mn-ea"/>
              </a:rPr>
              <a:t>的标准差和方差</a:t>
            </a:r>
          </a:p>
          <a:p>
            <a:r>
              <a:rPr kumimoji="1" lang="zh-CN" altLang="en-US" dirty="0">
                <a:latin typeface="+mn-ea"/>
              </a:rPr>
              <a:t>随机误差等于测量值</a:t>
            </a:r>
            <a:r>
              <a:rPr kumimoji="1" lang="en-US" altLang="zh-CN" i="1" dirty="0"/>
              <a:t>x</a:t>
            </a:r>
            <a:r>
              <a:rPr kumimoji="1" lang="en-US" altLang="zh-CN" baseline="-25000" dirty="0"/>
              <a:t>i</a:t>
            </a:r>
            <a:r>
              <a:rPr kumimoji="1" lang="zh-CN" altLang="en-US" dirty="0"/>
              <a:t>减去期望</a:t>
            </a:r>
            <a:r>
              <a:rPr kumimoji="1" lang="en-US" altLang="zh-CN" i="1" dirty="0"/>
              <a:t>M</a:t>
            </a:r>
            <a:r>
              <a:rPr kumimoji="1" lang="zh-CN" altLang="en-US" dirty="0">
                <a:latin typeface="+mn-ea"/>
              </a:rPr>
              <a:t>：</a:t>
            </a:r>
            <a:endParaRPr lang="zh-CN" altLang="en-US" dirty="0"/>
          </a:p>
        </p:txBody>
      </p:sp>
      <p:sp>
        <p:nvSpPr>
          <p:cNvPr id="2" name="标题 1"/>
          <p:cNvSpPr>
            <a:spLocks noGrp="1"/>
          </p:cNvSpPr>
          <p:nvPr>
            <p:ph type="title"/>
          </p:nvPr>
        </p:nvSpPr>
        <p:spPr/>
        <p:txBody>
          <a:bodyPr/>
          <a:lstStyle/>
          <a:p>
            <a:r>
              <a:rPr lang="zh-CN" altLang="en-US" dirty="0"/>
              <a:t>随机误差的正态分布</a:t>
            </a:r>
          </a:p>
        </p:txBody>
      </p:sp>
      <p:sp>
        <p:nvSpPr>
          <p:cNvPr id="1120258" name="Rectangle 2"/>
          <p:cNvSpPr>
            <a:spLocks noChangeArrowheads="1"/>
          </p:cNvSpPr>
          <p:nvPr/>
        </p:nvSpPr>
        <p:spPr bwMode="auto">
          <a:xfrm>
            <a:off x="1676400" y="1125538"/>
            <a:ext cx="8763000" cy="55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en-US" altLang="zh-CN" sz="3600" b="1" dirty="0">
              <a:solidFill>
                <a:srgbClr val="996633"/>
              </a:solidFill>
              <a:latin typeface="幼圆" panose="02010509060101010101" pitchFamily="49" charset="-122"/>
              <a:ea typeface="幼圆" panose="02010509060101010101" pitchFamily="49" charset="-122"/>
            </a:endParaRPr>
          </a:p>
          <a:p>
            <a:pPr algn="just" eaLnBrk="1" hangingPunct="1">
              <a:lnSpc>
                <a:spcPct val="100000"/>
              </a:lnSpc>
              <a:buSzTx/>
              <a:buFontTx/>
              <a:buNone/>
            </a:pPr>
            <a:endParaRPr kumimoji="1" lang="en-US" altLang="zh-CN" sz="1800" dirty="0">
              <a:solidFill>
                <a:schemeClr val="accent1"/>
              </a:solidFill>
              <a:latin typeface="幼圆" panose="02010509060101010101" pitchFamily="49" charset="-122"/>
              <a:ea typeface="幼圆" panose="02010509060101010101" pitchFamily="49" charset="-122"/>
            </a:endParaRPr>
          </a:p>
          <a:p>
            <a:pPr algn="just" eaLnBrk="1" hangingPunct="1">
              <a:lnSpc>
                <a:spcPct val="100000"/>
              </a:lnSpc>
              <a:buSzTx/>
              <a:buFontTx/>
              <a:buNone/>
            </a:pPr>
            <a:r>
              <a:rPr kumimoji="1" lang="en-US" altLang="zh-CN" sz="1800" dirty="0">
                <a:solidFill>
                  <a:schemeClr val="tx1"/>
                </a:solidFill>
                <a:latin typeface="幼圆" panose="02010509060101010101" pitchFamily="49" charset="-122"/>
                <a:ea typeface="幼圆" panose="02010509060101010101" pitchFamily="49" charset="-122"/>
              </a:rPr>
              <a:t>              </a:t>
            </a:r>
          </a:p>
          <a:p>
            <a:pPr algn="just" eaLnBrk="1" hangingPunct="1">
              <a:lnSpc>
                <a:spcPct val="100000"/>
              </a:lnSpc>
              <a:buSzTx/>
              <a:buFontTx/>
              <a:buNone/>
            </a:pPr>
            <a:endParaRPr kumimoji="1" lang="en-US" altLang="zh-CN" sz="1800" dirty="0">
              <a:solidFill>
                <a:schemeClr val="tx1"/>
              </a:solidFill>
              <a:latin typeface="幼圆" panose="02010509060101010101" pitchFamily="49" charset="-122"/>
              <a:ea typeface="幼圆" panose="02010509060101010101" pitchFamily="49" charset="-122"/>
            </a:endParaRPr>
          </a:p>
          <a:p>
            <a:pPr algn="just" eaLnBrk="1" hangingPunct="1">
              <a:lnSpc>
                <a:spcPct val="100000"/>
              </a:lnSpc>
              <a:buSzTx/>
              <a:buFontTx/>
              <a:buNone/>
            </a:pPr>
            <a:endParaRPr kumimoji="1" lang="en-US" altLang="zh-CN" sz="1800" dirty="0">
              <a:solidFill>
                <a:schemeClr val="tx1"/>
              </a:solidFill>
              <a:latin typeface="幼圆" panose="02010509060101010101" pitchFamily="49" charset="-122"/>
              <a:ea typeface="幼圆" panose="02010509060101010101" pitchFamily="49" charset="-122"/>
            </a:endParaRPr>
          </a:p>
          <a:p>
            <a:pPr algn="just" eaLnBrk="1" hangingPunct="1">
              <a:lnSpc>
                <a:spcPct val="100000"/>
              </a:lnSpc>
              <a:buSzTx/>
              <a:buFontTx/>
              <a:buNone/>
            </a:pPr>
            <a:r>
              <a:rPr kumimoji="1" lang="en-US" altLang="zh-CN" sz="2000" b="1" dirty="0">
                <a:solidFill>
                  <a:schemeClr val="tx1"/>
                </a:solidFill>
                <a:latin typeface="宋体" panose="02010600030101010101" pitchFamily="2" charset="-122"/>
                <a:ea typeface="宋体" panose="02010600030101010101" pitchFamily="2" charset="-122"/>
              </a:rPr>
              <a:t> </a:t>
            </a:r>
            <a:endParaRPr kumimoji="1" lang="zh-CN" altLang="en-US" sz="2000" b="1" dirty="0">
              <a:solidFill>
                <a:schemeClr val="tx1"/>
              </a:solidFill>
              <a:latin typeface="宋体" panose="02010600030101010101" pitchFamily="2" charset="-122"/>
              <a:ea typeface="宋体" panose="02010600030101010101" pitchFamily="2" charset="-122"/>
            </a:endParaRPr>
          </a:p>
          <a:p>
            <a:pPr algn="just" eaLnBrk="1" hangingPunct="1">
              <a:lnSpc>
                <a:spcPct val="100000"/>
              </a:lnSpc>
              <a:buSzTx/>
              <a:buFontTx/>
              <a:buNone/>
            </a:pPr>
            <a:endParaRPr kumimoji="1" lang="zh-CN" altLang="en-US" sz="1800" b="1" dirty="0">
              <a:solidFill>
                <a:schemeClr val="tx1"/>
              </a:solidFill>
              <a:latin typeface="宋体" panose="02010600030101010101" pitchFamily="2" charset="-122"/>
              <a:ea typeface="宋体" panose="02010600030101010101" pitchFamily="2" charset="-122"/>
            </a:endParaRPr>
          </a:p>
          <a:p>
            <a:pPr algn="just" eaLnBrk="1" hangingPunct="1">
              <a:lnSpc>
                <a:spcPct val="100000"/>
              </a:lnSpc>
              <a:buSzTx/>
              <a:buFontTx/>
              <a:buNone/>
            </a:pPr>
            <a:endParaRPr kumimoji="1" lang="zh-CN" altLang="en-US" sz="1800" dirty="0">
              <a:solidFill>
                <a:schemeClr val="tx1"/>
              </a:solidFill>
              <a:latin typeface="Courier New" panose="02070309020205020404" pitchFamily="49" charset="0"/>
              <a:ea typeface="宋体" panose="02010600030101010101" pitchFamily="2" charset="-122"/>
            </a:endParaRPr>
          </a:p>
          <a:p>
            <a:pPr eaLnBrk="1" hangingPunct="1">
              <a:lnSpc>
                <a:spcPct val="100000"/>
              </a:lnSpc>
              <a:buSzTx/>
              <a:buFontTx/>
              <a:buNone/>
            </a:pPr>
            <a:r>
              <a:rPr kumimoji="1" lang="zh-CN" altLang="en-US" sz="1800" dirty="0">
                <a:solidFill>
                  <a:schemeClr val="tx1"/>
                </a:solidFill>
                <a:latin typeface="宋体" panose="02010600030101010101" pitchFamily="2" charset="-122"/>
                <a:ea typeface="宋体" panose="02010600030101010101" pitchFamily="2" charset="-122"/>
              </a:rPr>
              <a:t> </a:t>
            </a:r>
            <a:r>
              <a:rPr kumimoji="1" lang="zh-CN" altLang="en-US" sz="3200" dirty="0">
                <a:solidFill>
                  <a:schemeClr val="tx1"/>
                </a:solidFill>
                <a:latin typeface="Times New Roman" panose="02020603050405020304" pitchFamily="18" charset="0"/>
                <a:ea typeface="宋体" panose="02010600030101010101" pitchFamily="2" charset="-122"/>
              </a:rPr>
              <a:t> </a:t>
            </a:r>
          </a:p>
        </p:txBody>
      </p:sp>
      <p:graphicFrame>
        <p:nvGraphicFramePr>
          <p:cNvPr id="1120259" name="Object 3"/>
          <p:cNvGraphicFramePr>
            <a:graphicFrameLocks noChangeAspect="1"/>
          </p:cNvGraphicFramePr>
          <p:nvPr/>
        </p:nvGraphicFramePr>
        <p:xfrm>
          <a:off x="2668408" y="2182421"/>
          <a:ext cx="3413125" cy="927100"/>
        </p:xfrm>
        <a:graphic>
          <a:graphicData uri="http://schemas.openxmlformats.org/presentationml/2006/ole">
            <mc:AlternateContent xmlns:mc="http://schemas.openxmlformats.org/markup-compatibility/2006">
              <mc:Choice xmlns:v="urn:schemas-microsoft-com:vml" Requires="v">
                <p:oleObj spid="_x0000_s23568" name="Equation" r:id="rId4" imgW="46024800" imgH="11887200" progId="Equation.DSMT4">
                  <p:embed/>
                </p:oleObj>
              </mc:Choice>
              <mc:Fallback>
                <p:oleObj name="Equation" r:id="rId4" imgW="46024800" imgH="11887200" progId="Equation.DSMT4">
                  <p:embed/>
                  <p:pic>
                    <p:nvPicPr>
                      <p:cNvPr id="0" name="Object 3"/>
                      <p:cNvPicPr>
                        <a:picLocks noChangeAspect="1" noChangeArrowheads="1"/>
                      </p:cNvPicPr>
                      <p:nvPr/>
                    </p:nvPicPr>
                    <p:blipFill>
                      <a:blip r:embed="rId5"/>
                      <a:srcRect/>
                      <a:stretch>
                        <a:fillRect/>
                      </a:stretch>
                    </p:blipFill>
                    <p:spPr bwMode="auto">
                      <a:xfrm>
                        <a:off x="2668408" y="2182421"/>
                        <a:ext cx="3413125" cy="927100"/>
                      </a:xfrm>
                      <a:prstGeom prst="rect">
                        <a:avLst/>
                      </a:prstGeom>
                      <a:noFill/>
                      <a:ln>
                        <a:noFill/>
                      </a:ln>
                    </p:spPr>
                  </p:pic>
                </p:oleObj>
              </mc:Fallback>
            </mc:AlternateContent>
          </a:graphicData>
        </a:graphic>
      </p:graphicFrame>
      <p:sp>
        <p:nvSpPr>
          <p:cNvPr id="8" name="文本框 7"/>
          <p:cNvSpPr txBox="1"/>
          <p:nvPr/>
        </p:nvSpPr>
        <p:spPr>
          <a:xfrm>
            <a:off x="515380" y="5267190"/>
            <a:ext cx="10441160" cy="969561"/>
          </a:xfrm>
          <a:prstGeom prst="rect">
            <a:avLst/>
          </a:prstGeom>
          <a:noFill/>
        </p:spPr>
        <p:txBody>
          <a:bodyPr wrap="square">
            <a:spAutoFit/>
          </a:bodyPr>
          <a:lstStyle/>
          <a:p>
            <a:pPr>
              <a:lnSpc>
                <a:spcPct val="150000"/>
              </a:lnSpc>
            </a:pPr>
            <a:r>
              <a:rPr lang="en-US" altLang="zh-CN" sz="2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σ</a:t>
            </a:r>
            <a:r>
              <a:rPr lang="zh-CN" altLang="en-US" sz="2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值（</a:t>
            </a:r>
            <a:r>
              <a:rPr lang="en-US" altLang="zh-CN" sz="2000" dirty="0"/>
              <a:t> </a:t>
            </a:r>
            <a:r>
              <a:rPr lang="en-US" altLang="zh-CN" sz="2000" dirty="0">
                <a:solidFill>
                  <a:srgbClr val="FF0000"/>
                </a:solidFill>
              </a:rPr>
              <a:t>sigma</a:t>
            </a:r>
            <a:r>
              <a:rPr lang="zh-CN" altLang="en-US" sz="2000" dirty="0">
                <a:solidFill>
                  <a:srgbClr val="FF0000"/>
                </a:solidFill>
              </a:rPr>
              <a:t>，</a:t>
            </a:r>
            <a:r>
              <a:rPr lang="zh-CN" altLang="en-US" sz="2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标准差）越小，曲线越陡，小误差占优势，各测量值的分散性小，重复性好。</a:t>
            </a:r>
            <a:endParaRPr lang="en-US" altLang="zh-CN" sz="2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pPr>
            <a:r>
              <a:rPr lang="en-US" altLang="zh-CN" sz="2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σ</a:t>
            </a:r>
            <a:r>
              <a:rPr lang="zh-CN" altLang="en-US" sz="2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值越大，曲线较平坦，各测量值的分散性大，重复性差</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 </a:t>
            </a:r>
            <a:endParaRPr lang="zh-CN" altLang="en-US" sz="2000" dirty="0"/>
          </a:p>
        </p:txBody>
      </p:sp>
      <p:sp>
        <p:nvSpPr>
          <p:cNvPr id="9" name="文本框 8"/>
          <p:cNvSpPr txBox="1"/>
          <p:nvPr/>
        </p:nvSpPr>
        <p:spPr>
          <a:xfrm>
            <a:off x="8758507" y="2798307"/>
            <a:ext cx="765085" cy="276999"/>
          </a:xfrm>
          <a:prstGeom prst="rect">
            <a:avLst/>
          </a:prstGeom>
          <a:solidFill>
            <a:schemeClr val="bg1"/>
          </a:solidFill>
        </p:spPr>
        <p:txBody>
          <a:bodyPr wrap="square">
            <a:spAutoFit/>
          </a:bodyPr>
          <a:lstStyle/>
          <a:p>
            <a:endParaRPr lang="zh-CN" altLang="en-US" sz="1200" dirty="0"/>
          </a:p>
        </p:txBody>
      </p:sp>
      <p:graphicFrame>
        <p:nvGraphicFramePr>
          <p:cNvPr id="10" name="Object 3"/>
          <p:cNvGraphicFramePr>
            <a:graphicFrameLocks noChangeAspect="1"/>
          </p:cNvGraphicFramePr>
          <p:nvPr/>
        </p:nvGraphicFramePr>
        <p:xfrm>
          <a:off x="2675747" y="4194085"/>
          <a:ext cx="1130300" cy="450850"/>
        </p:xfrm>
        <a:graphic>
          <a:graphicData uri="http://schemas.openxmlformats.org/presentationml/2006/ole">
            <mc:AlternateContent xmlns:mc="http://schemas.openxmlformats.org/markup-compatibility/2006">
              <mc:Choice xmlns:v="urn:schemas-microsoft-com:vml" Requires="v">
                <p:oleObj spid="_x0000_s23569" name="Equation" r:id="rId6" imgW="15240000" imgH="5791200" progId="Equation.DSMT4">
                  <p:embed/>
                </p:oleObj>
              </mc:Choice>
              <mc:Fallback>
                <p:oleObj name="Equation" r:id="rId6" imgW="15240000" imgH="5791200" progId="Equation.DSMT4">
                  <p:embed/>
                  <p:pic>
                    <p:nvPicPr>
                      <p:cNvPr id="0" name="Object 3"/>
                      <p:cNvPicPr>
                        <a:picLocks noChangeAspect="1" noChangeArrowheads="1"/>
                      </p:cNvPicPr>
                      <p:nvPr/>
                    </p:nvPicPr>
                    <p:blipFill>
                      <a:blip r:embed="rId7"/>
                      <a:srcRect/>
                      <a:stretch>
                        <a:fillRect/>
                      </a:stretch>
                    </p:blipFill>
                    <p:spPr bwMode="auto">
                      <a:xfrm>
                        <a:off x="2675747" y="4194085"/>
                        <a:ext cx="1130300" cy="450850"/>
                      </a:xfrm>
                      <a:prstGeom prst="rect">
                        <a:avLst/>
                      </a:prstGeom>
                      <a:noFill/>
                      <a:ln>
                        <a:noFill/>
                      </a:ln>
                    </p:spPr>
                  </p:pic>
                </p:oleObj>
              </mc:Fallback>
            </mc:AlternateContent>
          </a:graphicData>
        </a:graphic>
      </p:graphicFrame>
      <p:pic>
        <p:nvPicPr>
          <p:cNvPr id="1120260" name="Picture 4" descr="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2302" y="2483895"/>
            <a:ext cx="4851815" cy="224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a:xfrm>
            <a:off x="346458" y="2079019"/>
            <a:ext cx="7200800" cy="4104075"/>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u"/>
            </a:pPr>
            <a:r>
              <a:rPr lang="zh-CN" altLang="en-US" sz="2400" dirty="0"/>
              <a:t>特点：主要用来处理</a:t>
            </a:r>
            <a:r>
              <a:rPr lang="zh-CN" altLang="en-US" sz="2400" dirty="0">
                <a:solidFill>
                  <a:srgbClr val="FF0000"/>
                </a:solidFill>
              </a:rPr>
              <a:t>小样本</a:t>
            </a:r>
            <a:r>
              <a:rPr lang="en-US" altLang="zh-CN" sz="2400" dirty="0"/>
              <a:t>(</a:t>
            </a:r>
            <a:r>
              <a:rPr lang="zh-CN" altLang="en-US" sz="2400" dirty="0"/>
              <a:t>样本数</a:t>
            </a:r>
            <a:r>
              <a:rPr lang="en-US" altLang="zh-CN" sz="2400" i="1" dirty="0">
                <a:latin typeface="Times New Roman" panose="02020603050405020304" pitchFamily="18" charset="0"/>
                <a:cs typeface="Times New Roman" panose="02020603050405020304" pitchFamily="18" charset="0"/>
              </a:rPr>
              <a:t>n</a:t>
            </a:r>
            <a:r>
              <a:rPr lang="en-US" altLang="zh-CN" sz="2400" dirty="0"/>
              <a:t>&lt;30)</a:t>
            </a:r>
            <a:r>
              <a:rPr lang="zh-CN" altLang="en-US" sz="2400" dirty="0"/>
              <a:t>的测量列</a:t>
            </a:r>
            <a:endParaRPr lang="en-US" altLang="zh-CN" sz="2400" dirty="0"/>
          </a:p>
          <a:p>
            <a:pPr fontAlgn="auto">
              <a:spcAft>
                <a:spcPts val="0"/>
              </a:spcAft>
              <a:buFont typeface="Wingdings" panose="05000000000000000000" pitchFamily="2" charset="2"/>
              <a:buChar char="u"/>
            </a:pPr>
            <a:r>
              <a:rPr lang="zh-CN" altLang="en-US" sz="2400" dirty="0"/>
              <a:t> 和标准正态分布的图形类似</a:t>
            </a:r>
          </a:p>
          <a:p>
            <a:pPr fontAlgn="auto">
              <a:spcAft>
                <a:spcPts val="0"/>
              </a:spcAft>
              <a:buFont typeface="Wingdings" panose="05000000000000000000" pitchFamily="2" charset="2"/>
              <a:buChar char="u"/>
            </a:pPr>
            <a:r>
              <a:rPr lang="zh-CN" altLang="en-US" sz="2400" dirty="0"/>
              <a:t>特点是分布与标准差的估计值无关，但与自由度</a:t>
            </a:r>
            <a:r>
              <a:rPr lang="en-US" altLang="zh-CN" sz="2400" i="1" dirty="0">
                <a:latin typeface="Times New Roman" panose="02020603050405020304" pitchFamily="18" charset="0"/>
                <a:cs typeface="Times New Roman" panose="02020603050405020304" pitchFamily="18" charset="0"/>
              </a:rPr>
              <a:t>k=n-1</a:t>
            </a:r>
            <a:r>
              <a:rPr lang="en-US" altLang="zh-CN" sz="2400" i="1" dirty="0"/>
              <a:t> </a:t>
            </a:r>
            <a:r>
              <a:rPr lang="zh-CN" altLang="en-US" sz="2400" dirty="0"/>
              <a:t>有关</a:t>
            </a:r>
          </a:p>
          <a:p>
            <a:pPr fontAlgn="auto">
              <a:spcAft>
                <a:spcPts val="0"/>
              </a:spcAft>
              <a:buFont typeface="Wingdings" panose="05000000000000000000" pitchFamily="2" charset="2"/>
              <a:buChar char="u"/>
            </a:pPr>
            <a:r>
              <a:rPr lang="zh-CN" altLang="en-US" sz="2400" dirty="0"/>
              <a:t>当</a:t>
            </a:r>
            <a:r>
              <a:rPr lang="en-US" altLang="zh-CN" sz="2400" i="1" dirty="0">
                <a:latin typeface="Times New Roman" panose="02020603050405020304" pitchFamily="18" charset="0"/>
                <a:cs typeface="Times New Roman" panose="02020603050405020304" pitchFamily="18" charset="0"/>
              </a:rPr>
              <a:t>n</a:t>
            </a:r>
            <a:r>
              <a:rPr lang="zh-CN" altLang="en-US" sz="2400" dirty="0"/>
              <a:t>较大</a:t>
            </a:r>
            <a:r>
              <a:rPr lang="en-US" altLang="zh-CN" sz="2400" dirty="0"/>
              <a:t>(</a:t>
            </a:r>
            <a:r>
              <a:rPr lang="en-US" altLang="zh-CN" sz="2400" i="1" dirty="0">
                <a:latin typeface="Times New Roman" panose="02020603050405020304" pitchFamily="18" charset="0"/>
                <a:cs typeface="Times New Roman" panose="02020603050405020304" pitchFamily="18" charset="0"/>
              </a:rPr>
              <a:t>n</a:t>
            </a:r>
            <a:r>
              <a:rPr lang="en-US" altLang="zh-CN" sz="2400" dirty="0"/>
              <a:t>&gt;30)</a:t>
            </a:r>
            <a:r>
              <a:rPr lang="zh-CN" altLang="en-US" sz="2400" dirty="0"/>
              <a:t>时，</a:t>
            </a:r>
            <a:r>
              <a:rPr lang="en-US" altLang="zh-CN" sz="2400" i="1" dirty="0">
                <a:latin typeface="Times New Roman" panose="02020603050405020304" pitchFamily="18" charset="0"/>
                <a:cs typeface="Times New Roman" panose="02020603050405020304" pitchFamily="18" charset="0"/>
              </a:rPr>
              <a:t>t </a:t>
            </a:r>
            <a:r>
              <a:rPr lang="zh-CN" altLang="en-US" sz="2400" dirty="0"/>
              <a:t>分布和正态分布的差异就很小了，当</a:t>
            </a:r>
            <a:r>
              <a:rPr lang="en-US" altLang="zh-CN" sz="2400" dirty="0">
                <a:latin typeface="Times New Roman" panose="02020603050405020304" pitchFamily="18" charset="0"/>
                <a:cs typeface="Times New Roman" panose="02020603050405020304" pitchFamily="18" charset="0"/>
              </a:rPr>
              <a:t>n </a:t>
            </a:r>
            <a:r>
              <a:rPr lang="en-US" altLang="zh-CN" sz="2400" dirty="0"/>
              <a:t>→∞</a:t>
            </a:r>
            <a:r>
              <a:rPr lang="zh-CN" altLang="en-US" sz="2400" dirty="0"/>
              <a:t>时，两者就完全相同了</a:t>
            </a:r>
          </a:p>
          <a:p>
            <a:pPr marL="0" indent="0" fontAlgn="auto">
              <a:spcAft>
                <a:spcPts val="0"/>
              </a:spcAft>
              <a:buFont typeface="Calibri" panose="020F0502020204030204" pitchFamily="34" charset="0"/>
              <a:buNone/>
            </a:pPr>
            <a:endParaRPr lang="zh-CN" altLang="en-US" dirty="0"/>
          </a:p>
        </p:txBody>
      </p:sp>
      <p:sp>
        <p:nvSpPr>
          <p:cNvPr id="5" name="Rectangle 3"/>
          <p:cNvSpPr>
            <a:spLocks noChangeArrowheads="1"/>
          </p:cNvSpPr>
          <p:nvPr/>
        </p:nvSpPr>
        <p:spPr bwMode="auto">
          <a:xfrm>
            <a:off x="1676401" y="-21749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graphicFrame>
        <p:nvGraphicFramePr>
          <p:cNvPr id="6" name="Object 4"/>
          <p:cNvGraphicFramePr>
            <a:graphicFrameLocks noChangeAspect="1"/>
          </p:cNvGraphicFramePr>
          <p:nvPr/>
        </p:nvGraphicFramePr>
        <p:xfrm>
          <a:off x="8031215" y="1900620"/>
          <a:ext cx="3768369" cy="1277118"/>
        </p:xfrm>
        <a:graphic>
          <a:graphicData uri="http://schemas.openxmlformats.org/presentationml/2006/ole">
            <mc:AlternateContent xmlns:mc="http://schemas.openxmlformats.org/markup-compatibility/2006">
              <mc:Choice xmlns:v="urn:schemas-microsoft-com:vml" Requires="v">
                <p:oleObj spid="_x0000_s24585" name="Equation" r:id="rId4" imgW="1752600" imgH="762000" progId="Equation.DSMT4">
                  <p:embed/>
                </p:oleObj>
              </mc:Choice>
              <mc:Fallback>
                <p:oleObj name="Equation" r:id="rId4" imgW="1752600" imgH="7620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1215" y="1900620"/>
                        <a:ext cx="3768369" cy="1277118"/>
                      </a:xfrm>
                      <a:prstGeom prst="rect">
                        <a:avLst/>
                      </a:prstGeom>
                      <a:noFill/>
                      <a:ln>
                        <a:noFill/>
                      </a:ln>
                    </p:spPr>
                  </p:pic>
                </p:oleObj>
              </mc:Fallback>
            </mc:AlternateContent>
          </a:graphicData>
        </a:graphic>
      </p:graphicFrame>
      <p:pic>
        <p:nvPicPr>
          <p:cNvPr id="7" name="Picture 5" descr="2-6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888" y="3429000"/>
            <a:ext cx="4398198" cy="2754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txBox="1"/>
          <p:nvPr/>
        </p:nvSpPr>
        <p:spPr>
          <a:xfrm>
            <a:off x="811102" y="942770"/>
            <a:ext cx="11162884" cy="574183"/>
          </a:xfrm>
          <a:prstGeom prst="rect">
            <a:avLst/>
          </a:prstGeom>
        </p:spPr>
        <p:txBody>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r>
              <a:rPr lang="en-US" altLang="zh-CN" i="1"/>
              <a:t>t </a:t>
            </a:r>
            <a:r>
              <a:rPr lang="zh-CN" altLang="en-US"/>
              <a:t>分布（学生分布）</a:t>
            </a:r>
            <a:endParaRPr lang="zh-CN" altLang="en-US" dirty="0"/>
          </a:p>
        </p:txBody>
      </p:sp>
    </p:spTree>
  </p:cSld>
  <p:clrMapOvr>
    <a:masterClrMapping/>
  </p:clrMapOvr>
  <p:transition spd="med">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40185" y="1825648"/>
            <a:ext cx="5541325" cy="4483672"/>
          </a:xfrm>
        </p:spPr>
        <p:txBody>
          <a:bodyPr>
            <a:normAutofit/>
          </a:bodyPr>
          <a:lstStyle/>
          <a:p>
            <a:pPr>
              <a:buFont typeface="Wingdings" panose="05000000000000000000" pitchFamily="2" charset="2"/>
              <a:buChar char="u"/>
            </a:pPr>
            <a:r>
              <a:rPr lang="zh-CN" altLang="en-US" dirty="0">
                <a:solidFill>
                  <a:srgbClr val="FF0000"/>
                </a:solidFill>
              </a:rPr>
              <a:t>在某一区域内，随机误差出现的概率处处相等，而在该区域外随机误差出现的概率为零</a:t>
            </a:r>
            <a:endParaRPr lang="en-US" altLang="zh-CN" dirty="0">
              <a:solidFill>
                <a:srgbClr val="FF0000"/>
              </a:solidFill>
            </a:endParaRPr>
          </a:p>
          <a:p>
            <a:pPr>
              <a:buFont typeface="Wingdings" panose="05000000000000000000" pitchFamily="2" charset="2"/>
              <a:buChar char="u"/>
            </a:pPr>
            <a:r>
              <a:rPr lang="zh-CN" altLang="en-US" dirty="0"/>
              <a:t>常见符合均匀分布的误差：</a:t>
            </a:r>
            <a:endParaRPr lang="en-US" altLang="zh-CN" dirty="0"/>
          </a:p>
          <a:p>
            <a:pPr lvl="1">
              <a:buFont typeface="Wingdings" panose="05000000000000000000" pitchFamily="2" charset="2"/>
              <a:buChar char="ü"/>
            </a:pPr>
            <a:r>
              <a:rPr lang="zh-CN" altLang="en-US" dirty="0"/>
              <a:t>仪器度盘刻度差引起的误差；</a:t>
            </a:r>
          </a:p>
          <a:p>
            <a:pPr lvl="1">
              <a:buFont typeface="Wingdings" panose="05000000000000000000" pitchFamily="2" charset="2"/>
              <a:buChar char="ü"/>
            </a:pPr>
            <a:r>
              <a:rPr lang="zh-CN" altLang="en-US" dirty="0"/>
              <a:t>仪器最小分辨率限制引起的误差</a:t>
            </a:r>
          </a:p>
          <a:p>
            <a:pPr lvl="1">
              <a:buFont typeface="Wingdings" panose="05000000000000000000" pitchFamily="2" charset="2"/>
              <a:buChar char="ü"/>
            </a:pPr>
            <a:r>
              <a:rPr lang="zh-CN" altLang="en-US" dirty="0"/>
              <a:t>数字仪表的量化</a:t>
            </a:r>
            <a:r>
              <a:rPr lang="en-US" altLang="zh-CN" dirty="0"/>
              <a:t>(±1LSB)</a:t>
            </a:r>
            <a:r>
              <a:rPr lang="zh-CN" altLang="en-US" dirty="0"/>
              <a:t>误差</a:t>
            </a:r>
          </a:p>
          <a:p>
            <a:pPr lvl="1">
              <a:buFont typeface="Wingdings" panose="05000000000000000000" pitchFamily="2" charset="2"/>
              <a:buChar char="ü"/>
            </a:pPr>
            <a:r>
              <a:rPr lang="zh-CN" altLang="en-US" dirty="0"/>
              <a:t>数字计算中的舍入误差</a:t>
            </a:r>
          </a:p>
          <a:p>
            <a:pPr lvl="1">
              <a:buFont typeface="Wingdings" panose="05000000000000000000" pitchFamily="2" charset="2"/>
              <a:buChar char="ü"/>
            </a:pPr>
            <a:r>
              <a:rPr lang="zh-CN" altLang="en-US" dirty="0"/>
              <a:t>对于一些只知道误差出现的大致范围，而不知其分布规律的误差，在处理时经常按均匀分布的误差对待</a:t>
            </a:r>
          </a:p>
        </p:txBody>
      </p:sp>
      <p:sp>
        <p:nvSpPr>
          <p:cNvPr id="2" name="标题 1"/>
          <p:cNvSpPr>
            <a:spLocks noGrp="1"/>
          </p:cNvSpPr>
          <p:nvPr>
            <p:ph type="title"/>
          </p:nvPr>
        </p:nvSpPr>
        <p:spPr/>
        <p:txBody>
          <a:bodyPr/>
          <a:lstStyle/>
          <a:p>
            <a:r>
              <a:rPr lang="zh-CN" altLang="en-US" dirty="0"/>
              <a:t>均匀分布</a:t>
            </a:r>
          </a:p>
        </p:txBody>
      </p:sp>
      <p:sp>
        <p:nvSpPr>
          <p:cNvPr id="58371" name="Rectangle 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1800">
              <a:solidFill>
                <a:schemeClr val="tx1"/>
              </a:solidFill>
              <a:latin typeface="Garamond" panose="02020404030301010803" pitchFamily="18" charset="0"/>
              <a:ea typeface="宋体" panose="02010600030101010101" pitchFamily="2" charset="-122"/>
            </a:endParaRPr>
          </a:p>
        </p:txBody>
      </p:sp>
      <p:sp>
        <p:nvSpPr>
          <p:cNvPr id="58374" name="Rectangle 11"/>
          <p:cNvSpPr>
            <a:spLocks noChangeArrowheads="1"/>
          </p:cNvSpPr>
          <p:nvPr/>
        </p:nvSpPr>
        <p:spPr bwMode="auto">
          <a:xfrm>
            <a:off x="2874964" y="1"/>
            <a:ext cx="673258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en-US" altLang="zh-CN" sz="1800" b="1" dirty="0">
                <a:solidFill>
                  <a:schemeClr val="folHlink"/>
                </a:solidFill>
                <a:latin typeface="楷体_GB2312" pitchFamily="49" charset="-122"/>
                <a:ea typeface="宋体" panose="02010600030101010101" pitchFamily="2" charset="-122"/>
              </a:rPr>
              <a:t/>
            </a:r>
            <a:br>
              <a:rPr lang="en-US" altLang="zh-CN" sz="1800" b="1" dirty="0">
                <a:solidFill>
                  <a:schemeClr val="folHlink"/>
                </a:solidFill>
                <a:latin typeface="楷体_GB2312" pitchFamily="49" charset="-122"/>
                <a:ea typeface="宋体" panose="02010600030101010101" pitchFamily="2" charset="-122"/>
              </a:rPr>
            </a:br>
            <a:endParaRPr lang="zh-CN" altLang="en-US" sz="3400" b="1" dirty="0">
              <a:latin typeface="楷体_GB2312" pitchFamily="49" charset="-122"/>
              <a:ea typeface="宋体" panose="02010600030101010101" pitchFamily="2" charset="-122"/>
            </a:endParaRPr>
          </a:p>
        </p:txBody>
      </p:sp>
      <p:cxnSp>
        <p:nvCxnSpPr>
          <p:cNvPr id="5" name="直接箭头连接符 4"/>
          <p:cNvCxnSpPr/>
          <p:nvPr/>
        </p:nvCxnSpPr>
        <p:spPr>
          <a:xfrm>
            <a:off x="6861085" y="4094281"/>
            <a:ext cx="4230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8976320" y="2249076"/>
            <a:ext cx="0" cy="1845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886964" y="3014161"/>
            <a:ext cx="22052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886964" y="3014161"/>
            <a:ext cx="0" cy="108012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101445" y="3014161"/>
            <a:ext cx="0" cy="108012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306635" y="6169655"/>
            <a:ext cx="2831224" cy="369332"/>
          </a:xfrm>
          <a:prstGeom prst="rect">
            <a:avLst/>
          </a:prstGeom>
        </p:spPr>
        <p:txBody>
          <a:bodyPr wrap="none">
            <a:spAutoFit/>
          </a:bodyPr>
          <a:lstStyle/>
          <a:p>
            <a:r>
              <a:rPr lang="en-US" altLang="zh-CN" i="1" dirty="0">
                <a:latin typeface="Times New Roman" panose="02020603050405020304" pitchFamily="18" charset="0"/>
                <a:cs typeface="Times New Roman" panose="02020603050405020304" pitchFamily="18" charset="0"/>
              </a:rPr>
              <a:t>a</a:t>
            </a:r>
            <a:r>
              <a:rPr lang="en-US" altLang="zh-CN" dirty="0"/>
              <a:t>——</a:t>
            </a:r>
            <a:r>
              <a:rPr lang="zh-CN" altLang="en-US" dirty="0"/>
              <a:t>随机误差 </a:t>
            </a:r>
            <a:r>
              <a:rPr lang="el-GR" altLang="zh-CN" i="1"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 </a:t>
            </a:r>
            <a:r>
              <a:rPr lang="zh-CN" altLang="en-US" dirty="0"/>
              <a:t>的极限值</a:t>
            </a:r>
          </a:p>
        </p:txBody>
      </p:sp>
      <p:sp>
        <p:nvSpPr>
          <p:cNvPr id="13" name="文本框 12"/>
          <p:cNvSpPr txBox="1"/>
          <p:nvPr/>
        </p:nvSpPr>
        <p:spPr>
          <a:xfrm>
            <a:off x="8989586" y="2171518"/>
            <a:ext cx="675075" cy="369332"/>
          </a:xfrm>
          <a:prstGeom prst="rect">
            <a:avLst/>
          </a:prstGeom>
          <a:noFill/>
        </p:spPr>
        <p:txBody>
          <a:bodyPr wrap="square" rtlCol="0">
            <a:spAutoFit/>
          </a:bodyPr>
          <a:lstStyle/>
          <a:p>
            <a:r>
              <a:rPr lang="zh-CN" altLang="en-US" i="1" dirty="0">
                <a:sym typeface="Symbol" panose="05050102010706020507" pitchFamily="18" charset="2"/>
              </a:rPr>
              <a:t></a:t>
            </a:r>
            <a:r>
              <a:rPr lang="en-US" altLang="zh-CN" i="1" dirty="0">
                <a:sym typeface="Symbol" panose="05050102010706020507" pitchFamily="18" charset="2"/>
              </a:rPr>
              <a:t>()</a:t>
            </a:r>
            <a:endParaRPr lang="zh-CN" altLang="en-US" i="1" dirty="0"/>
          </a:p>
        </p:txBody>
      </p:sp>
      <p:sp>
        <p:nvSpPr>
          <p:cNvPr id="15" name="矩形 14"/>
          <p:cNvSpPr/>
          <p:nvPr/>
        </p:nvSpPr>
        <p:spPr>
          <a:xfrm>
            <a:off x="10844265" y="4104075"/>
            <a:ext cx="298480" cy="369332"/>
          </a:xfrm>
          <a:prstGeom prst="rect">
            <a:avLst/>
          </a:prstGeom>
        </p:spPr>
        <p:txBody>
          <a:bodyPr wrap="none">
            <a:spAutoFit/>
          </a:bodyPr>
          <a:lstStyle/>
          <a:p>
            <a:r>
              <a:rPr lang="en-US" altLang="zh-CN" i="1" dirty="0">
                <a:sym typeface="Symbol" panose="05050102010706020507" pitchFamily="18" charset="2"/>
              </a:rPr>
              <a:t></a:t>
            </a:r>
            <a:endParaRPr lang="zh-CN" altLang="en-US" dirty="0"/>
          </a:p>
        </p:txBody>
      </p:sp>
      <p:sp>
        <p:nvSpPr>
          <p:cNvPr id="16" name="矩形 15"/>
          <p:cNvSpPr/>
          <p:nvPr/>
        </p:nvSpPr>
        <p:spPr>
          <a:xfrm>
            <a:off x="7681919" y="4044806"/>
            <a:ext cx="377026" cy="369332"/>
          </a:xfrm>
          <a:prstGeom prst="rect">
            <a:avLst/>
          </a:prstGeom>
        </p:spPr>
        <p:txBody>
          <a:bodyPr wrap="none">
            <a:spAutoFit/>
          </a:bodyPr>
          <a:lstStyle/>
          <a:p>
            <a:r>
              <a:rPr lang="en-US" altLang="zh-CN" i="1" dirty="0">
                <a:latin typeface="Times New Roman" panose="02020603050405020304" pitchFamily="18" charset="0"/>
                <a:cs typeface="Times New Roman" panose="02020603050405020304" pitchFamily="18" charset="0"/>
                <a:sym typeface="Symbol" panose="05050102010706020507" pitchFamily="18" charset="2"/>
              </a:rPr>
              <a:t>-a</a:t>
            </a:r>
            <a:endParaRPr lang="zh-CN" altLang="en-US" dirty="0">
              <a:latin typeface="Times New Roman" panose="02020603050405020304" pitchFamily="18" charset="0"/>
              <a:cs typeface="Times New Roman" panose="02020603050405020304" pitchFamily="18" charset="0"/>
            </a:endParaRPr>
          </a:p>
        </p:txBody>
      </p:sp>
      <p:sp>
        <p:nvSpPr>
          <p:cNvPr id="23" name="矩形 22"/>
          <p:cNvSpPr/>
          <p:nvPr/>
        </p:nvSpPr>
        <p:spPr>
          <a:xfrm>
            <a:off x="9936378" y="4049778"/>
            <a:ext cx="300082" cy="369332"/>
          </a:xfrm>
          <a:prstGeom prst="rect">
            <a:avLst/>
          </a:prstGeom>
        </p:spPr>
        <p:txBody>
          <a:bodyPr wrap="none">
            <a:spAutoFit/>
          </a:bodyPr>
          <a:lstStyle/>
          <a:p>
            <a:r>
              <a:rPr lang="en-US" altLang="zh-CN" i="1">
                <a:latin typeface="Times New Roman" panose="02020603050405020304" pitchFamily="18" charset="0"/>
                <a:cs typeface="Times New Roman" panose="02020603050405020304" pitchFamily="18" charset="0"/>
                <a:sym typeface="Symbol" panose="05050102010706020507" pitchFamily="18" charset="2"/>
              </a:rPr>
              <a:t>a</a:t>
            </a:r>
            <a:endParaRPr lang="zh-CN" altLang="en-US" dirty="0">
              <a:latin typeface="Times New Roman" panose="02020603050405020304" pitchFamily="18" charset="0"/>
              <a:cs typeface="Times New Roman" panose="02020603050405020304" pitchFamily="18" charset="0"/>
            </a:endParaRPr>
          </a:p>
        </p:txBody>
      </p:sp>
      <p:graphicFrame>
        <p:nvGraphicFramePr>
          <p:cNvPr id="19" name="对象 18"/>
          <p:cNvGraphicFramePr>
            <a:graphicFrameLocks noChangeAspect="1"/>
          </p:cNvGraphicFramePr>
          <p:nvPr/>
        </p:nvGraphicFramePr>
        <p:xfrm>
          <a:off x="7581165" y="4812586"/>
          <a:ext cx="2780727" cy="1032240"/>
        </p:xfrm>
        <a:graphic>
          <a:graphicData uri="http://schemas.openxmlformats.org/presentationml/2006/ole">
            <mc:AlternateContent xmlns:mc="http://schemas.openxmlformats.org/markup-compatibility/2006">
              <mc:Choice xmlns:v="urn:schemas-microsoft-com:vml" Requires="v">
                <p:oleObj spid="_x0000_s25609" r:id="rId4" imgW="1676400" imgH="622300" progId="Equation.DSMT4">
                  <p:embed/>
                </p:oleObj>
              </mc:Choice>
              <mc:Fallback>
                <p:oleObj r:id="rId4" imgW="1676400" imgH="622300" progId="Equation.DSMT4">
                  <p:embed/>
                  <p:pic>
                    <p:nvPicPr>
                      <p:cNvPr id="0" name="Object 1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165" y="4812586"/>
                        <a:ext cx="2780727" cy="1032240"/>
                      </a:xfrm>
                      <a:prstGeom prst="rect">
                        <a:avLst/>
                      </a:prstGeom>
                      <a:noFill/>
                    </p:spPr>
                  </p:pic>
                </p:oleObj>
              </mc:Fallback>
            </mc:AlternateContent>
          </a:graphicData>
        </a:graphic>
      </p:graphicFrame>
    </p:spTree>
  </p:cSld>
  <p:clrMapOvr>
    <a:masterClrMapping/>
  </p:clrMapOvr>
  <p:transition spd="med">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buFont typeface="Wingdings" panose="05000000000000000000" pitchFamily="2" charset="2"/>
                  <a:buChar char="u"/>
                </a:pPr>
                <a:r>
                  <a:rPr lang="zh-CN" altLang="en-US" dirty="0"/>
                  <a:t> 随机变量的数学期望</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dirty="0"/>
                  <a:t>:  </a:t>
                </a:r>
                <a:r>
                  <a:rPr lang="zh-CN" altLang="en-US" dirty="0"/>
                  <a:t>反应随机变量 </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i </a:t>
                </a:r>
                <a:r>
                  <a:rPr lang="zh-CN" altLang="en-US" dirty="0"/>
                  <a:t>的分布中心</a:t>
                </a:r>
                <a:r>
                  <a:rPr lang="en-US" altLang="zh-CN" dirty="0"/>
                  <a:t>(</a:t>
                </a:r>
                <a:r>
                  <a:rPr lang="zh-CN" altLang="en-US" dirty="0"/>
                  <a:t>平均特性</a:t>
                </a:r>
                <a:r>
                  <a:rPr lang="en-US" altLang="zh-CN" dirty="0"/>
                  <a:t>)</a:t>
                </a:r>
                <a:endParaRPr lang="zh-CN" altLang="en-US"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m:t>
                      </m:r>
                    </m:oMath>
                  </m:oMathPara>
                </a14:m>
                <a:endParaRPr lang="en-US" altLang="zh-CN" dirty="0"/>
              </a:p>
              <a:p>
                <a:pPr>
                  <a:buFont typeface="Wingdings" panose="05000000000000000000" pitchFamily="2" charset="2"/>
                  <a:buChar char="u"/>
                </a:pPr>
                <a:r>
                  <a:rPr lang="zh-CN" altLang="en-US" dirty="0"/>
                  <a:t> 随机变量的</a:t>
                </a:r>
                <a:r>
                  <a:rPr lang="zh-CN" altLang="en-US" dirty="0">
                    <a:solidFill>
                      <a:srgbClr val="FF0000"/>
                    </a:solidFill>
                  </a:rPr>
                  <a:t>数学期望是真值</a:t>
                </a:r>
                <a:r>
                  <a:rPr lang="en-US" altLang="zh-CN" i="1" dirty="0">
                    <a:solidFill>
                      <a:srgbClr val="FF0000"/>
                    </a:solidFill>
                    <a:latin typeface="Times New Roman" panose="02020603050405020304" pitchFamily="18" charset="0"/>
                    <a:cs typeface="Times New Roman" panose="02020603050405020304" pitchFamily="18" charset="0"/>
                  </a:rPr>
                  <a:t>A</a:t>
                </a:r>
                <a:r>
                  <a:rPr lang="en-US" altLang="zh-CN" i="1" baseline="-25000" dirty="0">
                    <a:solidFill>
                      <a:srgbClr val="FF0000"/>
                    </a:solidFill>
                    <a:latin typeface="Times New Roman" panose="02020603050405020304" pitchFamily="18" charset="0"/>
                    <a:cs typeface="Times New Roman" panose="02020603050405020304" pitchFamily="18" charset="0"/>
                  </a:rPr>
                  <a:t>0</a:t>
                </a:r>
                <a:r>
                  <a:rPr lang="zh-CN" altLang="en-US" dirty="0">
                    <a:solidFill>
                      <a:srgbClr val="FF0000"/>
                    </a:solidFill>
                  </a:rPr>
                  <a:t>的最佳估计</a:t>
                </a:r>
                <a:endParaRPr lang="en-US" altLang="zh-CN" dirty="0">
                  <a:solidFill>
                    <a:srgbClr val="FF0000"/>
                  </a:solidFill>
                </a:endParaRPr>
              </a:p>
              <a:p>
                <a:endParaRPr lang="en-US" altLang="zh-CN" dirty="0"/>
              </a:p>
              <a:p>
                <a:pPr marL="0" indent="0">
                  <a:buNone/>
                </a:pPr>
                <a:r>
                  <a:rPr lang="en-US" altLang="zh-CN" dirty="0"/>
                  <a:t>                                                                       </a:t>
                </a:r>
              </a:p>
              <a:p>
                <a:pPr marL="0" indent="0">
                  <a:buNone/>
                </a:pPr>
                <a:r>
                  <a:rPr lang="en-US" altLang="zh-CN" dirty="0"/>
                  <a:t>                         </a:t>
                </a:r>
                <a14:m>
                  <m:oMath xmlns:m="http://schemas.openxmlformats.org/officeDocument/2006/math">
                    <m:r>
                      <a:rPr lang="zh-CN" altLang="en-US" i="1" smtClean="0">
                        <a:latin typeface="Cambria Math" panose="02040503050406030204" pitchFamily="18" charset="0"/>
                      </a:rPr>
                      <m:t>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oMath>
                </a14:m>
                <a:r>
                  <a:rPr lang="en-US" altLang="zh-CN" dirty="0"/>
                  <a:t>                       </a:t>
                </a:r>
                <a14:m>
                  <m:oMath xmlns:m="http://schemas.openxmlformats.org/officeDocument/2006/math">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𝛿</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=0</m:t>
                    </m:r>
                  </m:oMath>
                </a14:m>
                <a:r>
                  <a:rPr lang="zh-CN" altLang="en-US" dirty="0"/>
                  <a:t>     </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𝑀</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𝑀</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0</m:t>
                              </m:r>
                            </m:sub>
                          </m:sSub>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𝑛</m:t>
                          </m:r>
                        </m:den>
                      </m:f>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nary>
                      <m:r>
                        <a:rPr lang="en-US" altLang="zh-CN" b="0" i="1" dirty="0" smtClean="0">
                          <a:latin typeface="Cambria Math" panose="02040503050406030204" pitchFamily="18" charset="0"/>
                        </a:rPr>
                        <m:t> </m:t>
                      </m:r>
                    </m:oMath>
                  </m:oMathPara>
                </a14:m>
                <a:endParaRPr lang="zh-CN" altLang="en-US" dirty="0"/>
              </a:p>
            </p:txBody>
          </p:sp>
        </mc:Choice>
        <mc:Fallback xmlns="">
          <p:sp>
            <p:nvSpPr>
              <p:cNvPr id="2" name="内容占位符 1"/>
              <p:cNvSpPr>
                <a:spLocks noRot="1" noChangeAspect="1" noMove="1" noResize="1" noEditPoints="1" noAdjustHandles="1" noChangeArrowheads="1" noChangeShapeType="1" noTextEdit="1"/>
              </p:cNvSpPr>
              <p:nvPr>
                <p:ph sz="quarter" idx="10"/>
              </p:nvPr>
            </p:nvSpPr>
            <p:spPr>
              <a:blipFill rotWithShape="1">
                <a:blip r:embed="rId4"/>
                <a:stretch>
                  <a:fillRect l="-2" t="-8" r="4"/>
                </a:stretch>
              </a:blipFill>
            </p:spPr>
            <p:txBody>
              <a:bodyPr/>
              <a:lstStyle/>
              <a:p>
                <a:r>
                  <a:rPr lang="zh-CN" altLang="en-US">
                    <a:noFill/>
                  </a:rPr>
                  <a:t> </a:t>
                </a:r>
              </a:p>
            </p:txBody>
          </p:sp>
        </mc:Fallback>
      </mc:AlternateContent>
      <p:sp>
        <p:nvSpPr>
          <p:cNvPr id="60418" name="Rectangle 2"/>
          <p:cNvSpPr>
            <a:spLocks noGrp="1" noChangeArrowheads="1"/>
          </p:cNvSpPr>
          <p:nvPr>
            <p:ph type="title"/>
          </p:nvPr>
        </p:nvSpPr>
        <p:spPr/>
        <p:txBody>
          <a:bodyPr/>
          <a:lstStyle/>
          <a:p>
            <a:r>
              <a:rPr lang="zh-CN" altLang="en-US" sz="3400" b="1" dirty="0">
                <a:latin typeface="楷体_GB2312" pitchFamily="49" charset="-122"/>
              </a:rPr>
              <a:t>随机变量的数学期望（</a:t>
            </a:r>
            <a:r>
              <a:rPr lang="en-US" altLang="zh-CN" sz="3400" b="1" i="1" dirty="0">
                <a:latin typeface="Times New Roman" panose="02020603050405020304" pitchFamily="18" charset="0"/>
                <a:cs typeface="Times New Roman" panose="02020603050405020304" pitchFamily="18" charset="0"/>
              </a:rPr>
              <a:t>n</a:t>
            </a:r>
            <a:r>
              <a:rPr lang="en-US" altLang="zh-CN" sz="3400" b="1" dirty="0">
                <a:latin typeface="楷体_GB2312" pitchFamily="49" charset="-122"/>
                <a:sym typeface="Symbol" panose="05050102010706020507" pitchFamily="18" charset="2"/>
              </a:rPr>
              <a:t></a:t>
            </a:r>
            <a:r>
              <a:rPr lang="zh-CN" altLang="en-US" sz="3400" b="1" dirty="0">
                <a:latin typeface="楷体_GB2312" pitchFamily="49" charset="-122"/>
              </a:rPr>
              <a:t>）</a:t>
            </a:r>
          </a:p>
        </p:txBody>
      </p:sp>
      <p:graphicFrame>
        <p:nvGraphicFramePr>
          <p:cNvPr id="60419" name="Object 5"/>
          <p:cNvGraphicFramePr>
            <a:graphicFrameLocks noChangeAspect="1"/>
          </p:cNvGraphicFramePr>
          <p:nvPr/>
        </p:nvGraphicFramePr>
        <p:xfrm>
          <a:off x="6045200" y="3314700"/>
          <a:ext cx="101600" cy="190500"/>
        </p:xfrm>
        <a:graphic>
          <a:graphicData uri="http://schemas.openxmlformats.org/presentationml/2006/ole">
            <mc:AlternateContent xmlns:mc="http://schemas.openxmlformats.org/markup-compatibility/2006">
              <mc:Choice xmlns:v="urn:schemas-microsoft-com:vml" Requires="v">
                <p:oleObj spid="_x0000_s26640" name="公式" r:id="rId5" imgW="101600" imgH="190500" progId="Equation.3">
                  <p:embed/>
                </p:oleObj>
              </mc:Choice>
              <mc:Fallback>
                <p:oleObj name="公式" r:id="rId5" imgW="101600" imgH="1905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5200" y="331470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1964" name="Object 12"/>
          <p:cNvGraphicFramePr>
            <a:graphicFrameLocks noChangeAspect="1"/>
          </p:cNvGraphicFramePr>
          <p:nvPr/>
        </p:nvGraphicFramePr>
        <p:xfrm>
          <a:off x="4610383" y="3715293"/>
          <a:ext cx="3072833" cy="862268"/>
        </p:xfrm>
        <a:graphic>
          <a:graphicData uri="http://schemas.openxmlformats.org/presentationml/2006/ole">
            <mc:AlternateContent xmlns:mc="http://schemas.openxmlformats.org/markup-compatibility/2006">
              <mc:Choice xmlns:v="urn:schemas-microsoft-com:vml" Requires="v">
                <p:oleObj spid="_x0000_s26641" name="Equation" r:id="rId7" imgW="1764665" imgH="495300" progId="Equation.DSMT4">
                  <p:embed/>
                </p:oleObj>
              </mc:Choice>
              <mc:Fallback>
                <p:oleObj name="Equation" r:id="rId7" imgW="1764665" imgH="4953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0383" y="3715293"/>
                        <a:ext cx="3072833" cy="862268"/>
                      </a:xfrm>
                      <a:prstGeom prst="rect">
                        <a:avLst/>
                      </a:prstGeom>
                      <a:noFill/>
                      <a:ln>
                        <a:noFill/>
                      </a:ln>
                    </p:spPr>
                  </p:pic>
                </p:oleObj>
              </mc:Fallback>
            </mc:AlternateContent>
          </a:graphicData>
        </a:graphic>
      </p:graphicFrame>
      <p:sp>
        <p:nvSpPr>
          <p:cNvPr id="1021968" name="AutoShape 16"/>
          <p:cNvSpPr>
            <a:spLocks noChangeArrowheads="1"/>
          </p:cNvSpPr>
          <p:nvPr/>
        </p:nvSpPr>
        <p:spPr bwMode="auto">
          <a:xfrm>
            <a:off x="2340430" y="5698455"/>
            <a:ext cx="1528763" cy="649288"/>
          </a:xfrm>
          <a:prstGeom prst="wedgeRoundRectCallout">
            <a:avLst>
              <a:gd name="adj1" fmla="val 96775"/>
              <a:gd name="adj2" fmla="val -33220"/>
              <a:gd name="adj3" fmla="val 16667"/>
            </a:avLst>
          </a:prstGeom>
          <a:solidFill>
            <a:schemeClr val="bg1"/>
          </a:solidFill>
          <a:ln w="28575" algn="ctr">
            <a:solidFill>
              <a:srgbClr val="FF9900"/>
            </a:solidFill>
            <a:miter lim="800000"/>
          </a:ln>
        </p:spPr>
        <p:txBody>
          <a:bodyPr anchor="ctr"/>
          <a:lstStyle>
            <a:lvl1pPr>
              <a:lnSpc>
                <a:spcPct val="110000"/>
              </a:lnSpc>
              <a:spcBef>
                <a:spcPct val="20000"/>
              </a:spcBef>
              <a:buSzPct val="120000"/>
              <a:buBlip>
                <a:blip r:embed="rId9"/>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zh-CN" altLang="en-US" sz="1800" b="1" dirty="0">
                <a:solidFill>
                  <a:schemeClr val="tx1"/>
                </a:solidFill>
                <a:latin typeface="Times New Roman" panose="02020603050405020304" pitchFamily="18" charset="0"/>
                <a:ea typeface="宋体" panose="02010600030101010101" pitchFamily="2" charset="-122"/>
              </a:rPr>
              <a:t>测量数据的数学期望</a:t>
            </a:r>
          </a:p>
        </p:txBody>
      </p:sp>
      <p:sp>
        <p:nvSpPr>
          <p:cNvPr id="1021970" name="AutoShape 18"/>
          <p:cNvSpPr>
            <a:spLocks noChangeArrowheads="1"/>
          </p:cNvSpPr>
          <p:nvPr/>
        </p:nvSpPr>
        <p:spPr bwMode="auto">
          <a:xfrm>
            <a:off x="8706290" y="5094185"/>
            <a:ext cx="1845205" cy="1213479"/>
          </a:xfrm>
          <a:prstGeom prst="wedgeRoundRectCallout">
            <a:avLst>
              <a:gd name="adj1" fmla="val -92451"/>
              <a:gd name="adj2" fmla="val -15259"/>
              <a:gd name="adj3" fmla="val 16667"/>
            </a:avLst>
          </a:prstGeom>
          <a:solidFill>
            <a:schemeClr val="bg1"/>
          </a:solidFill>
          <a:ln w="28575" algn="ctr">
            <a:solidFill>
              <a:srgbClr val="FF9900"/>
            </a:solidFill>
            <a:miter lim="800000"/>
          </a:ln>
        </p:spPr>
        <p:txBody>
          <a:bodyPr anchor="ctr"/>
          <a:lstStyle>
            <a:lvl1pPr>
              <a:lnSpc>
                <a:spcPct val="110000"/>
              </a:lnSpc>
              <a:spcBef>
                <a:spcPct val="20000"/>
              </a:spcBef>
              <a:buSzPct val="120000"/>
              <a:buBlip>
                <a:blip r:embed="rId9"/>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zh-CN" altLang="en-US" sz="1800" b="1">
                <a:solidFill>
                  <a:schemeClr val="tx1"/>
                </a:solidFill>
                <a:latin typeface="Times New Roman" panose="02020603050405020304" pitchFamily="18" charset="0"/>
                <a:ea typeface="宋体" panose="02010600030101010101" pitchFamily="2" charset="-122"/>
              </a:rPr>
              <a:t>无数多次测量的平均值</a:t>
            </a:r>
          </a:p>
        </p:txBody>
      </p:sp>
      <p:sp>
        <p:nvSpPr>
          <p:cNvPr id="1021972" name="Rectangle 20"/>
          <p:cNvSpPr>
            <a:spLocks noChangeArrowheads="1"/>
          </p:cNvSpPr>
          <p:nvPr/>
        </p:nvSpPr>
        <p:spPr bwMode="auto">
          <a:xfrm>
            <a:off x="1090538" y="3923824"/>
            <a:ext cx="3498131"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580" indent="-449580">
              <a:lnSpc>
                <a:spcPct val="110000"/>
              </a:lnSpc>
              <a:spcBef>
                <a:spcPct val="20000"/>
              </a:spcBef>
              <a:buSzPct val="120000"/>
              <a:buBlip>
                <a:blip r:embed="rId9"/>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90000"/>
              </a:lnSpc>
              <a:buFontTx/>
              <a:buNone/>
            </a:pPr>
            <a:r>
              <a:rPr lang="zh-CN" altLang="en-US" sz="2200" dirty="0">
                <a:solidFill>
                  <a:schemeClr val="tx1"/>
                </a:solidFill>
                <a:latin typeface="+mn-ea"/>
                <a:ea typeface="+mn-ea"/>
              </a:rPr>
              <a:t>随机误差具有的抵消性</a:t>
            </a:r>
            <a:r>
              <a:rPr lang="en-US" altLang="zh-CN" sz="2200" dirty="0">
                <a:solidFill>
                  <a:schemeClr val="tx1"/>
                </a:solidFill>
                <a:latin typeface="+mn-ea"/>
                <a:ea typeface="+mn-ea"/>
              </a:rPr>
              <a:t>:</a:t>
            </a:r>
          </a:p>
        </p:txBody>
      </p:sp>
      <p:sp>
        <p:nvSpPr>
          <p:cNvPr id="1021974" name="Rectangle 22"/>
          <p:cNvSpPr>
            <a:spLocks noChangeArrowheads="1"/>
          </p:cNvSpPr>
          <p:nvPr/>
        </p:nvSpPr>
        <p:spPr bwMode="auto">
          <a:xfrm>
            <a:off x="1937545" y="4717812"/>
            <a:ext cx="4048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580" indent="-449580">
              <a:lnSpc>
                <a:spcPct val="110000"/>
              </a:lnSpc>
              <a:spcBef>
                <a:spcPct val="20000"/>
              </a:spcBef>
              <a:buSzPct val="120000"/>
              <a:buBlip>
                <a:blip r:embed="rId9"/>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90000"/>
              </a:lnSpc>
              <a:buFontTx/>
              <a:buNone/>
            </a:pPr>
            <a:r>
              <a:rPr lang="zh-CN" altLang="en-US" sz="1800" b="1" dirty="0">
                <a:solidFill>
                  <a:schemeClr val="tx1"/>
                </a:solidFill>
                <a:latin typeface="+mn-ea"/>
                <a:ea typeface="+mn-ea"/>
              </a:rPr>
              <a:t>由</a:t>
            </a:r>
            <a:endParaRPr lang="zh-CN" altLang="en-US" sz="2400" b="1" dirty="0">
              <a:solidFill>
                <a:schemeClr val="tx1"/>
              </a:solidFill>
              <a:latin typeface="+mn-ea"/>
              <a:ea typeface="+mn-ea"/>
            </a:endParaRPr>
          </a:p>
        </p:txBody>
      </p:sp>
      <p:sp>
        <p:nvSpPr>
          <p:cNvPr id="1021975" name="Rectangle 23"/>
          <p:cNvSpPr>
            <a:spLocks noChangeArrowheads="1"/>
          </p:cNvSpPr>
          <p:nvPr/>
        </p:nvSpPr>
        <p:spPr bwMode="auto">
          <a:xfrm>
            <a:off x="4386263" y="4737100"/>
            <a:ext cx="4048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580" indent="-449580">
              <a:lnSpc>
                <a:spcPct val="110000"/>
              </a:lnSpc>
              <a:spcBef>
                <a:spcPct val="20000"/>
              </a:spcBef>
              <a:buSzPct val="120000"/>
              <a:buBlip>
                <a:blip r:embed="rId9"/>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90000"/>
              </a:lnSpc>
              <a:buFontTx/>
              <a:buNone/>
            </a:pPr>
            <a:r>
              <a:rPr lang="zh-CN" altLang="en-US" sz="1800" b="1" dirty="0">
                <a:solidFill>
                  <a:schemeClr val="tx1"/>
                </a:solidFill>
                <a:latin typeface="+mn-ea"/>
                <a:ea typeface="+mn-ea"/>
              </a:rPr>
              <a:t>得</a:t>
            </a:r>
            <a:endParaRPr lang="zh-CN" altLang="en-US" sz="2400" b="1" dirty="0">
              <a:solidFill>
                <a:schemeClr val="tx1"/>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19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19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19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19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19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1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21968" grpId="0" animBg="1"/>
      <p:bldP spid="1021970" grpId="0" animBg="1"/>
      <p:bldP spid="1021972" grpId="0"/>
      <p:bldP spid="1021974" grpId="0"/>
      <p:bldP spid="102197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sz="quarter" idx="10"/>
          </p:nvPr>
        </p:nvSpPr>
        <p:spPr>
          <a:xfrm>
            <a:off x="644351" y="1583795"/>
            <a:ext cx="7642543" cy="3195355"/>
          </a:xfrm>
        </p:spPr>
        <p:txBody>
          <a:bodyPr>
            <a:normAutofit/>
          </a:bodyPr>
          <a:lstStyle/>
          <a:p>
            <a:pPr algn="just">
              <a:buFont typeface="Wingdings" panose="05000000000000000000" pitchFamily="2" charset="2"/>
              <a:buChar char="u"/>
            </a:pPr>
            <a:r>
              <a:rPr lang="zh-CN" altLang="en-US" sz="2400" dirty="0">
                <a:latin typeface="楷体_GB2312" pitchFamily="49" charset="-122"/>
              </a:rPr>
              <a:t>标准差：描述随机变量与其数学期望的分散程度</a:t>
            </a:r>
          </a:p>
          <a:p>
            <a:pPr marL="0" indent="0">
              <a:buNone/>
            </a:pPr>
            <a:endParaRPr lang="en-US" altLang="zh-CN" sz="2400" dirty="0">
              <a:latin typeface="楷体_GB2312" pitchFamily="49" charset="-122"/>
            </a:endParaRPr>
          </a:p>
        </p:txBody>
      </p:sp>
      <p:sp>
        <p:nvSpPr>
          <p:cNvPr id="61442" name="Rectangle 2"/>
          <p:cNvSpPr>
            <a:spLocks noGrp="1" noChangeArrowheads="1"/>
          </p:cNvSpPr>
          <p:nvPr>
            <p:ph type="title"/>
          </p:nvPr>
        </p:nvSpPr>
        <p:spPr/>
        <p:txBody>
          <a:bodyPr>
            <a:normAutofit/>
          </a:bodyPr>
          <a:lstStyle/>
          <a:p>
            <a:r>
              <a:rPr lang="zh-CN" altLang="en-US" sz="3400" b="1" dirty="0">
                <a:latin typeface="楷体_GB2312" pitchFamily="49" charset="-122"/>
              </a:rPr>
              <a:t>随机变量的</a:t>
            </a:r>
            <a:r>
              <a:rPr lang="zh-CN" altLang="en-US" sz="3400" dirty="0">
                <a:latin typeface="楷体_GB2312" pitchFamily="49" charset="-122"/>
              </a:rPr>
              <a:t>标准差（</a:t>
            </a:r>
            <a:r>
              <a:rPr lang="en-US" altLang="zh-CN" sz="3400" i="1" dirty="0">
                <a:latin typeface="Times New Roman" panose="02020603050405020304" pitchFamily="18" charset="0"/>
                <a:cs typeface="Times New Roman" panose="02020603050405020304" pitchFamily="18" charset="0"/>
              </a:rPr>
              <a:t>n</a:t>
            </a:r>
            <a:r>
              <a:rPr lang="en-US" altLang="zh-CN" sz="3400" dirty="0">
                <a:latin typeface="楷体_GB2312" pitchFamily="49" charset="-122"/>
                <a:sym typeface="Symbol" panose="05050102010706020507" pitchFamily="18" charset="2"/>
              </a:rPr>
              <a:t></a:t>
            </a:r>
            <a:r>
              <a:rPr lang="zh-CN" altLang="en-US" sz="3400" dirty="0">
                <a:latin typeface="楷体_GB2312" pitchFamily="49" charset="-122"/>
              </a:rPr>
              <a:t>）及估计值</a:t>
            </a:r>
            <a:endParaRPr lang="zh-CN" altLang="en-US" sz="3400" b="1" dirty="0">
              <a:latin typeface="楷体_GB2312" pitchFamily="49" charset="-122"/>
            </a:endParaRPr>
          </a:p>
        </p:txBody>
      </p:sp>
      <p:graphicFrame>
        <p:nvGraphicFramePr>
          <p:cNvPr id="61444" name="Object 5"/>
          <p:cNvGraphicFramePr>
            <a:graphicFrameLocks noChangeAspect="1"/>
          </p:cNvGraphicFramePr>
          <p:nvPr/>
        </p:nvGraphicFramePr>
        <p:xfrm>
          <a:off x="6045200" y="3333750"/>
          <a:ext cx="101600" cy="190500"/>
        </p:xfrm>
        <a:graphic>
          <a:graphicData uri="http://schemas.openxmlformats.org/presentationml/2006/ole">
            <mc:AlternateContent xmlns:mc="http://schemas.openxmlformats.org/markup-compatibility/2006">
              <mc:Choice xmlns:v="urn:schemas-microsoft-com:vml" Requires="v">
                <p:oleObj spid="_x0000_s27671" name="公式" r:id="rId3" imgW="101600" imgH="190500" progId="Equation.3">
                  <p:embed/>
                </p:oleObj>
              </mc:Choice>
              <mc:Fallback>
                <p:oleObj name="公式" r:id="rId3" imgW="101600" imgH="190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p:cNvGraphicFramePr>
            <a:graphicFrameLocks noChangeAspect="1"/>
          </p:cNvGraphicFramePr>
          <p:nvPr/>
        </p:nvGraphicFramePr>
        <p:xfrm>
          <a:off x="7840663" y="3203575"/>
          <a:ext cx="993775" cy="427038"/>
        </p:xfrm>
        <a:graphic>
          <a:graphicData uri="http://schemas.openxmlformats.org/presentationml/2006/ole">
            <mc:AlternateContent xmlns:mc="http://schemas.openxmlformats.org/markup-compatibility/2006">
              <mc:Choice xmlns:v="urn:schemas-microsoft-com:vml" Requires="v">
                <p:oleObj spid="_x0000_s27672" name="Equation" r:id="rId5" imgW="13411200" imgH="5486400" progId="Equation.DSMT4">
                  <p:embed/>
                </p:oleObj>
              </mc:Choice>
              <mc:Fallback>
                <p:oleObj name="Equation" r:id="rId5" imgW="13411200" imgH="5486400" progId="Equation.DSMT4">
                  <p:embed/>
                  <p:pic>
                    <p:nvPicPr>
                      <p:cNvPr id="0" name="Object 3"/>
                      <p:cNvPicPr>
                        <a:picLocks noChangeAspect="1" noChangeArrowheads="1"/>
                      </p:cNvPicPr>
                      <p:nvPr/>
                    </p:nvPicPr>
                    <p:blipFill>
                      <a:blip r:embed="rId6"/>
                      <a:srcRect/>
                      <a:stretch>
                        <a:fillRect/>
                      </a:stretch>
                    </p:blipFill>
                    <p:spPr bwMode="auto">
                      <a:xfrm>
                        <a:off x="7840663" y="3203575"/>
                        <a:ext cx="993775" cy="427038"/>
                      </a:xfrm>
                      <a:prstGeom prst="rect">
                        <a:avLst/>
                      </a:prstGeom>
                      <a:noFill/>
                      <a:ln>
                        <a:noFill/>
                      </a:ln>
                    </p:spPr>
                  </p:pic>
                </p:oleObj>
              </mc:Fallback>
            </mc:AlternateContent>
          </a:graphicData>
        </a:graphic>
      </p:graphicFrame>
      <p:grpSp>
        <p:nvGrpSpPr>
          <p:cNvPr id="7" name="组合 6"/>
          <p:cNvGrpSpPr/>
          <p:nvPr/>
        </p:nvGrpSpPr>
        <p:grpSpPr bwMode="auto">
          <a:xfrm>
            <a:off x="750801" y="2254372"/>
            <a:ext cx="5187950" cy="1854200"/>
            <a:chOff x="862013" y="1916113"/>
            <a:chExt cx="5187627" cy="1853956"/>
          </a:xfrm>
        </p:grpSpPr>
        <p:sp>
          <p:nvSpPr>
            <p:cNvPr id="8" name="矩形 1"/>
            <p:cNvSpPr>
              <a:spLocks noChangeArrowheads="1"/>
            </p:cNvSpPr>
            <p:nvPr/>
          </p:nvSpPr>
          <p:spPr bwMode="auto">
            <a:xfrm>
              <a:off x="862013" y="1916113"/>
              <a:ext cx="3497855" cy="461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dirty="0">
                  <a:latin typeface="+mn-ea"/>
                  <a:ea typeface="+mn-ea"/>
                </a:rPr>
                <a:t>标准差</a:t>
              </a:r>
              <a:r>
                <a:rPr kumimoji="1" lang="el-GR" altLang="zh-CN" sz="2400" dirty="0">
                  <a:latin typeface="+mn-lt"/>
                  <a:ea typeface="+mn-ea"/>
                  <a:cs typeface="Times New Roman" panose="02020603050405020304" pitchFamily="18" charset="0"/>
                </a:rPr>
                <a:t>σ</a:t>
              </a:r>
              <a:r>
                <a:rPr lang="en-US" altLang="zh-CN" sz="2400" dirty="0">
                  <a:solidFill>
                    <a:srgbClr val="FF0000"/>
                  </a:solidFill>
                </a:rPr>
                <a:t> (sigma) </a:t>
              </a:r>
              <a:r>
                <a:rPr kumimoji="1" lang="zh-CN" altLang="en-US" sz="2400" dirty="0">
                  <a:latin typeface="+mn-ea"/>
                  <a:ea typeface="+mn-ea"/>
                  <a:cs typeface="Times New Roman" panose="02020603050405020304" pitchFamily="18" charset="0"/>
                </a:rPr>
                <a:t>定义</a:t>
              </a:r>
              <a:r>
                <a:rPr kumimoji="1" lang="zh-CN" altLang="en-US" sz="2400" dirty="0">
                  <a:latin typeface="+mn-ea"/>
                  <a:ea typeface="+mn-ea"/>
                </a:rPr>
                <a:t>：</a:t>
              </a:r>
              <a:r>
                <a:rPr kumimoji="1" lang="en-US" altLang="zh-CN" sz="2400" i="1" baseline="-25000" dirty="0">
                  <a:latin typeface="+mn-ea"/>
                  <a:ea typeface="+mn-ea"/>
                </a:rPr>
                <a:t> </a:t>
              </a:r>
              <a:endParaRPr kumimoji="1" lang="zh-CN" altLang="en-US" sz="2400" dirty="0">
                <a:latin typeface="+mn-ea"/>
                <a:ea typeface="+mn-ea"/>
              </a:endParaRPr>
            </a:p>
          </p:txBody>
        </p:sp>
        <p:sp>
          <p:nvSpPr>
            <p:cNvPr id="9" name="矩形 8"/>
            <p:cNvSpPr>
              <a:spLocks noRot="1" noChangeAspect="1" noMove="1" noResize="1" noEditPoints="1" noAdjustHandles="1" noChangeArrowheads="1" noChangeShapeType="1" noTextEdit="1"/>
            </p:cNvSpPr>
            <p:nvPr/>
          </p:nvSpPr>
          <p:spPr>
            <a:xfrm>
              <a:off x="2945136" y="2240868"/>
              <a:ext cx="3104504" cy="1529201"/>
            </a:xfrm>
            <a:prstGeom prst="rect">
              <a:avLst/>
            </a:prstGeom>
            <a:blipFill rotWithShape="1">
              <a:blip r:embed="rId7"/>
              <a:stretch>
                <a:fillRect/>
              </a:stretch>
            </a:blipFill>
          </p:spPr>
          <p:txBody>
            <a:bodyPr/>
            <a:lstStyle/>
            <a:p>
              <a:pPr eaLnBrk="1" hangingPunct="1">
                <a:defRPr/>
              </a:pPr>
              <a:r>
                <a:rPr lang="zh-CN" altLang="en-US" dirty="0">
                  <a:noFill/>
                  <a:latin typeface="Arial" panose="020B0604020202020204" pitchFamily="34" charset="0"/>
                </a:rPr>
                <a:t> </a:t>
              </a:r>
            </a:p>
          </p:txBody>
        </p:sp>
      </p:grpSp>
      <p:grpSp>
        <p:nvGrpSpPr>
          <p:cNvPr id="10" name="组合 2"/>
          <p:cNvGrpSpPr/>
          <p:nvPr/>
        </p:nvGrpSpPr>
        <p:grpSpPr bwMode="auto">
          <a:xfrm>
            <a:off x="1586261" y="4730171"/>
            <a:ext cx="3148601" cy="1528762"/>
            <a:chOff x="2339752" y="4437112"/>
            <a:chExt cx="3148713" cy="1529201"/>
          </a:xfrm>
        </p:grpSpPr>
        <p:sp>
          <p:nvSpPr>
            <p:cNvPr id="11" name="Rectangle 14"/>
            <p:cNvSpPr>
              <a:spLocks noChangeArrowheads="1"/>
            </p:cNvSpPr>
            <p:nvPr/>
          </p:nvSpPr>
          <p:spPr bwMode="auto">
            <a:xfrm>
              <a:off x="4005263" y="5232400"/>
              <a:ext cx="117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a:solidFill>
                    <a:srgbClr val="000099"/>
                  </a:solidFill>
                  <a:latin typeface="Times New Roman" panose="02020603050405020304" pitchFamily="18" charset="0"/>
                </a:rPr>
                <a:t>	 </a:t>
              </a:r>
            </a:p>
          </p:txBody>
        </p:sp>
        <p:sp>
          <p:nvSpPr>
            <p:cNvPr id="12" name="Rectangle 15"/>
            <p:cNvSpPr>
              <a:spLocks noChangeArrowheads="1"/>
            </p:cNvSpPr>
            <p:nvPr/>
          </p:nvSpPr>
          <p:spPr bwMode="auto">
            <a:xfrm>
              <a:off x="4005263" y="5232400"/>
              <a:ext cx="117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a:solidFill>
                    <a:srgbClr val="000099"/>
                  </a:solidFill>
                  <a:latin typeface="Times New Roman" panose="02020603050405020304" pitchFamily="18" charset="0"/>
                </a:rPr>
                <a:t>	 </a:t>
              </a:r>
            </a:p>
          </p:txBody>
        </p:sp>
        <p:sp>
          <p:nvSpPr>
            <p:cNvPr id="13" name="矩形 12"/>
            <p:cNvSpPr>
              <a:spLocks noRot="1" noChangeAspect="1" noMove="1" noResize="1" noEditPoints="1" noAdjustHandles="1" noChangeArrowheads="1" noChangeShapeType="1" noTextEdit="1"/>
            </p:cNvSpPr>
            <p:nvPr/>
          </p:nvSpPr>
          <p:spPr>
            <a:xfrm>
              <a:off x="2339752" y="4437112"/>
              <a:ext cx="3148713" cy="1529201"/>
            </a:xfrm>
            <a:prstGeom prst="rect">
              <a:avLst/>
            </a:prstGeom>
            <a:blipFill rotWithShape="1">
              <a:blip r:embed="rId8" cstate="print"/>
              <a:stretch>
                <a:fillRect/>
              </a:stretch>
            </a:blipFill>
          </p:spPr>
          <p:txBody>
            <a:bodyPr/>
            <a:lstStyle/>
            <a:p>
              <a:pPr eaLnBrk="1" hangingPunct="1">
                <a:defRPr/>
              </a:pPr>
              <a:r>
                <a:rPr lang="en-US" dirty="0">
                  <a:noFill/>
                  <a:latin typeface="Arial" panose="020B0604020202020204" pitchFamily="34" charset="0"/>
                </a:rPr>
                <a:t> </a:t>
              </a:r>
            </a:p>
          </p:txBody>
        </p:sp>
      </p:grpSp>
      <p:grpSp>
        <p:nvGrpSpPr>
          <p:cNvPr id="16" name="组合 2"/>
          <p:cNvGrpSpPr/>
          <p:nvPr/>
        </p:nvGrpSpPr>
        <p:grpSpPr bwMode="auto">
          <a:xfrm>
            <a:off x="2953513" y="6232618"/>
            <a:ext cx="7104063" cy="461963"/>
            <a:chOff x="1320800" y="2981038"/>
            <a:chExt cx="7103628" cy="461665"/>
          </a:xfrm>
        </p:grpSpPr>
        <p:sp>
          <p:nvSpPr>
            <p:cNvPr id="17" name="矩形 6"/>
            <p:cNvSpPr>
              <a:spLocks noChangeArrowheads="1"/>
            </p:cNvSpPr>
            <p:nvPr/>
          </p:nvSpPr>
          <p:spPr bwMode="auto">
            <a:xfrm>
              <a:off x="1320800" y="2981038"/>
              <a:ext cx="71036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用剩余误差</a:t>
              </a:r>
              <a:r>
                <a:rPr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v</a:t>
              </a:r>
              <a:r>
                <a:rPr lang="en-US" altLang="zh-CN" sz="2400" i="1" baseline="-25000" dirty="0">
                  <a:latin typeface="Times New Roman" panose="02020603050405020304" pitchFamily="18" charset="0"/>
                  <a:ea typeface="华文仿宋" panose="02010600040101010101" pitchFamily="2" charset="-122"/>
                  <a:cs typeface="Times New Roman" panose="02020603050405020304" pitchFamily="18" charset="0"/>
                </a:rPr>
                <a:t>i</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来计算标准差</a:t>
              </a:r>
              <a:r>
                <a:rPr lang="el-GR" altLang="zh-CN" sz="2400" dirty="0">
                  <a:latin typeface="Times New Roman" panose="02020603050405020304" pitchFamily="18" charset="0"/>
                  <a:ea typeface="华文仿宋" panose="02010600040101010101" pitchFamily="2" charset="-122"/>
                  <a:cs typeface="Times New Roman" panose="02020603050405020304" pitchFamily="18" charset="0"/>
                </a:rPr>
                <a:t>σ</a:t>
              </a:r>
              <a:r>
                <a:rPr lang="en-US" altLang="zh-CN" sz="2400" baseline="-25000" dirty="0" err="1">
                  <a:latin typeface="Times New Roman" panose="02020603050405020304" pitchFamily="18" charset="0"/>
                  <a:ea typeface="华文仿宋" panose="02010600040101010101" pitchFamily="2" charset="-122"/>
                  <a:cs typeface="Times New Roman" panose="02020603050405020304" pitchFamily="18" charset="0"/>
                </a:rPr>
                <a:t>i</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，用</a:t>
              </a:r>
              <a:r>
                <a:rPr lang="el-GR" altLang="zh-CN" sz="2400" dirty="0">
                  <a:latin typeface="Times New Roman" panose="02020603050405020304" pitchFamily="18" charset="0"/>
                  <a:ea typeface="华文仿宋" panose="02010600040101010101" pitchFamily="2" charset="-122"/>
                  <a:cs typeface="Times New Roman" panose="02020603050405020304" pitchFamily="18" charset="0"/>
                </a:rPr>
                <a:t>σ</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估计值   来替换</a:t>
              </a:r>
              <a:r>
                <a:rPr lang="el-GR" altLang="zh-CN" sz="2400" dirty="0">
                  <a:latin typeface="Times New Roman" panose="02020603050405020304" pitchFamily="18" charset="0"/>
                  <a:ea typeface="华文仿宋" panose="02010600040101010101" pitchFamily="2" charset="-122"/>
                  <a:cs typeface="Times New Roman" panose="02020603050405020304" pitchFamily="18" charset="0"/>
                </a:rPr>
                <a:t>σ</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     </a:t>
              </a:r>
            </a:p>
          </p:txBody>
        </p:sp>
        <p:sp>
          <p:nvSpPr>
            <p:cNvPr id="18" name="矩形 17"/>
            <p:cNvSpPr>
              <a:spLocks noRot="1" noChangeAspect="1" noMove="1" noResize="1" noEditPoints="1" noAdjustHandles="1" noChangeArrowheads="1" noChangeShapeType="1" noTextEdit="1"/>
            </p:cNvSpPr>
            <p:nvPr/>
          </p:nvSpPr>
          <p:spPr>
            <a:xfrm>
              <a:off x="6704381" y="3028890"/>
              <a:ext cx="405880" cy="400110"/>
            </a:xfrm>
            <a:prstGeom prst="rect">
              <a:avLst/>
            </a:prstGeom>
            <a:blipFill rotWithShape="1">
              <a:blip r:embed="rId9"/>
              <a:stretch>
                <a:fillRect t="-3030" r="-10606"/>
              </a:stretch>
            </a:blipFill>
          </p:spPr>
          <p:txBody>
            <a:bodyPr/>
            <a:lstStyle/>
            <a:p>
              <a:pPr eaLnBrk="1" hangingPunct="1">
                <a:defRPr/>
              </a:pPr>
              <a:r>
                <a:rPr lang="zh-CN" altLang="en-US">
                  <a:solidFill>
                    <a:srgbClr val="FF0000"/>
                  </a:solidFill>
                  <a:latin typeface="Arial" panose="020B0604020202020204" pitchFamily="34" charset="0"/>
                </a:rPr>
                <a:t> </a:t>
              </a:r>
            </a:p>
          </p:txBody>
        </p:sp>
      </p:grpSp>
      <p:sp>
        <p:nvSpPr>
          <p:cNvPr id="20" name="文本框 19"/>
          <p:cNvSpPr txBox="1"/>
          <p:nvPr/>
        </p:nvSpPr>
        <p:spPr>
          <a:xfrm>
            <a:off x="543356" y="4118358"/>
            <a:ext cx="6094602" cy="461665"/>
          </a:xfrm>
          <a:prstGeom prst="rect">
            <a:avLst/>
          </a:prstGeom>
          <a:noFill/>
        </p:spPr>
        <p:txBody>
          <a:bodyPr wrap="square">
            <a:spAutoFit/>
          </a:bodyPr>
          <a:lstStyle/>
          <a:p>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标准差估计值（实验标准差）：</a:t>
            </a:r>
            <a:endParaRPr lang="zh-CN" altLang="en-US" sz="2400" b="1" dirty="0"/>
          </a:p>
        </p:txBody>
      </p:sp>
      <p:graphicFrame>
        <p:nvGraphicFramePr>
          <p:cNvPr id="22" name="对象 5"/>
          <p:cNvGraphicFramePr>
            <a:graphicFrameLocks noChangeAspect="1"/>
          </p:cNvGraphicFramePr>
          <p:nvPr/>
        </p:nvGraphicFramePr>
        <p:xfrm>
          <a:off x="7794625" y="5178425"/>
          <a:ext cx="1085850" cy="520700"/>
        </p:xfrm>
        <a:graphic>
          <a:graphicData uri="http://schemas.openxmlformats.org/presentationml/2006/ole">
            <mc:AlternateContent xmlns:mc="http://schemas.openxmlformats.org/markup-compatibility/2006">
              <mc:Choice xmlns:v="urn:schemas-microsoft-com:vml" Requires="v">
                <p:oleObj spid="_x0000_s27673" name="Equation" r:id="rId10" imgW="11582400" imgH="5486400" progId="Equation.DSMT4">
                  <p:embed/>
                </p:oleObj>
              </mc:Choice>
              <mc:Fallback>
                <p:oleObj name="Equation" r:id="rId10" imgW="11582400" imgH="5486400" progId="Equation.DSMT4">
                  <p:embed/>
                  <p:pic>
                    <p:nvPicPr>
                      <p:cNvPr id="0" name="对象 5"/>
                      <p:cNvPicPr>
                        <a:picLocks noChangeAspect="1" noChangeArrowheads="1"/>
                      </p:cNvPicPr>
                      <p:nvPr/>
                    </p:nvPicPr>
                    <p:blipFill>
                      <a:blip r:embed="rId11"/>
                      <a:srcRect/>
                      <a:stretch>
                        <a:fillRect/>
                      </a:stretch>
                    </p:blipFill>
                    <p:spPr bwMode="auto">
                      <a:xfrm>
                        <a:off x="7794625" y="5178425"/>
                        <a:ext cx="10858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文本框 23"/>
          <p:cNvSpPr txBox="1"/>
          <p:nvPr/>
        </p:nvSpPr>
        <p:spPr>
          <a:xfrm>
            <a:off x="6637958" y="4811345"/>
            <a:ext cx="1449137" cy="369332"/>
          </a:xfrm>
          <a:prstGeom prst="rect">
            <a:avLst/>
          </a:prstGeom>
          <a:noFill/>
        </p:spPr>
        <p:txBody>
          <a:bodyPr wrap="square">
            <a:spAutoFit/>
          </a:bodyPr>
          <a:lstStyle/>
          <a:p>
            <a:r>
              <a:rPr lang="zh-CN" altLang="en-US" sz="1800" dirty="0">
                <a:latin typeface="Times New Roman" panose="02020603050405020304" pitchFamily="18" charset="0"/>
                <a:ea typeface="华文仿宋" panose="02010600040101010101" pitchFamily="2" charset="-122"/>
                <a:cs typeface="Times New Roman" panose="02020603050405020304" pitchFamily="18" charset="0"/>
              </a:rPr>
              <a:t>剩余误差：</a:t>
            </a:r>
            <a:endParaRPr lang="zh-CN" altLang="en-US" dirty="0"/>
          </a:p>
        </p:txBody>
      </p:sp>
      <p:sp>
        <p:nvSpPr>
          <p:cNvPr id="25" name="文本框 24"/>
          <p:cNvSpPr txBox="1"/>
          <p:nvPr/>
        </p:nvSpPr>
        <p:spPr>
          <a:xfrm>
            <a:off x="6684241" y="2726235"/>
            <a:ext cx="1449137" cy="369332"/>
          </a:xfrm>
          <a:prstGeom prst="rect">
            <a:avLst/>
          </a:prstGeom>
          <a:noFill/>
        </p:spPr>
        <p:txBody>
          <a:bodyPr wrap="square">
            <a:spAutoFit/>
          </a:bodyPr>
          <a:lstStyle/>
          <a:p>
            <a:r>
              <a:rPr lang="zh-CN" altLang="en-US" dirty="0">
                <a:latin typeface="Times New Roman" panose="02020603050405020304" pitchFamily="18" charset="0"/>
                <a:ea typeface="华文仿宋" panose="02010600040101010101" pitchFamily="2" charset="-122"/>
                <a:cs typeface="Times New Roman" panose="02020603050405020304" pitchFamily="18" charset="0"/>
              </a:rPr>
              <a:t>随机</a:t>
            </a:r>
            <a:r>
              <a:rPr lang="zh-CN" altLang="en-US" sz="1800" dirty="0">
                <a:latin typeface="Times New Roman" panose="02020603050405020304" pitchFamily="18" charset="0"/>
                <a:ea typeface="华文仿宋" panose="02010600040101010101" pitchFamily="2" charset="-122"/>
                <a:cs typeface="Times New Roman" panose="02020603050405020304" pitchFamily="18" charset="0"/>
              </a:rPr>
              <a:t>误差：</a:t>
            </a:r>
            <a:endParaRPr lang="zh-CN" altLang="en-US" dirty="0"/>
          </a:p>
        </p:txBody>
      </p:sp>
      <p:sp>
        <p:nvSpPr>
          <p:cNvPr id="27" name="文本框 26"/>
          <p:cNvSpPr txBox="1"/>
          <p:nvPr/>
        </p:nvSpPr>
        <p:spPr>
          <a:xfrm>
            <a:off x="428284" y="5872881"/>
            <a:ext cx="2054274" cy="461665"/>
          </a:xfrm>
          <a:prstGeom prst="rect">
            <a:avLst/>
          </a:prstGeom>
          <a:noFill/>
        </p:spPr>
        <p:txBody>
          <a:bodyPr wrap="square">
            <a:spAutoFit/>
          </a:bodyPr>
          <a:lstStyle/>
          <a:p>
            <a:r>
              <a:rPr lang="zh-CN" altLang="en-US"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贝赛尔公式</a:t>
            </a:r>
            <a:endParaRPr lang="zh-CN" altLang="en-US" sz="24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1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5"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normAutofit/>
              </a:bodyPr>
              <a:lstStyle/>
              <a:p>
                <a:pPr>
                  <a:buFont typeface="Wingdings" panose="05000000000000000000" pitchFamily="2" charset="2"/>
                  <a:buChar char="u"/>
                </a:pPr>
                <a:r>
                  <a:rPr lang="zh-CN" altLang="en-US" sz="2400" dirty="0"/>
                  <a:t>算术平均值原理</a:t>
                </a:r>
                <a:r>
                  <a:rPr lang="en-US" altLang="zh-CN" sz="2400" dirty="0"/>
                  <a:t>——</a:t>
                </a:r>
                <a:r>
                  <a:rPr lang="zh-CN" altLang="en-US" sz="2400" dirty="0"/>
                  <a:t> 有限测量列的算术平均值是数学期望的最佳估计值</a:t>
                </a:r>
                <a:endParaRPr lang="en-US" altLang="zh-CN" sz="2400" dirty="0"/>
              </a:p>
              <a:p>
                <a:pPr marL="342900" lvl="1" indent="-342900">
                  <a:spcBef>
                    <a:spcPts val="1000"/>
                  </a:spcBef>
                  <a:buFont typeface="Wingdings" panose="05000000000000000000" pitchFamily="2" charset="2"/>
                  <a:buChar char="u"/>
                </a:pPr>
                <a:r>
                  <a:rPr lang="zh-CN" altLang="en-US" sz="2400" dirty="0"/>
                  <a:t>剩余误差</a:t>
                </a:r>
                <a:r>
                  <a:rPr lang="en-US" altLang="zh-CN" sz="2400" dirty="0"/>
                  <a:t>——</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𝜈</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oMath>
                </a14:m>
                <a:r>
                  <a:rPr lang="zh-CN" altLang="en-US" sz="2400" dirty="0"/>
                  <a:t>   （用平均值代替真值计算随机误差）</a:t>
                </a:r>
                <a:endParaRPr lang="en-US" altLang="zh-CN" sz="2400" dirty="0"/>
              </a:p>
              <a:p>
                <a:pPr marL="342900" lvl="1" indent="-342900">
                  <a:spcBef>
                    <a:spcPts val="1000"/>
                  </a:spcBef>
                  <a:buFont typeface="Wingdings" panose="05000000000000000000" pitchFamily="2" charset="2"/>
                  <a:buChar char="u"/>
                </a:pPr>
                <a:r>
                  <a:rPr lang="zh-CN" altLang="en-US" sz="2600" dirty="0"/>
                  <a:t>贝塞尔公式计算标准偏差的估计值</a:t>
                </a:r>
                <a:r>
                  <a:rPr lang="en-US" altLang="zh-CN" sz="2600" dirty="0"/>
                  <a:t>——</a:t>
                </a:r>
                <a:r>
                  <a:rPr lang="zh-CN" altLang="en-US" sz="2600" dirty="0"/>
                  <a:t>实验标准差</a:t>
                </a:r>
                <a:endParaRPr lang="en-US" altLang="zh-CN" sz="2600" dirty="0"/>
              </a:p>
              <a:p>
                <a:pPr marL="0" lvl="1" indent="0">
                  <a:spcBef>
                    <a:spcPts val="1000"/>
                  </a:spcBef>
                  <a:buNone/>
                </a:pPr>
                <a:endParaRPr lang="en-US" altLang="zh-CN" sz="2400" dirty="0"/>
              </a:p>
              <a:p>
                <a:pPr marL="0" lvl="1" indent="0">
                  <a:spcBef>
                    <a:spcPts val="1000"/>
                  </a:spcBef>
                  <a:buNone/>
                </a:pPr>
                <a:endParaRPr lang="zh-CN" altLang="en-US" sz="2400" dirty="0"/>
              </a:p>
            </p:txBody>
          </p:sp>
        </mc:Choice>
        <mc:Fallback xmlns="">
          <p:sp>
            <p:nvSpPr>
              <p:cNvPr id="2" name="内容占位符 1"/>
              <p:cNvSpPr>
                <a:spLocks noRot="1" noChangeAspect="1" noMove="1" noResize="1" noEditPoints="1" noAdjustHandles="1" noChangeArrowheads="1" noChangeShapeType="1" noTextEdit="1"/>
              </p:cNvSpPr>
              <p:nvPr>
                <p:ph sz="quarter" idx="10"/>
              </p:nvPr>
            </p:nvSpPr>
            <p:spPr>
              <a:blipFill rotWithShape="1">
                <a:blip r:embed="rId3"/>
                <a:stretch>
                  <a:fillRect l="-2" t="-8" r="4"/>
                </a:stretch>
              </a:blipFill>
            </p:spPr>
            <p:txBody>
              <a:bodyPr/>
              <a:lstStyle/>
              <a:p>
                <a:r>
                  <a:rPr lang="zh-CN" altLang="en-US">
                    <a:noFill/>
                  </a:rPr>
                  <a:t> </a:t>
                </a:r>
              </a:p>
            </p:txBody>
          </p:sp>
        </mc:Fallback>
      </mc:AlternateContent>
      <p:sp>
        <p:nvSpPr>
          <p:cNvPr id="62466" name="Rectangle 2"/>
          <p:cNvSpPr>
            <a:spLocks noGrp="1" noChangeArrowheads="1"/>
          </p:cNvSpPr>
          <p:nvPr>
            <p:ph type="title"/>
          </p:nvPr>
        </p:nvSpPr>
        <p:spPr/>
        <p:txBody>
          <a:bodyPr>
            <a:normAutofit/>
          </a:bodyPr>
          <a:lstStyle/>
          <a:p>
            <a:r>
              <a:rPr lang="zh-CN" altLang="en-US" dirty="0">
                <a:latin typeface="楷体_GB2312" pitchFamily="49" charset="-122"/>
              </a:rPr>
              <a:t>有限测量列的</a:t>
            </a:r>
            <a:r>
              <a:rPr lang="zh-CN" altLang="en-US" sz="3200" b="1" dirty="0">
                <a:latin typeface="楷体_GB2312" pitchFamily="49" charset="-122"/>
              </a:rPr>
              <a:t>数学期望及标准差的估计</a:t>
            </a:r>
            <a:endParaRPr lang="zh-CN" altLang="en-US" dirty="0">
              <a:latin typeface="楷体_GB2312" pitchFamily="49" charset="-122"/>
            </a:endParaRPr>
          </a:p>
        </p:txBody>
      </p:sp>
      <p:sp>
        <p:nvSpPr>
          <p:cNvPr id="8" name="Rectangle 7"/>
          <p:cNvSpPr>
            <a:spLocks noChangeArrowheads="1"/>
          </p:cNvSpPr>
          <p:nvPr/>
        </p:nvSpPr>
        <p:spPr bwMode="auto">
          <a:xfrm>
            <a:off x="2406650" y="4851400"/>
            <a:ext cx="2667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2400" dirty="0">
              <a:solidFill>
                <a:schemeClr val="hlink"/>
              </a:solidFill>
              <a:latin typeface="Garamond" panose="02020404030301010803" pitchFamily="18" charset="0"/>
              <a:ea typeface="楷体_GB2312" pitchFamily="49" charset="-122"/>
            </a:endParaRPr>
          </a:p>
        </p:txBody>
      </p:sp>
      <mc:AlternateContent xmlns:mc="http://schemas.openxmlformats.org/markup-compatibility/2006" xmlns:a14="http://schemas.microsoft.com/office/drawing/2010/main">
        <mc:Choice Requires="a14">
          <p:sp>
            <p:nvSpPr>
              <p:cNvPr id="3" name="矩形 2"/>
              <p:cNvSpPr/>
              <p:nvPr/>
            </p:nvSpPr>
            <p:spPr>
              <a:xfrm>
                <a:off x="2457426" y="4333666"/>
                <a:ext cx="3600400" cy="1169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𝜎</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𝑛</m:t>
                              </m:r>
                              <m:r>
                                <a:rPr lang="zh-CN" altLang="en-US" i="0">
                                  <a:latin typeface="Cambria Math" panose="02040503050406030204" pitchFamily="18" charset="0"/>
                                </a:rPr>
                                <m:t>−1</m:t>
                              </m:r>
                            </m:den>
                          </m:f>
                          <m:nary>
                            <m:naryPr>
                              <m:chr m:val="∑"/>
                              <m:limLoc m:val="undOvr"/>
                              <m:ctrlPr>
                                <a:rPr lang="zh-CN" altLang="en-US" i="1">
                                  <a:latin typeface="Cambria Math" panose="02040503050406030204" pitchFamily="18" charset="0"/>
                                </a:rPr>
                              </m:ctrlPr>
                            </m:naryPr>
                            <m:sub>
                              <m:r>
                                <a:rPr lang="zh-CN" altLang="en-US" i="0">
                                  <a:latin typeface="Cambria Math" panose="02040503050406030204" pitchFamily="18" charset="0"/>
                                </a:rPr>
                                <m:t>1</m:t>
                              </m:r>
                            </m:sub>
                            <m:sup>
                              <m:r>
                                <a:rPr lang="zh-CN" altLang="en-US" i="1">
                                  <a:latin typeface="Cambria Math" panose="02040503050406030204" pitchFamily="18" charset="0"/>
                                </a:rPr>
                                <m:t>𝑛</m:t>
                              </m:r>
                            </m:sup>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d>
                                </m:e>
                                <m:sup>
                                  <m:r>
                                    <a:rPr lang="zh-CN" altLang="en-US" i="0">
                                      <a:latin typeface="Cambria Math" panose="02040503050406030204" pitchFamily="18" charset="0"/>
                                    </a:rPr>
                                    <m:t>2</m:t>
                                  </m:r>
                                </m:sup>
                              </m:sSup>
                            </m:e>
                          </m:nary>
                        </m:e>
                      </m:rad>
                      <m:r>
                        <a:rPr lang="zh-CN" altLang="en-US" i="0">
                          <a:latin typeface="Cambria Math" panose="02040503050406030204" pitchFamily="18" charset="0"/>
                        </a:rPr>
                        <m:t> </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457426" y="4333666"/>
                <a:ext cx="3600400" cy="1169936"/>
              </a:xfrm>
              <a:prstGeom prst="rect">
                <a:avLst/>
              </a:prstGeom>
              <a:blipFill rotWithShape="1">
                <a:blip r:embed="rId5"/>
                <a:stretch>
                  <a:fillRect l="-17" t="-36" r="16" b="5"/>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6038850" y="3319463"/>
          <a:ext cx="114300" cy="215900"/>
        </p:xfrm>
        <a:graphic>
          <a:graphicData uri="http://schemas.openxmlformats.org/presentationml/2006/ole">
            <mc:AlternateContent xmlns:mc="http://schemas.openxmlformats.org/markup-compatibility/2006">
              <mc:Choice xmlns:v="urn:schemas-microsoft-com:vml" Requires="v">
                <p:oleObj spid="_x0000_s28681" name="公式" r:id="rId6" imgW="114300" imgH="215900" progId="Equation.3">
                  <p:embed/>
                </p:oleObj>
              </mc:Choice>
              <mc:Fallback>
                <p:oleObj name="公式" r:id="rId6" imgW="114300" imgH="215900" progId="Equation.3">
                  <p:embed/>
                  <p:pic>
                    <p:nvPicPr>
                      <p:cNvPr id="0" name="图片 4"/>
                      <p:cNvPicPr/>
                      <p:nvPr/>
                    </p:nvPicPr>
                    <p:blipFill>
                      <a:blip r:embed="rId7"/>
                      <a:stretch>
                        <a:fillRect/>
                      </a:stretch>
                    </p:blipFill>
                    <p:spPr>
                      <a:xfrm>
                        <a:off x="6038850" y="3319463"/>
                        <a:ext cx="114300" cy="21590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658702" y="2012182"/>
            <a:ext cx="11162884" cy="1412339"/>
          </a:xfrm>
        </p:spPr>
        <p:txBody>
          <a:bodyPr>
            <a:normAutofit fontScale="92500" lnSpcReduction="20000"/>
          </a:bodyPr>
          <a:lstStyle/>
          <a:p>
            <a:pPr>
              <a:buFont typeface="Wingdings" panose="05000000000000000000" pitchFamily="2" charset="2"/>
              <a:buChar char="u"/>
            </a:pPr>
            <a:r>
              <a:rPr lang="zh-CN" altLang="en-US" sz="2600" dirty="0"/>
              <a:t>在有限次的测量列中，以算术平均值作为测量结果的估计值，故算术平均值本身也是随机变量，它也有标准差</a:t>
            </a:r>
            <a:endParaRPr lang="en-US" altLang="zh-CN" sz="2600" dirty="0">
              <a:latin typeface="+mn-ea"/>
            </a:endParaRPr>
          </a:p>
          <a:p>
            <a:pPr>
              <a:buFont typeface="Wingdings" panose="05000000000000000000" pitchFamily="2" charset="2"/>
              <a:buChar char="u"/>
            </a:pPr>
            <a:r>
              <a:rPr lang="zh-CN" altLang="en-US" sz="2600" dirty="0">
                <a:latin typeface="+mn-ea"/>
              </a:rPr>
              <a:t>算术平均值的实验标准差</a:t>
            </a:r>
          </a:p>
        </p:txBody>
      </p:sp>
      <p:sp>
        <p:nvSpPr>
          <p:cNvPr id="11" name="标题 10"/>
          <p:cNvSpPr>
            <a:spLocks noGrp="1"/>
          </p:cNvSpPr>
          <p:nvPr>
            <p:ph type="title"/>
          </p:nvPr>
        </p:nvSpPr>
        <p:spPr/>
        <p:txBody>
          <a:bodyPr/>
          <a:lstStyle/>
          <a:p>
            <a:r>
              <a:rPr lang="zh-CN" altLang="en-US" dirty="0"/>
              <a:t>算术平均值的实验标准差</a:t>
            </a:r>
          </a:p>
        </p:txBody>
      </p:sp>
      <p:sp>
        <p:nvSpPr>
          <p:cNvPr id="2" name="Rectangle 2"/>
          <p:cNvSpPr txBox="1">
            <a:spLocks noChangeArrowheads="1"/>
          </p:cNvSpPr>
          <p:nvPr/>
        </p:nvSpPr>
        <p:spPr>
          <a:xfrm>
            <a:off x="3784600" y="139701"/>
            <a:ext cx="6400800" cy="688975"/>
          </a:xfrm>
          <a:prstGeom prst="rect">
            <a:avLst/>
          </a:prstGeom>
        </p:spPr>
        <p:txBody>
          <a:bodyPr/>
          <a:lstStyle/>
          <a:p>
            <a:pPr>
              <a:defRPr/>
            </a:pPr>
            <a:endParaRPr lang="zh-CN" altLang="en-US" sz="3400" b="1" kern="0" dirty="0">
              <a:solidFill>
                <a:srgbClr val="133984"/>
              </a:solidFill>
              <a:latin typeface="楷体_GB2312" pitchFamily="49" charset="-122"/>
              <a:ea typeface="+mj-ea"/>
              <a:cs typeface="+mj-cs"/>
            </a:endParaRPr>
          </a:p>
        </p:txBody>
      </p:sp>
      <p:sp>
        <p:nvSpPr>
          <p:cNvPr id="4" name="Rectangle 5"/>
          <p:cNvSpPr>
            <a:spLocks noChangeArrowheads="1"/>
          </p:cNvSpPr>
          <p:nvPr/>
        </p:nvSpPr>
        <p:spPr bwMode="auto">
          <a:xfrm>
            <a:off x="851694" y="3231511"/>
            <a:ext cx="724693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00000"/>
              </a:lnSpc>
              <a:spcBef>
                <a:spcPct val="0"/>
              </a:spcBef>
              <a:buSzTx/>
              <a:buFont typeface="Wingdings" panose="05000000000000000000" pitchFamily="2" charset="2"/>
              <a:buChar char="n"/>
            </a:pPr>
            <a:endParaRPr lang="zh-CN" altLang="en-US" sz="2400" dirty="0">
              <a:solidFill>
                <a:schemeClr val="tx1"/>
              </a:solidFill>
              <a:latin typeface="+mn-ea"/>
              <a:ea typeface="+mn-ea"/>
            </a:endParaRPr>
          </a:p>
        </p:txBody>
      </p:sp>
      <p:sp>
        <p:nvSpPr>
          <p:cNvPr id="8" name="AutoShape 13"/>
          <p:cNvSpPr>
            <a:spLocks noChangeArrowheads="1"/>
          </p:cNvSpPr>
          <p:nvPr/>
        </p:nvSpPr>
        <p:spPr bwMode="auto">
          <a:xfrm>
            <a:off x="5915980" y="4966729"/>
            <a:ext cx="2655462" cy="786981"/>
          </a:xfrm>
          <a:prstGeom prst="wedgeRoundRectCallout">
            <a:avLst>
              <a:gd name="adj1" fmla="val -39228"/>
              <a:gd name="adj2" fmla="val -120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2000" b="1" dirty="0">
                <a:solidFill>
                  <a:schemeClr val="bg1"/>
                </a:solidFill>
                <a:latin typeface="+mn-ea"/>
                <a:ea typeface="+mn-ea"/>
              </a:rPr>
              <a:t>测量列的实验标准差</a:t>
            </a:r>
          </a:p>
        </p:txBody>
      </p:sp>
      <p:sp>
        <p:nvSpPr>
          <p:cNvPr id="10" name="Rectangle 19"/>
          <p:cNvSpPr>
            <a:spLocks noChangeArrowheads="1"/>
          </p:cNvSpPr>
          <p:nvPr/>
        </p:nvSpPr>
        <p:spPr bwMode="auto">
          <a:xfrm>
            <a:off x="2095500" y="1295400"/>
            <a:ext cx="80899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buClr>
                <a:schemeClr val="tx2"/>
              </a:buClr>
              <a:buSzPct val="75000"/>
              <a:buFont typeface="Wingdings" panose="05000000000000000000" pitchFamily="2" charset="2"/>
              <a:buNone/>
            </a:pPr>
            <a:r>
              <a:rPr kumimoji="1" lang="en-US" altLang="zh-CN" sz="2400" b="1" dirty="0">
                <a:solidFill>
                  <a:schemeClr val="tx1"/>
                </a:solidFill>
                <a:latin typeface="Garamond" panose="02020404030301010803" pitchFamily="18" charset="0"/>
                <a:ea typeface="宋体" panose="02010600030101010101" pitchFamily="2" charset="-122"/>
              </a:rPr>
              <a:t>       </a:t>
            </a:r>
            <a:endParaRPr kumimoji="1" lang="zh-CN" altLang="en-US" sz="2400" dirty="0">
              <a:solidFill>
                <a:schemeClr val="tx1"/>
              </a:solidFill>
              <a:latin typeface="Garamond" panose="02020404030301010803"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5" name="矩形 4"/>
              <p:cNvSpPr/>
              <p:nvPr/>
            </p:nvSpPr>
            <p:spPr>
              <a:xfrm>
                <a:off x="3440705" y="3603493"/>
                <a:ext cx="3960440" cy="932435"/>
              </a:xfrm>
              <a:prstGeom prst="rect">
                <a:avLst/>
              </a:prstGeom>
            </p:spPr>
            <p:txBody>
              <a:bodyPr wrap="square">
                <a:spAutoFit/>
              </a:bodyPr>
              <a:lstStyle/>
              <a:p>
                <a14:m>
                  <m:oMath xmlns:m="http://schemas.openxmlformats.org/officeDocument/2006/math">
                    <m:r>
                      <a:rPr lang="en-US" altLang="zh-CN" sz="3600" i="1" kern="100">
                        <a:latin typeface="Cambria Math" panose="02040503050406030204" pitchFamily="18" charset="0"/>
                        <a:cs typeface="Times New Roman" panose="02020603050405020304" pitchFamily="18" charset="0"/>
                      </a:rPr>
                      <m:t>𝜎</m:t>
                    </m:r>
                    <m:d>
                      <m:dPr>
                        <m:ctrlPr>
                          <a:rPr lang="zh-CN" altLang="zh-CN" sz="3600" i="1">
                            <a:effectLst/>
                            <a:latin typeface="Cambria Math" panose="02040503050406030204" pitchFamily="18" charset="0"/>
                            <a:ea typeface="Cambria Math" panose="02040503050406030204" pitchFamily="18" charset="0"/>
                          </a:rPr>
                        </m:ctrlPr>
                      </m:dPr>
                      <m:e>
                        <m:acc>
                          <m:accPr>
                            <m:chr m:val="̅"/>
                            <m:ctrlPr>
                              <a:rPr lang="zh-CN" altLang="zh-CN" sz="3600" i="1">
                                <a:effectLst/>
                                <a:latin typeface="Cambria Math" panose="02040503050406030204" pitchFamily="18" charset="0"/>
                                <a:ea typeface="Cambria Math" panose="02040503050406030204" pitchFamily="18" charset="0"/>
                              </a:rPr>
                            </m:ctrlPr>
                          </m:accPr>
                          <m:e>
                            <m:r>
                              <a:rPr lang="en-US" altLang="zh-CN" sz="3600" i="1" kern="100">
                                <a:latin typeface="Cambria Math" panose="02040503050406030204" pitchFamily="18" charset="0"/>
                                <a:cs typeface="Times New Roman" panose="02020603050405020304" pitchFamily="18" charset="0"/>
                              </a:rPr>
                              <m:t>𝑥</m:t>
                            </m:r>
                          </m:e>
                        </m:acc>
                      </m:e>
                    </m:d>
                    <m:r>
                      <a:rPr lang="en-US" altLang="zh-CN" sz="3600" i="1" kern="100">
                        <a:latin typeface="Cambria Math" panose="02040503050406030204" pitchFamily="18" charset="0"/>
                        <a:cs typeface="Times New Roman" panose="02020603050405020304" pitchFamily="18" charset="0"/>
                      </a:rPr>
                      <m:t>=</m:t>
                    </m:r>
                    <m:f>
                      <m:fPr>
                        <m:ctrlPr>
                          <a:rPr lang="zh-CN" altLang="zh-CN" sz="3600" i="1">
                            <a:effectLst/>
                            <a:latin typeface="Cambria Math" panose="02040503050406030204" pitchFamily="18" charset="0"/>
                            <a:ea typeface="Cambria Math" panose="02040503050406030204" pitchFamily="18" charset="0"/>
                          </a:rPr>
                        </m:ctrlPr>
                      </m:fPr>
                      <m:num>
                        <m:r>
                          <a:rPr lang="en-US" altLang="zh-CN" sz="3600" i="1" kern="100">
                            <a:latin typeface="Cambria Math" panose="02040503050406030204" pitchFamily="18" charset="0"/>
                            <a:cs typeface="Times New Roman" panose="02020603050405020304" pitchFamily="18" charset="0"/>
                          </a:rPr>
                          <m:t>1</m:t>
                        </m:r>
                      </m:num>
                      <m:den>
                        <m:rad>
                          <m:radPr>
                            <m:degHide m:val="on"/>
                            <m:ctrlPr>
                              <a:rPr lang="zh-CN" altLang="zh-CN" sz="3600" i="1">
                                <a:effectLst/>
                                <a:latin typeface="Cambria Math" panose="02040503050406030204" pitchFamily="18" charset="0"/>
                                <a:ea typeface="Cambria Math" panose="02040503050406030204" pitchFamily="18" charset="0"/>
                              </a:rPr>
                            </m:ctrlPr>
                          </m:radPr>
                          <m:deg/>
                          <m:e>
                            <m:r>
                              <a:rPr lang="en-US" altLang="zh-CN" sz="3600" i="1" kern="100">
                                <a:latin typeface="Cambria Math" panose="02040503050406030204" pitchFamily="18" charset="0"/>
                                <a:cs typeface="Times New Roman" panose="02020603050405020304" pitchFamily="18" charset="0"/>
                              </a:rPr>
                              <m:t>𝑛</m:t>
                            </m:r>
                          </m:e>
                        </m:rad>
                      </m:den>
                    </m:f>
                    <m:r>
                      <a:rPr lang="en-US" altLang="zh-CN" sz="3600" i="1" kern="100">
                        <a:latin typeface="Cambria Math" panose="02040503050406030204" pitchFamily="18" charset="0"/>
                        <a:cs typeface="Times New Roman" panose="02020603050405020304" pitchFamily="18" charset="0"/>
                      </a:rPr>
                      <m:t>𝜎</m:t>
                    </m:r>
                    <m:r>
                      <a:rPr lang="en-US" altLang="zh-CN" sz="3600" i="1" kern="100">
                        <a:latin typeface="Cambria Math" panose="02040503050406030204" pitchFamily="18" charset="0"/>
                        <a:cs typeface="Times New Roman" panose="02020603050405020304" pitchFamily="18" charset="0"/>
                      </a:rPr>
                      <m:t>(</m:t>
                    </m:r>
                    <m:sSub>
                      <m:sSubPr>
                        <m:ctrlPr>
                          <a:rPr lang="zh-CN" altLang="zh-CN" sz="3600" i="1">
                            <a:effectLst/>
                            <a:latin typeface="Cambria Math" panose="02040503050406030204" pitchFamily="18" charset="0"/>
                            <a:ea typeface="Cambria Math" panose="02040503050406030204" pitchFamily="18" charset="0"/>
                          </a:rPr>
                        </m:ctrlPr>
                      </m:sSubPr>
                      <m:e>
                        <m:r>
                          <a:rPr lang="en-US" altLang="zh-CN" sz="3600" i="1" kern="100">
                            <a:latin typeface="Cambria Math" panose="02040503050406030204" pitchFamily="18" charset="0"/>
                            <a:cs typeface="Times New Roman" panose="02020603050405020304" pitchFamily="18" charset="0"/>
                          </a:rPr>
                          <m:t>𝑥</m:t>
                        </m:r>
                      </m:e>
                      <m:sub>
                        <m:r>
                          <a:rPr lang="en-US" altLang="zh-CN" sz="3600" i="1" kern="100">
                            <a:latin typeface="Cambria Math" panose="02040503050406030204" pitchFamily="18" charset="0"/>
                            <a:cs typeface="Times New Roman" panose="02020603050405020304" pitchFamily="18" charset="0"/>
                          </a:rPr>
                          <m:t>𝑖</m:t>
                        </m:r>
                      </m:sub>
                    </m:sSub>
                    <m:r>
                      <a:rPr lang="en-US" altLang="zh-CN" sz="3600" i="1" kern="100">
                        <a:latin typeface="Cambria Math" panose="02040503050406030204" pitchFamily="18" charset="0"/>
                        <a:cs typeface="Times New Roman" panose="02020603050405020304" pitchFamily="18" charset="0"/>
                      </a:rPr>
                      <m:t>)</m:t>
                    </m:r>
                  </m:oMath>
                </a14:m>
                <a:r>
                  <a:rPr lang="en-US" altLang="zh-CN" sz="3600" kern="100" dirty="0">
                    <a:latin typeface="Times New Roman" panose="02020603050405020304" pitchFamily="18" charset="0"/>
                  </a:rPr>
                  <a:t> </a:t>
                </a:r>
                <a:endParaRPr lang="zh-CN" altLang="en-US" sz="3600" dirty="0"/>
              </a:p>
            </p:txBody>
          </p:sp>
        </mc:Choice>
        <mc:Fallback xmlns="">
          <p:sp>
            <p:nvSpPr>
              <p:cNvPr id="5" name="矩形 4"/>
              <p:cNvSpPr>
                <a:spLocks noRot="1" noChangeAspect="1" noMove="1" noResize="1" noEditPoints="1" noAdjustHandles="1" noChangeArrowheads="1" noChangeShapeType="1" noTextEdit="1"/>
              </p:cNvSpPr>
              <p:nvPr/>
            </p:nvSpPr>
            <p:spPr>
              <a:xfrm>
                <a:off x="3440705" y="3603493"/>
                <a:ext cx="3960440" cy="932435"/>
              </a:xfrm>
              <a:prstGeom prst="rect">
                <a:avLst/>
              </a:prstGeom>
              <a:blipFill rotWithShape="1">
                <a:blip r:embed="rId3"/>
                <a:stretch>
                  <a:fillRect l="-7" t="-54" r="6" b="13"/>
                </a:stretch>
              </a:blipFill>
            </p:spPr>
            <p:txBody>
              <a:bodyPr/>
              <a:lstStyle/>
              <a:p>
                <a:r>
                  <a:rPr lang="zh-CN" altLang="en-US">
                    <a:noFill/>
                  </a:rPr>
                  <a:t> </a:t>
                </a:r>
              </a:p>
            </p:txBody>
          </p:sp>
        </mc:Fallback>
      </mc:AlternateContent>
    </p:spTree>
  </p:cSld>
  <p:clrMapOvr>
    <a:masterClrMapping/>
  </p:clrMapOvr>
  <p:transition spd="med">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100" name="Text Box 4"/>
          <p:cNvSpPr txBox="1">
            <a:spLocks noChangeArrowheads="1"/>
          </p:cNvSpPr>
          <p:nvPr/>
        </p:nvSpPr>
        <p:spPr bwMode="auto">
          <a:xfrm>
            <a:off x="470680" y="935153"/>
            <a:ext cx="11026224"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en-US" altLang="zh-CN" sz="2400" dirty="0">
                <a:solidFill>
                  <a:schemeClr val="accent1"/>
                </a:solidFill>
                <a:latin typeface="+mn-ea"/>
                <a:ea typeface="+mn-ea"/>
              </a:rPr>
              <a:t>【</a:t>
            </a:r>
            <a:r>
              <a:rPr lang="zh-CN" altLang="en-US" sz="2400" dirty="0">
                <a:solidFill>
                  <a:schemeClr val="accent1"/>
                </a:solidFill>
                <a:latin typeface="+mn-ea"/>
                <a:ea typeface="+mn-ea"/>
              </a:rPr>
              <a:t>例</a:t>
            </a:r>
            <a:r>
              <a:rPr lang="en-US" altLang="zh-CN" sz="2400" dirty="0">
                <a:solidFill>
                  <a:schemeClr val="accent1"/>
                </a:solidFill>
                <a:latin typeface="+mn-ea"/>
                <a:ea typeface="+mn-ea"/>
              </a:rPr>
              <a:t>】 </a:t>
            </a:r>
            <a:r>
              <a:rPr lang="zh-CN" altLang="en-US" sz="2400" dirty="0">
                <a:solidFill>
                  <a:schemeClr val="tx1"/>
                </a:solidFill>
                <a:latin typeface="+mn-ea"/>
                <a:ea typeface="+mn-ea"/>
              </a:rPr>
              <a:t>用温度计重复测量某个不变的温度，得</a:t>
            </a:r>
            <a:r>
              <a:rPr lang="en-US" altLang="zh-CN" sz="2400" dirty="0">
                <a:solidFill>
                  <a:schemeClr val="tx1"/>
                </a:solidFill>
                <a:latin typeface="+mn-ea"/>
                <a:ea typeface="+mn-ea"/>
              </a:rPr>
              <a:t>11</a:t>
            </a:r>
            <a:r>
              <a:rPr lang="zh-CN" altLang="en-US" sz="2400" dirty="0">
                <a:solidFill>
                  <a:schemeClr val="tx1"/>
                </a:solidFill>
                <a:latin typeface="+mn-ea"/>
                <a:ea typeface="+mn-ea"/>
              </a:rPr>
              <a:t>个测量值的序列（见下表）。求测量值的平均值及其实验标准差。</a:t>
            </a:r>
          </a:p>
        </p:txBody>
      </p:sp>
      <p:graphicFrame>
        <p:nvGraphicFramePr>
          <p:cNvPr id="5" name="表格 5"/>
          <p:cNvGraphicFramePr>
            <a:graphicFrameLocks noGrp="1"/>
          </p:cNvGraphicFramePr>
          <p:nvPr/>
        </p:nvGraphicFramePr>
        <p:xfrm>
          <a:off x="1370475" y="1988840"/>
          <a:ext cx="9594588" cy="741680"/>
        </p:xfrm>
        <a:graphic>
          <a:graphicData uri="http://schemas.openxmlformats.org/drawingml/2006/table">
            <a:tbl>
              <a:tblPr firstRow="1" bandRow="1">
                <a:tableStyleId>{5C22544A-7EE6-4342-B048-85BDC9FD1C3A}</a:tableStyleId>
              </a:tblPr>
              <a:tblGrid>
                <a:gridCol w="1014284">
                  <a:extLst>
                    <a:ext uri="{9D8B030D-6E8A-4147-A177-3AD203B41FA5}">
                      <a16:colId xmlns:a16="http://schemas.microsoft.com/office/drawing/2014/main" val="20000"/>
                    </a:ext>
                  </a:extLst>
                </a:gridCol>
                <a:gridCol w="584814">
                  <a:extLst>
                    <a:ext uri="{9D8B030D-6E8A-4147-A177-3AD203B41FA5}">
                      <a16:colId xmlns:a16="http://schemas.microsoft.com/office/drawing/2014/main" val="20001"/>
                    </a:ext>
                  </a:extLst>
                </a:gridCol>
                <a:gridCol w="799549">
                  <a:extLst>
                    <a:ext uri="{9D8B030D-6E8A-4147-A177-3AD203B41FA5}">
                      <a16:colId xmlns:a16="http://schemas.microsoft.com/office/drawing/2014/main" val="20002"/>
                    </a:ext>
                  </a:extLst>
                </a:gridCol>
                <a:gridCol w="799549">
                  <a:extLst>
                    <a:ext uri="{9D8B030D-6E8A-4147-A177-3AD203B41FA5}">
                      <a16:colId xmlns:a16="http://schemas.microsoft.com/office/drawing/2014/main" val="20003"/>
                    </a:ext>
                  </a:extLst>
                </a:gridCol>
                <a:gridCol w="799549">
                  <a:extLst>
                    <a:ext uri="{9D8B030D-6E8A-4147-A177-3AD203B41FA5}">
                      <a16:colId xmlns:a16="http://schemas.microsoft.com/office/drawing/2014/main" val="20004"/>
                    </a:ext>
                  </a:extLst>
                </a:gridCol>
                <a:gridCol w="799549">
                  <a:extLst>
                    <a:ext uri="{9D8B030D-6E8A-4147-A177-3AD203B41FA5}">
                      <a16:colId xmlns:a16="http://schemas.microsoft.com/office/drawing/2014/main" val="20005"/>
                    </a:ext>
                  </a:extLst>
                </a:gridCol>
                <a:gridCol w="799549">
                  <a:extLst>
                    <a:ext uri="{9D8B030D-6E8A-4147-A177-3AD203B41FA5}">
                      <a16:colId xmlns:a16="http://schemas.microsoft.com/office/drawing/2014/main" val="20006"/>
                    </a:ext>
                  </a:extLst>
                </a:gridCol>
                <a:gridCol w="799549">
                  <a:extLst>
                    <a:ext uri="{9D8B030D-6E8A-4147-A177-3AD203B41FA5}">
                      <a16:colId xmlns:a16="http://schemas.microsoft.com/office/drawing/2014/main" val="20007"/>
                    </a:ext>
                  </a:extLst>
                </a:gridCol>
                <a:gridCol w="799549">
                  <a:extLst>
                    <a:ext uri="{9D8B030D-6E8A-4147-A177-3AD203B41FA5}">
                      <a16:colId xmlns:a16="http://schemas.microsoft.com/office/drawing/2014/main" val="20008"/>
                    </a:ext>
                  </a:extLst>
                </a:gridCol>
                <a:gridCol w="799549">
                  <a:extLst>
                    <a:ext uri="{9D8B030D-6E8A-4147-A177-3AD203B41FA5}">
                      <a16:colId xmlns:a16="http://schemas.microsoft.com/office/drawing/2014/main" val="20009"/>
                    </a:ext>
                  </a:extLst>
                </a:gridCol>
                <a:gridCol w="799549">
                  <a:extLst>
                    <a:ext uri="{9D8B030D-6E8A-4147-A177-3AD203B41FA5}">
                      <a16:colId xmlns:a16="http://schemas.microsoft.com/office/drawing/2014/main" val="20010"/>
                    </a:ext>
                  </a:extLst>
                </a:gridCol>
                <a:gridCol w="799549">
                  <a:extLst>
                    <a:ext uri="{9D8B030D-6E8A-4147-A177-3AD203B41FA5}">
                      <a16:colId xmlns:a16="http://schemas.microsoft.com/office/drawing/2014/main" val="20011"/>
                    </a:ext>
                  </a:extLst>
                </a:gridCol>
              </a:tblGrid>
              <a:tr h="370840">
                <a:tc>
                  <a:txBody>
                    <a:bodyPr/>
                    <a:lstStyle/>
                    <a:p>
                      <a:pPr algn="ctr"/>
                      <a:r>
                        <a:rPr lang="zh-CN" altLang="en-US" sz="1200" dirty="0"/>
                        <a:t>序号</a:t>
                      </a:r>
                    </a:p>
                  </a:txBody>
                  <a:tcPr/>
                </a:tc>
                <a:tc>
                  <a:txBody>
                    <a:bodyPr/>
                    <a:lstStyle/>
                    <a:p>
                      <a:pPr algn="ctr"/>
                      <a:r>
                        <a:rPr lang="en-US" altLang="zh-CN" sz="1200" dirty="0"/>
                        <a:t>1</a:t>
                      </a:r>
                      <a:endParaRPr lang="zh-CN" altLang="en-US" sz="1200" dirty="0"/>
                    </a:p>
                  </a:txBody>
                  <a:tcPr/>
                </a:tc>
                <a:tc>
                  <a:txBody>
                    <a:bodyPr/>
                    <a:lstStyle/>
                    <a:p>
                      <a:pPr algn="ctr"/>
                      <a:r>
                        <a:rPr lang="en-US" altLang="zh-CN" sz="1200" dirty="0"/>
                        <a:t>2</a:t>
                      </a:r>
                      <a:endParaRPr lang="zh-CN" altLang="en-US" sz="1200" dirty="0"/>
                    </a:p>
                  </a:txBody>
                  <a:tcPr/>
                </a:tc>
                <a:tc>
                  <a:txBody>
                    <a:bodyPr/>
                    <a:lstStyle/>
                    <a:p>
                      <a:pPr algn="ctr"/>
                      <a:r>
                        <a:rPr lang="en-US" altLang="zh-CN" sz="1200" dirty="0"/>
                        <a:t>3</a:t>
                      </a:r>
                      <a:endParaRPr lang="zh-CN" altLang="en-US" sz="1200" dirty="0"/>
                    </a:p>
                  </a:txBody>
                  <a:tcPr/>
                </a:tc>
                <a:tc>
                  <a:txBody>
                    <a:bodyPr/>
                    <a:lstStyle/>
                    <a:p>
                      <a:pPr algn="ctr"/>
                      <a:r>
                        <a:rPr lang="en-US" altLang="zh-CN" sz="1200" dirty="0"/>
                        <a:t>4</a:t>
                      </a:r>
                      <a:endParaRPr lang="zh-CN" altLang="en-US" sz="1200" dirty="0"/>
                    </a:p>
                  </a:txBody>
                  <a:tcPr/>
                </a:tc>
                <a:tc>
                  <a:txBody>
                    <a:bodyPr/>
                    <a:lstStyle/>
                    <a:p>
                      <a:pPr algn="ctr"/>
                      <a:r>
                        <a:rPr lang="en-US" altLang="zh-CN" sz="1200" dirty="0"/>
                        <a:t>5</a:t>
                      </a:r>
                      <a:endParaRPr lang="zh-CN" altLang="en-US" sz="1200" dirty="0"/>
                    </a:p>
                  </a:txBody>
                  <a:tcPr/>
                </a:tc>
                <a:tc>
                  <a:txBody>
                    <a:bodyPr/>
                    <a:lstStyle/>
                    <a:p>
                      <a:pPr algn="ctr"/>
                      <a:r>
                        <a:rPr lang="en-US" altLang="zh-CN" sz="1200" dirty="0"/>
                        <a:t>6</a:t>
                      </a:r>
                      <a:endParaRPr lang="zh-CN" altLang="en-US" sz="1200" dirty="0"/>
                    </a:p>
                  </a:txBody>
                  <a:tcPr/>
                </a:tc>
                <a:tc>
                  <a:txBody>
                    <a:bodyPr/>
                    <a:lstStyle/>
                    <a:p>
                      <a:pPr algn="ctr"/>
                      <a:r>
                        <a:rPr lang="en-US" altLang="zh-CN" sz="1200" dirty="0"/>
                        <a:t>7</a:t>
                      </a:r>
                      <a:endParaRPr lang="zh-CN" altLang="en-US" sz="1200" dirty="0"/>
                    </a:p>
                  </a:txBody>
                  <a:tcPr/>
                </a:tc>
                <a:tc>
                  <a:txBody>
                    <a:bodyPr/>
                    <a:lstStyle/>
                    <a:p>
                      <a:pPr algn="ctr"/>
                      <a:r>
                        <a:rPr lang="en-US" altLang="zh-CN" sz="1200" dirty="0"/>
                        <a:t>8</a:t>
                      </a:r>
                      <a:endParaRPr lang="zh-CN" altLang="en-US" sz="1200" dirty="0"/>
                    </a:p>
                  </a:txBody>
                  <a:tcPr/>
                </a:tc>
                <a:tc>
                  <a:txBody>
                    <a:bodyPr/>
                    <a:lstStyle/>
                    <a:p>
                      <a:pPr algn="ctr"/>
                      <a:r>
                        <a:rPr lang="en-US" altLang="zh-CN" sz="1200" dirty="0"/>
                        <a:t>9</a:t>
                      </a:r>
                      <a:endParaRPr lang="zh-CN" altLang="en-US" sz="1200" dirty="0"/>
                    </a:p>
                  </a:txBody>
                  <a:tcPr/>
                </a:tc>
                <a:tc>
                  <a:txBody>
                    <a:bodyPr/>
                    <a:lstStyle/>
                    <a:p>
                      <a:pPr algn="ctr"/>
                      <a:r>
                        <a:rPr lang="en-US" altLang="zh-CN" sz="1200" dirty="0"/>
                        <a:t>10</a:t>
                      </a:r>
                      <a:endParaRPr lang="zh-CN" altLang="en-US" sz="1200" dirty="0"/>
                    </a:p>
                  </a:txBody>
                  <a:tcPr/>
                </a:tc>
                <a:tc>
                  <a:txBody>
                    <a:bodyPr/>
                    <a:lstStyle/>
                    <a:p>
                      <a:pPr algn="ctr"/>
                      <a:r>
                        <a:rPr lang="en-US" altLang="zh-CN" sz="1200" dirty="0"/>
                        <a:t>11</a:t>
                      </a:r>
                      <a:endParaRPr lang="zh-CN" altLang="en-US" sz="1200" dirty="0"/>
                    </a:p>
                  </a:txBody>
                  <a:tcPr/>
                </a:tc>
                <a:extLst>
                  <a:ext uri="{0D108BD9-81ED-4DB2-BD59-A6C34878D82A}">
                    <a16:rowId xmlns:a16="http://schemas.microsoft.com/office/drawing/2014/main" val="10000"/>
                  </a:ext>
                </a:extLst>
              </a:tr>
              <a:tr h="370840">
                <a:tc>
                  <a:txBody>
                    <a:bodyPr/>
                    <a:lstStyle/>
                    <a:p>
                      <a:pPr algn="ctr"/>
                      <a:r>
                        <a:rPr lang="en-US" altLang="zh-CN" i="1" dirty="0">
                          <a:latin typeface="+mn-lt"/>
                          <a:ea typeface="+mn-ea"/>
                        </a:rPr>
                        <a:t>x</a:t>
                      </a:r>
                      <a:r>
                        <a:rPr lang="en-US" altLang="zh-CN" baseline="-25000" dirty="0">
                          <a:latin typeface="+mn-lt"/>
                          <a:ea typeface="+mn-ea"/>
                        </a:rPr>
                        <a:t>i</a:t>
                      </a:r>
                      <a:r>
                        <a:rPr lang="zh-CN" altLang="en-US" dirty="0">
                          <a:latin typeface="+mn-lt"/>
                          <a:ea typeface="+mn-ea"/>
                        </a:rPr>
                        <a:t>（</a:t>
                      </a:r>
                      <a:r>
                        <a:rPr lang="zh-CN" altLang="en-US" sz="1800" b="0" i="0" kern="1200" dirty="0">
                          <a:solidFill>
                            <a:schemeClr val="dk1"/>
                          </a:solidFill>
                          <a:effectLst/>
                          <a:latin typeface="+mn-lt"/>
                          <a:ea typeface="+mn-ea"/>
                          <a:cs typeface="+mn-cs"/>
                        </a:rPr>
                        <a:t>℃</a:t>
                      </a:r>
                      <a:r>
                        <a:rPr lang="zh-CN" altLang="en-US" dirty="0">
                          <a:latin typeface="+mn-lt"/>
                          <a:ea typeface="+mn-ea"/>
                        </a:rPr>
                        <a:t>）</a:t>
                      </a:r>
                    </a:p>
                  </a:txBody>
                  <a:tcPr/>
                </a:tc>
                <a:tc>
                  <a:txBody>
                    <a:bodyPr/>
                    <a:lstStyle/>
                    <a:p>
                      <a:pPr algn="ctr"/>
                      <a:r>
                        <a:rPr lang="en-US" altLang="zh-CN" dirty="0"/>
                        <a:t>528</a:t>
                      </a:r>
                      <a:endParaRPr lang="zh-CN" altLang="en-US" dirty="0"/>
                    </a:p>
                  </a:txBody>
                  <a:tcPr/>
                </a:tc>
                <a:tc>
                  <a:txBody>
                    <a:bodyPr/>
                    <a:lstStyle/>
                    <a:p>
                      <a:pPr algn="ctr"/>
                      <a:r>
                        <a:rPr lang="en-US" altLang="zh-CN" dirty="0"/>
                        <a:t>531</a:t>
                      </a:r>
                      <a:endParaRPr lang="zh-CN" altLang="en-US" dirty="0"/>
                    </a:p>
                  </a:txBody>
                  <a:tcPr/>
                </a:tc>
                <a:tc>
                  <a:txBody>
                    <a:bodyPr/>
                    <a:lstStyle/>
                    <a:p>
                      <a:pPr algn="ctr"/>
                      <a:r>
                        <a:rPr lang="en-US" altLang="zh-CN" dirty="0"/>
                        <a:t>529</a:t>
                      </a:r>
                      <a:endParaRPr lang="zh-CN" altLang="en-US" dirty="0"/>
                    </a:p>
                  </a:txBody>
                  <a:tcPr/>
                </a:tc>
                <a:tc>
                  <a:txBody>
                    <a:bodyPr/>
                    <a:lstStyle/>
                    <a:p>
                      <a:pPr algn="ctr"/>
                      <a:r>
                        <a:rPr lang="en-US" altLang="zh-CN" dirty="0"/>
                        <a:t>527</a:t>
                      </a:r>
                      <a:endParaRPr lang="zh-CN" altLang="en-US" dirty="0"/>
                    </a:p>
                  </a:txBody>
                  <a:tcPr/>
                </a:tc>
                <a:tc>
                  <a:txBody>
                    <a:bodyPr/>
                    <a:lstStyle/>
                    <a:p>
                      <a:pPr algn="ctr"/>
                      <a:r>
                        <a:rPr lang="en-US" altLang="zh-CN" dirty="0"/>
                        <a:t>531</a:t>
                      </a:r>
                      <a:endParaRPr lang="zh-CN" altLang="en-US" dirty="0"/>
                    </a:p>
                  </a:txBody>
                  <a:tcPr/>
                </a:tc>
                <a:tc>
                  <a:txBody>
                    <a:bodyPr/>
                    <a:lstStyle/>
                    <a:p>
                      <a:pPr algn="ctr"/>
                      <a:r>
                        <a:rPr lang="en-US" altLang="zh-CN" dirty="0"/>
                        <a:t>533</a:t>
                      </a:r>
                      <a:endParaRPr lang="zh-CN" altLang="en-US" dirty="0"/>
                    </a:p>
                  </a:txBody>
                  <a:tcPr/>
                </a:tc>
                <a:tc>
                  <a:txBody>
                    <a:bodyPr/>
                    <a:lstStyle/>
                    <a:p>
                      <a:pPr algn="ctr"/>
                      <a:r>
                        <a:rPr lang="en-US" altLang="zh-CN" dirty="0"/>
                        <a:t>529</a:t>
                      </a:r>
                      <a:endParaRPr lang="zh-CN" altLang="en-US" dirty="0"/>
                    </a:p>
                  </a:txBody>
                  <a:tcPr/>
                </a:tc>
                <a:tc>
                  <a:txBody>
                    <a:bodyPr/>
                    <a:lstStyle/>
                    <a:p>
                      <a:pPr algn="ctr"/>
                      <a:r>
                        <a:rPr lang="en-US" altLang="zh-CN" dirty="0"/>
                        <a:t>530</a:t>
                      </a:r>
                      <a:endParaRPr lang="zh-CN" altLang="en-US" dirty="0"/>
                    </a:p>
                  </a:txBody>
                  <a:tcPr/>
                </a:tc>
                <a:tc>
                  <a:txBody>
                    <a:bodyPr/>
                    <a:lstStyle/>
                    <a:p>
                      <a:pPr algn="ctr"/>
                      <a:r>
                        <a:rPr lang="en-US" altLang="zh-CN" dirty="0"/>
                        <a:t>532</a:t>
                      </a:r>
                      <a:endParaRPr lang="zh-CN" altLang="en-US" dirty="0"/>
                    </a:p>
                  </a:txBody>
                  <a:tcPr/>
                </a:tc>
                <a:tc>
                  <a:txBody>
                    <a:bodyPr/>
                    <a:lstStyle/>
                    <a:p>
                      <a:pPr algn="ctr"/>
                      <a:r>
                        <a:rPr lang="en-US" altLang="zh-CN" dirty="0"/>
                        <a:t>530</a:t>
                      </a:r>
                      <a:endParaRPr lang="zh-CN" altLang="en-US" dirty="0"/>
                    </a:p>
                  </a:txBody>
                  <a:tcPr/>
                </a:tc>
                <a:tc>
                  <a:txBody>
                    <a:bodyPr/>
                    <a:lstStyle/>
                    <a:p>
                      <a:pPr algn="ctr"/>
                      <a:r>
                        <a:rPr lang="en-US" altLang="zh-CN" dirty="0"/>
                        <a:t>531</a:t>
                      </a:r>
                      <a:endParaRPr lang="zh-CN" altLang="en-US" dirty="0"/>
                    </a:p>
                  </a:txBody>
                  <a:tcPr/>
                </a:tc>
                <a:extLst>
                  <a:ext uri="{0D108BD9-81ED-4DB2-BD59-A6C34878D82A}">
                    <a16:rowId xmlns:a16="http://schemas.microsoft.com/office/drawing/2014/main" val="10001"/>
                  </a:ext>
                </a:extLst>
              </a:tr>
            </a:tbl>
          </a:graphicData>
        </a:graphic>
      </p:graphicFrame>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基本术语</a:t>
            </a:r>
          </a:p>
        </p:txBody>
      </p:sp>
      <p:sp>
        <p:nvSpPr>
          <p:cNvPr id="3" name="AutoShape 54"/>
          <p:cNvSpPr>
            <a:spLocks noChangeArrowheads="1"/>
          </p:cNvSpPr>
          <p:nvPr/>
        </p:nvSpPr>
        <p:spPr bwMode="gray">
          <a:xfrm>
            <a:off x="1750461" y="4343399"/>
            <a:ext cx="2701950" cy="1968115"/>
          </a:xfrm>
          <a:prstGeom prst="roundRect">
            <a:avLst>
              <a:gd name="adj" fmla="val 12699"/>
            </a:avLst>
          </a:prstGeom>
          <a:gradFill rotWithShape="1">
            <a:gsLst>
              <a:gs pos="0">
                <a:schemeClr val="accent1">
                  <a:gamma/>
                  <a:shade val="79216"/>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txBody>
          <a:bodyPr wrap="none" anchor="ctr"/>
          <a:lstStyle/>
          <a:p>
            <a:endParaRPr lang="zh-CN" altLang="en-US"/>
          </a:p>
        </p:txBody>
      </p:sp>
      <p:sp>
        <p:nvSpPr>
          <p:cNvPr id="4" name="Text Box 55"/>
          <p:cNvSpPr txBox="1">
            <a:spLocks noChangeArrowheads="1"/>
          </p:cNvSpPr>
          <p:nvPr/>
        </p:nvSpPr>
        <p:spPr bwMode="black">
          <a:xfrm>
            <a:off x="4884210" y="3714750"/>
            <a:ext cx="1905000"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i="0" dirty="0">
                <a:ea typeface="宋体" panose="02010600030101010101" pitchFamily="2" charset="-122"/>
                <a:cs typeface="Arial" panose="020B0604020202020204" pitchFamily="34" charset="0"/>
              </a:rPr>
              <a:t> </a:t>
            </a:r>
            <a:r>
              <a:rPr lang="zh-CN" altLang="en-US" sz="2400" b="1" i="0" dirty="0">
                <a:solidFill>
                  <a:srgbClr val="FF0000"/>
                </a:solidFill>
                <a:ea typeface="宋体" panose="02010600030101010101" pitchFamily="2" charset="-122"/>
                <a:cs typeface="Arial" panose="020B0604020202020204" pitchFamily="34" charset="0"/>
              </a:rPr>
              <a:t>真值</a:t>
            </a:r>
            <a:endParaRPr lang="en-US" altLang="zh-CN" sz="2400" b="1" i="0" dirty="0">
              <a:solidFill>
                <a:srgbClr val="FF0000"/>
              </a:solidFill>
              <a:ea typeface="宋体" panose="02010600030101010101" pitchFamily="2" charset="-122"/>
              <a:cs typeface="Arial" panose="020B0604020202020204" pitchFamily="34" charset="0"/>
            </a:endParaRPr>
          </a:p>
        </p:txBody>
      </p:sp>
      <p:sp>
        <p:nvSpPr>
          <p:cNvPr id="5" name="AutoShape 56"/>
          <p:cNvSpPr>
            <a:spLocks noChangeArrowheads="1"/>
          </p:cNvSpPr>
          <p:nvPr/>
        </p:nvSpPr>
        <p:spPr bwMode="gray">
          <a:xfrm>
            <a:off x="1820525" y="4777351"/>
            <a:ext cx="2594956" cy="1441959"/>
          </a:xfrm>
          <a:prstGeom prst="roundRect">
            <a:avLst>
              <a:gd name="adj" fmla="val 16667"/>
            </a:avLst>
          </a:prstGeom>
          <a:solidFill>
            <a:srgbClr val="FFFFFF"/>
          </a:solidFill>
          <a:ln>
            <a:noFill/>
          </a:ln>
          <a:effectLst>
            <a:prstShdw prst="shdw18" dist="17961" dir="13500000">
              <a:srgbClr val="FFFFFF">
                <a:gamma/>
                <a:shade val="60000"/>
                <a:invGamma/>
              </a:srgbClr>
            </a:prstShdw>
          </a:effectLst>
          <a:extLst>
            <a:ext uri="{91240B29-F687-4F45-9708-019B960494DF}">
              <a14:hiddenLine xmlns:a14="http://schemas.microsoft.com/office/drawing/2010/main" w="9525">
                <a:solidFill>
                  <a:srgbClr val="99DEE7"/>
                </a:solidFill>
                <a:round/>
              </a14:hiddenLine>
            </a:ext>
          </a:extLst>
        </p:spPr>
        <p:txBody>
          <a:bodyPr wrap="none" anchor="ctr"/>
          <a:lstStyle/>
          <a:p>
            <a:endParaRPr lang="zh-CN" altLang="en-US"/>
          </a:p>
        </p:txBody>
      </p:sp>
      <p:sp>
        <p:nvSpPr>
          <p:cNvPr id="6" name="Text Box 18"/>
          <p:cNvSpPr txBox="1">
            <a:spLocks noChangeArrowheads="1"/>
          </p:cNvSpPr>
          <p:nvPr/>
        </p:nvSpPr>
        <p:spPr bwMode="white">
          <a:xfrm>
            <a:off x="2364848" y="4367213"/>
            <a:ext cx="165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000" b="1" i="0" dirty="0">
                <a:solidFill>
                  <a:srgbClr val="FFFFFF"/>
                </a:solidFill>
                <a:ea typeface="宋体" panose="02010600030101010101" pitchFamily="2" charset="-122"/>
                <a:cs typeface="Arial" panose="020B0604020202020204" pitchFamily="34" charset="0"/>
              </a:rPr>
              <a:t>相对真值</a:t>
            </a:r>
            <a:endParaRPr lang="en-US" altLang="zh-CN" sz="2000" b="1" i="0" dirty="0">
              <a:solidFill>
                <a:srgbClr val="FFFFFF"/>
              </a:solidFill>
              <a:ea typeface="宋体" panose="02010600030101010101" pitchFamily="2" charset="-122"/>
              <a:cs typeface="Arial" panose="020B0604020202020204" pitchFamily="34" charset="0"/>
            </a:endParaRPr>
          </a:p>
        </p:txBody>
      </p:sp>
      <p:sp>
        <p:nvSpPr>
          <p:cNvPr id="7" name="Text Box 9"/>
          <p:cNvSpPr txBox="1">
            <a:spLocks noChangeArrowheads="1"/>
          </p:cNvSpPr>
          <p:nvPr/>
        </p:nvSpPr>
        <p:spPr bwMode="gray">
          <a:xfrm>
            <a:off x="1823510" y="4834315"/>
            <a:ext cx="26289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r>
              <a:rPr lang="zh-CN" altLang="zh-CN" sz="1400" dirty="0"/>
              <a:t>在满足规定准确度时用来代替真值使用的值。</a:t>
            </a:r>
          </a:p>
          <a:p>
            <a:pPr lvl="0"/>
            <a:r>
              <a:rPr lang="en-US" altLang="zh-CN" sz="1400" dirty="0"/>
              <a:t>1</a:t>
            </a:r>
            <a:r>
              <a:rPr lang="zh-CN" altLang="en-US" sz="1400" dirty="0"/>
              <a:t>）</a:t>
            </a:r>
            <a:r>
              <a:rPr lang="zh-CN" altLang="zh-CN" sz="1400" dirty="0"/>
              <a:t>利用高一</a:t>
            </a:r>
            <a:r>
              <a:rPr lang="zh-CN" altLang="en-US" sz="1400" dirty="0"/>
              <a:t>精度</a:t>
            </a:r>
            <a:r>
              <a:rPr lang="zh-CN" altLang="zh-CN" sz="1400" dirty="0"/>
              <a:t>等级的仪器的测量结果</a:t>
            </a:r>
            <a:r>
              <a:rPr lang="zh-CN" altLang="en-US" sz="1400" dirty="0"/>
              <a:t>；</a:t>
            </a:r>
            <a:endParaRPr lang="zh-CN" altLang="zh-CN" sz="1400" dirty="0"/>
          </a:p>
          <a:p>
            <a:pPr lvl="0"/>
            <a:r>
              <a:rPr lang="en-US" altLang="zh-CN" sz="1400" dirty="0"/>
              <a:t>2</a:t>
            </a:r>
            <a:r>
              <a:rPr lang="zh-CN" altLang="en-US" sz="1400" dirty="0"/>
              <a:t>）等精度条件下有限次测量的最佳估计值（算术平均值）</a:t>
            </a:r>
            <a:endParaRPr lang="en-US" altLang="zh-CN" sz="1400" dirty="0"/>
          </a:p>
        </p:txBody>
      </p:sp>
      <p:sp>
        <p:nvSpPr>
          <p:cNvPr id="8" name="AutoShape 59"/>
          <p:cNvSpPr>
            <a:spLocks noChangeArrowheads="1"/>
          </p:cNvSpPr>
          <p:nvPr/>
        </p:nvSpPr>
        <p:spPr bwMode="gray">
          <a:xfrm>
            <a:off x="1783191" y="1981200"/>
            <a:ext cx="2669220" cy="1600200"/>
          </a:xfrm>
          <a:prstGeom prst="roundRect">
            <a:avLst>
              <a:gd name="adj" fmla="val 12699"/>
            </a:avLst>
          </a:prstGeom>
          <a:gradFill rotWithShape="1">
            <a:gsLst>
              <a:gs pos="0">
                <a:schemeClr val="folHlink">
                  <a:gamma/>
                  <a:shade val="69804"/>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folHlink">
                      <a:gamma/>
                      <a:shade val="60000"/>
                      <a:invGamma/>
                    </a:schemeClr>
                  </a:outerShdw>
                </a:effectLst>
              </a14:hiddenEffects>
            </a:ext>
          </a:extLst>
        </p:spPr>
        <p:txBody>
          <a:bodyPr wrap="none" anchor="ctr"/>
          <a:lstStyle/>
          <a:p>
            <a:endParaRPr lang="zh-CN" altLang="en-US" dirty="0"/>
          </a:p>
        </p:txBody>
      </p:sp>
      <p:sp>
        <p:nvSpPr>
          <p:cNvPr id="9" name="AutoShape 60"/>
          <p:cNvSpPr>
            <a:spLocks noChangeArrowheads="1"/>
          </p:cNvSpPr>
          <p:nvPr/>
        </p:nvSpPr>
        <p:spPr bwMode="gray">
          <a:xfrm>
            <a:off x="1890792" y="2409825"/>
            <a:ext cx="2480656" cy="1114425"/>
          </a:xfrm>
          <a:prstGeom prst="roundRect">
            <a:avLst>
              <a:gd name="adj" fmla="val 16667"/>
            </a:avLst>
          </a:prstGeom>
          <a:solidFill>
            <a:srgbClr val="FFFFFF"/>
          </a:solidFill>
          <a:ln>
            <a:noFill/>
          </a:ln>
          <a:effectLst>
            <a:prstShdw prst="shdw18" dist="17961" dir="13500000">
              <a:srgbClr val="FFFFFF">
                <a:gamma/>
                <a:shade val="60000"/>
                <a:invGamma/>
              </a:srgbClr>
            </a:prstShdw>
          </a:effectLst>
          <a:extLst>
            <a:ext uri="{91240B29-F687-4F45-9708-019B960494DF}">
              <a14:hiddenLine xmlns:a14="http://schemas.microsoft.com/office/drawing/2010/main" w="9525">
                <a:solidFill>
                  <a:srgbClr val="99DEE7"/>
                </a:solidFill>
                <a:round/>
              </a14:hiddenLine>
            </a:ext>
          </a:extLst>
        </p:spPr>
        <p:txBody>
          <a:bodyPr wrap="none" anchor="ctr"/>
          <a:lstStyle/>
          <a:p>
            <a:endParaRPr lang="zh-CN" altLang="en-US"/>
          </a:p>
        </p:txBody>
      </p:sp>
      <p:sp>
        <p:nvSpPr>
          <p:cNvPr id="10" name="Text Box 18"/>
          <p:cNvSpPr txBox="1">
            <a:spLocks noChangeArrowheads="1"/>
          </p:cNvSpPr>
          <p:nvPr/>
        </p:nvSpPr>
        <p:spPr bwMode="white">
          <a:xfrm>
            <a:off x="2364848" y="2005013"/>
            <a:ext cx="165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000" b="1" i="0" dirty="0">
                <a:solidFill>
                  <a:srgbClr val="FFFFFF"/>
                </a:solidFill>
                <a:ea typeface="宋体" panose="02010600030101010101" pitchFamily="2" charset="-122"/>
                <a:cs typeface="Arial" panose="020B0604020202020204" pitchFamily="34" charset="0"/>
              </a:rPr>
              <a:t>真值</a:t>
            </a:r>
            <a:endParaRPr lang="en-US" altLang="zh-CN" sz="2000" b="1" i="0" dirty="0">
              <a:solidFill>
                <a:srgbClr val="FFFFFF"/>
              </a:solidFill>
              <a:ea typeface="宋体" panose="02010600030101010101" pitchFamily="2" charset="-122"/>
              <a:cs typeface="Arial" panose="020B0604020202020204" pitchFamily="34" charset="0"/>
            </a:endParaRPr>
          </a:p>
        </p:txBody>
      </p:sp>
      <p:sp>
        <p:nvSpPr>
          <p:cNvPr id="11" name="Text Box 9"/>
          <p:cNvSpPr txBox="1">
            <a:spLocks noChangeArrowheads="1"/>
          </p:cNvSpPr>
          <p:nvPr/>
        </p:nvSpPr>
        <p:spPr bwMode="gray">
          <a:xfrm>
            <a:off x="2109897" y="2557644"/>
            <a:ext cx="200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zh-CN" altLang="en-US" dirty="0"/>
              <a:t>客观存在，总有误差，不可测</a:t>
            </a:r>
          </a:p>
        </p:txBody>
      </p:sp>
      <p:sp>
        <p:nvSpPr>
          <p:cNvPr id="12" name="AutoShape 63"/>
          <p:cNvSpPr>
            <a:spLocks noChangeArrowheads="1"/>
          </p:cNvSpPr>
          <p:nvPr/>
        </p:nvSpPr>
        <p:spPr bwMode="gray">
          <a:xfrm>
            <a:off x="7243235" y="4343400"/>
            <a:ext cx="2813205" cy="1968114"/>
          </a:xfrm>
          <a:prstGeom prst="roundRect">
            <a:avLst>
              <a:gd name="adj" fmla="val 12699"/>
            </a:avLst>
          </a:prstGeom>
          <a:gradFill rotWithShape="1">
            <a:gsLst>
              <a:gs pos="0">
                <a:schemeClr val="hlink">
                  <a:gamma/>
                  <a:shade val="79216"/>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anchor="ctr"/>
          <a:lstStyle/>
          <a:p>
            <a:endParaRPr lang="zh-CN" altLang="en-US"/>
          </a:p>
        </p:txBody>
      </p:sp>
      <p:sp>
        <p:nvSpPr>
          <p:cNvPr id="13" name="AutoShape 64"/>
          <p:cNvSpPr>
            <a:spLocks noChangeArrowheads="1"/>
          </p:cNvSpPr>
          <p:nvPr/>
        </p:nvSpPr>
        <p:spPr bwMode="gray">
          <a:xfrm>
            <a:off x="7297210" y="4772025"/>
            <a:ext cx="2669220" cy="1459362"/>
          </a:xfrm>
          <a:prstGeom prst="roundRect">
            <a:avLst>
              <a:gd name="adj" fmla="val 16667"/>
            </a:avLst>
          </a:prstGeom>
          <a:solidFill>
            <a:srgbClr val="FFFFFF"/>
          </a:solidFill>
          <a:ln>
            <a:noFill/>
          </a:ln>
          <a:effectLst>
            <a:prstShdw prst="shdw18" dist="17961" dir="13500000">
              <a:srgbClr val="FFFFFF">
                <a:gamma/>
                <a:shade val="60000"/>
                <a:invGamma/>
              </a:srgbClr>
            </a:prstShdw>
          </a:effectLst>
          <a:extLst>
            <a:ext uri="{91240B29-F687-4F45-9708-019B960494DF}">
              <a14:hiddenLine xmlns:a14="http://schemas.microsoft.com/office/drawing/2010/main" w="9525">
                <a:solidFill>
                  <a:srgbClr val="99DEE7"/>
                </a:solidFill>
                <a:round/>
              </a14:hiddenLine>
            </a:ext>
          </a:extLst>
        </p:spPr>
        <p:txBody>
          <a:bodyPr wrap="none" anchor="ctr"/>
          <a:lstStyle/>
          <a:p>
            <a:endParaRPr lang="zh-CN" altLang="en-US"/>
          </a:p>
        </p:txBody>
      </p:sp>
      <p:sp>
        <p:nvSpPr>
          <p:cNvPr id="14" name="Text Box 18"/>
          <p:cNvSpPr txBox="1">
            <a:spLocks noChangeArrowheads="1"/>
          </p:cNvSpPr>
          <p:nvPr/>
        </p:nvSpPr>
        <p:spPr bwMode="white">
          <a:xfrm>
            <a:off x="7698848" y="4367213"/>
            <a:ext cx="165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000" b="1" dirty="0">
                <a:solidFill>
                  <a:srgbClr val="FFFFFF"/>
                </a:solidFill>
                <a:cs typeface="Arial" panose="020B0604020202020204" pitchFamily="34" charset="0"/>
              </a:rPr>
              <a:t>约定</a:t>
            </a:r>
            <a:r>
              <a:rPr lang="zh-CN" altLang="en-US" sz="2000" b="1" i="0" dirty="0">
                <a:solidFill>
                  <a:srgbClr val="FFFFFF"/>
                </a:solidFill>
                <a:ea typeface="宋体" panose="02010600030101010101" pitchFamily="2" charset="-122"/>
                <a:cs typeface="Arial" panose="020B0604020202020204" pitchFamily="34" charset="0"/>
              </a:rPr>
              <a:t>真值</a:t>
            </a:r>
            <a:endParaRPr lang="en-US" altLang="zh-CN" sz="2000" b="1" i="0" dirty="0">
              <a:solidFill>
                <a:srgbClr val="FFFFFF"/>
              </a:solidFill>
              <a:ea typeface="宋体" panose="02010600030101010101" pitchFamily="2" charset="-122"/>
              <a:cs typeface="Arial" panose="020B0604020202020204" pitchFamily="34" charset="0"/>
            </a:endParaRPr>
          </a:p>
        </p:txBody>
      </p:sp>
      <p:sp>
        <p:nvSpPr>
          <p:cNvPr id="15" name="Text Box 9"/>
          <p:cNvSpPr txBox="1">
            <a:spLocks noChangeArrowheads="1"/>
          </p:cNvSpPr>
          <p:nvPr/>
        </p:nvSpPr>
        <p:spPr bwMode="gray">
          <a:xfrm>
            <a:off x="7338485" y="4849813"/>
            <a:ext cx="268192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zh-CN" sz="1400" dirty="0"/>
              <a:t>按照国际公认的单位定义，利用科学技术发展的最高水平所复现的单位基准</a:t>
            </a:r>
            <a:r>
              <a:rPr lang="zh-CN" altLang="en-US" sz="1400" dirty="0"/>
              <a:t>，</a:t>
            </a:r>
            <a:r>
              <a:rPr lang="zh-CN" altLang="zh-CN" sz="1400" dirty="0"/>
              <a:t>以法律形式规定</a:t>
            </a:r>
            <a:r>
              <a:rPr lang="zh-CN" altLang="en-US" sz="1400" dirty="0"/>
              <a:t>。</a:t>
            </a:r>
            <a:endParaRPr lang="en-US" altLang="zh-CN" sz="1400" dirty="0"/>
          </a:p>
          <a:p>
            <a:endParaRPr lang="en-US" altLang="zh-CN" sz="1400" dirty="0"/>
          </a:p>
          <a:p>
            <a:r>
              <a:rPr lang="zh-CN" altLang="en-US" sz="1400" dirty="0"/>
              <a:t>例如</a:t>
            </a:r>
            <a:r>
              <a:rPr lang="zh-CN" altLang="zh-CN" sz="1400" dirty="0"/>
              <a:t>千克</a:t>
            </a:r>
            <a:r>
              <a:rPr lang="zh-CN" altLang="en-US" sz="1400" dirty="0"/>
              <a:t>的</a:t>
            </a:r>
            <a:r>
              <a:rPr lang="zh-CN" altLang="zh-CN" sz="1400" dirty="0"/>
              <a:t>基准</a:t>
            </a:r>
          </a:p>
        </p:txBody>
      </p:sp>
      <p:sp>
        <p:nvSpPr>
          <p:cNvPr id="16" name="AutoShape 67"/>
          <p:cNvSpPr>
            <a:spLocks noChangeArrowheads="1"/>
          </p:cNvSpPr>
          <p:nvPr/>
        </p:nvSpPr>
        <p:spPr bwMode="gray">
          <a:xfrm>
            <a:off x="7243235" y="1981200"/>
            <a:ext cx="2813205" cy="1600200"/>
          </a:xfrm>
          <a:prstGeom prst="roundRect">
            <a:avLst>
              <a:gd name="adj" fmla="val 12699"/>
            </a:avLst>
          </a:prstGeom>
          <a:gradFill rotWithShape="1">
            <a:gsLst>
              <a:gs pos="0">
                <a:schemeClr val="accent2">
                  <a:gamma/>
                  <a:shade val="79216"/>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endParaRPr lang="zh-CN" altLang="en-US"/>
          </a:p>
        </p:txBody>
      </p:sp>
      <p:sp>
        <p:nvSpPr>
          <p:cNvPr id="17" name="AutoShape 68"/>
          <p:cNvSpPr>
            <a:spLocks noChangeArrowheads="1"/>
          </p:cNvSpPr>
          <p:nvPr/>
        </p:nvSpPr>
        <p:spPr bwMode="gray">
          <a:xfrm>
            <a:off x="7297210" y="2409825"/>
            <a:ext cx="2669220" cy="1114425"/>
          </a:xfrm>
          <a:prstGeom prst="roundRect">
            <a:avLst>
              <a:gd name="adj" fmla="val 16667"/>
            </a:avLst>
          </a:prstGeom>
          <a:solidFill>
            <a:srgbClr val="FFFFFF"/>
          </a:solidFill>
          <a:ln>
            <a:noFill/>
          </a:ln>
          <a:effectLst>
            <a:prstShdw prst="shdw18" dist="17961" dir="13500000">
              <a:srgbClr val="FFFFFF">
                <a:gamma/>
                <a:shade val="60000"/>
                <a:invGamma/>
              </a:srgbClr>
            </a:prstShdw>
          </a:effectLst>
          <a:extLst>
            <a:ext uri="{91240B29-F687-4F45-9708-019B960494DF}">
              <a14:hiddenLine xmlns:a14="http://schemas.microsoft.com/office/drawing/2010/main" w="9525">
                <a:solidFill>
                  <a:srgbClr val="99DEE7"/>
                </a:solidFill>
                <a:round/>
              </a14:hiddenLine>
            </a:ext>
          </a:extLst>
        </p:spPr>
        <p:txBody>
          <a:bodyPr wrap="none" anchor="ctr"/>
          <a:lstStyle/>
          <a:p>
            <a:endParaRPr lang="zh-CN" altLang="en-US"/>
          </a:p>
        </p:txBody>
      </p:sp>
      <p:sp>
        <p:nvSpPr>
          <p:cNvPr id="18" name="Text Box 18"/>
          <p:cNvSpPr txBox="1">
            <a:spLocks noChangeArrowheads="1"/>
          </p:cNvSpPr>
          <p:nvPr/>
        </p:nvSpPr>
        <p:spPr bwMode="white">
          <a:xfrm>
            <a:off x="7698848" y="2005013"/>
            <a:ext cx="165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000" b="1" i="0" dirty="0">
                <a:solidFill>
                  <a:srgbClr val="FFFFFF"/>
                </a:solidFill>
                <a:ea typeface="宋体" panose="02010600030101010101" pitchFamily="2" charset="-122"/>
                <a:cs typeface="Arial" panose="020B0604020202020204" pitchFamily="34" charset="0"/>
              </a:rPr>
              <a:t>理论真值</a:t>
            </a:r>
            <a:endParaRPr lang="en-US" altLang="zh-CN" sz="2000" b="1" i="0" dirty="0">
              <a:solidFill>
                <a:srgbClr val="FFFFFF"/>
              </a:solidFill>
              <a:ea typeface="宋体" panose="02010600030101010101" pitchFamily="2" charset="-122"/>
              <a:cs typeface="Arial" panose="020B0604020202020204" pitchFamily="34" charset="0"/>
            </a:endParaRPr>
          </a:p>
        </p:txBody>
      </p:sp>
      <p:sp>
        <p:nvSpPr>
          <p:cNvPr id="19" name="Text Box 9"/>
          <p:cNvSpPr txBox="1">
            <a:spLocks noChangeArrowheads="1"/>
          </p:cNvSpPr>
          <p:nvPr/>
        </p:nvSpPr>
        <p:spPr bwMode="gray">
          <a:xfrm>
            <a:off x="6951782" y="2449783"/>
            <a:ext cx="349657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ctr"/>
            <a:r>
              <a:rPr lang="zh-CN" altLang="zh-CN" dirty="0"/>
              <a:t>理论上存在</a:t>
            </a:r>
            <a:endParaRPr lang="en-US" altLang="zh-CN" dirty="0"/>
          </a:p>
          <a:p>
            <a:pPr lvl="0" algn="ctr"/>
            <a:r>
              <a:rPr lang="zh-CN" altLang="en-US" dirty="0"/>
              <a:t>可以计算或</a:t>
            </a:r>
            <a:r>
              <a:rPr lang="zh-CN" altLang="zh-CN" dirty="0"/>
              <a:t>推导出来</a:t>
            </a:r>
            <a:endParaRPr lang="en-US" altLang="zh-CN" dirty="0"/>
          </a:p>
          <a:p>
            <a:pPr lvl="0" algn="ctr"/>
            <a:r>
              <a:rPr lang="zh-CN" altLang="en-US" dirty="0"/>
              <a:t>如：三角形三角之和为</a:t>
            </a:r>
            <a:r>
              <a:rPr lang="en-US" altLang="zh-CN" dirty="0"/>
              <a:t>180°</a:t>
            </a:r>
            <a:endParaRPr lang="zh-CN" altLang="en-US" dirty="0"/>
          </a:p>
        </p:txBody>
      </p:sp>
      <p:grpSp>
        <p:nvGrpSpPr>
          <p:cNvPr id="20" name="Group 71"/>
          <p:cNvGrpSpPr/>
          <p:nvPr/>
        </p:nvGrpSpPr>
        <p:grpSpPr bwMode="auto">
          <a:xfrm>
            <a:off x="4395260" y="2590800"/>
            <a:ext cx="2819400" cy="2803525"/>
            <a:chOff x="1968" y="1488"/>
            <a:chExt cx="1776" cy="1766"/>
          </a:xfrm>
        </p:grpSpPr>
        <p:sp>
          <p:nvSpPr>
            <p:cNvPr id="21" name="AutoShape 72"/>
            <p:cNvSpPr>
              <a:spLocks noChangeArrowheads="1"/>
            </p:cNvSpPr>
            <p:nvPr/>
          </p:nvSpPr>
          <p:spPr bwMode="gray">
            <a:xfrm rot="6774404">
              <a:off x="2004" y="1578"/>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4"/>
                    <a:pt x="10719" y="2874"/>
                    <a:pt x="10679" y="2874"/>
                  </a:cubicBezTo>
                  <a:lnTo>
                    <a:pt x="10635" y="1"/>
                  </a:lnTo>
                  <a:cubicBezTo>
                    <a:pt x="10690" y="0"/>
                    <a:pt x="10745" y="0"/>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hlink">
                    <a:gamma/>
                    <a:shade val="0"/>
                    <a:invGamma/>
                  </a:schemeClr>
                </a:gs>
                <a:gs pos="100000">
                  <a:schemeClr val="hlink"/>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chemeClr val="hlink"/>
              </a:extrusionClr>
              <a:contourClr>
                <a:schemeClr va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wrap="none" anchor="ctr">
              <a:flatTx/>
            </a:bodyPr>
            <a:lstStyle/>
            <a:p>
              <a:endParaRPr lang="zh-CN" altLang="en-US"/>
            </a:p>
          </p:txBody>
        </p:sp>
        <p:sp>
          <p:nvSpPr>
            <p:cNvPr id="22" name="AutoShape 73"/>
            <p:cNvSpPr>
              <a:spLocks noChangeArrowheads="1"/>
            </p:cNvSpPr>
            <p:nvPr/>
          </p:nvSpPr>
          <p:spPr bwMode="gray">
            <a:xfrm rot="12174404">
              <a:off x="1968" y="1567"/>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4"/>
                    <a:pt x="10719" y="2874"/>
                    <a:pt x="10679" y="2874"/>
                  </a:cubicBezTo>
                  <a:lnTo>
                    <a:pt x="10635" y="1"/>
                  </a:lnTo>
                  <a:cubicBezTo>
                    <a:pt x="10690" y="0"/>
                    <a:pt x="10745" y="0"/>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accent1">
                    <a:gamma/>
                    <a:shade val="0"/>
                    <a:invGamma/>
                  </a:schemeClr>
                </a:gs>
                <a:gs pos="100000">
                  <a:schemeClr val="accent1"/>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chemeClr val="accent1"/>
              </a:extrusionClr>
              <a:contourClr>
                <a:schemeClr val="accent1"/>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wrap="none" anchor="ctr">
              <a:flatTx/>
            </a:bodyPr>
            <a:lstStyle/>
            <a:p>
              <a:endParaRPr lang="zh-CN" altLang="en-US"/>
            </a:p>
          </p:txBody>
        </p:sp>
        <p:sp>
          <p:nvSpPr>
            <p:cNvPr id="23" name="AutoShape 74"/>
            <p:cNvSpPr>
              <a:spLocks noChangeArrowheads="1"/>
            </p:cNvSpPr>
            <p:nvPr/>
          </p:nvSpPr>
          <p:spPr bwMode="gray">
            <a:xfrm rot="17574404">
              <a:off x="2029" y="1500"/>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4"/>
                    <a:pt x="10719" y="2874"/>
                    <a:pt x="10679" y="2874"/>
                  </a:cubicBezTo>
                  <a:lnTo>
                    <a:pt x="10635" y="1"/>
                  </a:lnTo>
                  <a:cubicBezTo>
                    <a:pt x="10690" y="0"/>
                    <a:pt x="10745" y="0"/>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folHlink">
                    <a:gamma/>
                    <a:shade val="6275"/>
                    <a:invGamma/>
                  </a:schemeClr>
                </a:gs>
                <a:gs pos="100000">
                  <a:schemeClr val="folHlink"/>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chemeClr val="folHlink"/>
              </a:extrusionClr>
              <a:contourClr>
                <a:schemeClr val="folHlink"/>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wrap="none" anchor="ctr">
              <a:flatTx/>
            </a:bodyPr>
            <a:lstStyle/>
            <a:p>
              <a:endParaRPr lang="zh-CN" altLang="en-US"/>
            </a:p>
          </p:txBody>
        </p:sp>
        <p:sp>
          <p:nvSpPr>
            <p:cNvPr id="24" name="AutoShape 75"/>
            <p:cNvSpPr>
              <a:spLocks noChangeArrowheads="1"/>
            </p:cNvSpPr>
            <p:nvPr/>
          </p:nvSpPr>
          <p:spPr bwMode="gray">
            <a:xfrm rot="22974404">
              <a:off x="2056" y="1536"/>
              <a:ext cx="1688" cy="1664"/>
            </a:xfrm>
            <a:custGeom>
              <a:avLst/>
              <a:gdLst>
                <a:gd name="G0" fmla="+- -1509893 0 0"/>
                <a:gd name="G1" fmla="+- -5955455 0 0"/>
                <a:gd name="G2" fmla="+- -1509893 0 -5955455"/>
                <a:gd name="G3" fmla="+- 10800 0 0"/>
                <a:gd name="G4" fmla="+- 0 0 -1509893"/>
                <a:gd name="T0" fmla="*/ 360 256 1"/>
                <a:gd name="T1" fmla="*/ 0 256 1"/>
                <a:gd name="G5" fmla="+- G2 T0 T1"/>
                <a:gd name="G6" fmla="?: G2 G2 G5"/>
                <a:gd name="G7" fmla="+- 0 0 G6"/>
                <a:gd name="G8" fmla="+- 7926 0 0"/>
                <a:gd name="G9" fmla="+- 0 0 -5955455"/>
                <a:gd name="G10" fmla="+- 7926 0 2700"/>
                <a:gd name="G11" fmla="cos G10 -1509893"/>
                <a:gd name="G12" fmla="sin G10 -1509893"/>
                <a:gd name="G13" fmla="cos 13500 -1509893"/>
                <a:gd name="G14" fmla="sin 13500 -1509893"/>
                <a:gd name="G15" fmla="+- G11 10800 0"/>
                <a:gd name="G16" fmla="+- G12 10800 0"/>
                <a:gd name="G17" fmla="+- G13 10800 0"/>
                <a:gd name="G18" fmla="+- G14 10800 0"/>
                <a:gd name="G19" fmla="*/ 7926 1 2"/>
                <a:gd name="G20" fmla="+- G19 5400 0"/>
                <a:gd name="G21" fmla="cos G20 -1509893"/>
                <a:gd name="G22" fmla="sin G20 -1509893"/>
                <a:gd name="G23" fmla="+- G21 10800 0"/>
                <a:gd name="G24" fmla="+- G12 G23 G22"/>
                <a:gd name="G25" fmla="+- G22 G23 G11"/>
                <a:gd name="G26" fmla="cos 10800 -1509893"/>
                <a:gd name="G27" fmla="sin 10800 -1509893"/>
                <a:gd name="G28" fmla="cos 7926 -1509893"/>
                <a:gd name="G29" fmla="sin 7926 -1509893"/>
                <a:gd name="G30" fmla="+- G26 10800 0"/>
                <a:gd name="G31" fmla="+- G27 10800 0"/>
                <a:gd name="G32" fmla="+- G28 10800 0"/>
                <a:gd name="G33" fmla="+- G29 10800 0"/>
                <a:gd name="G34" fmla="+- G19 5400 0"/>
                <a:gd name="G35" fmla="cos G34 -5955455"/>
                <a:gd name="G36" fmla="sin G34 -5955455"/>
                <a:gd name="G37" fmla="+/ -5955455 -1509893 2"/>
                <a:gd name="T2" fmla="*/ 180 256 1"/>
                <a:gd name="T3" fmla="*/ 0 256 1"/>
                <a:gd name="G38" fmla="+- G37 T2 T3"/>
                <a:gd name="G39" fmla="?: G2 G37 G38"/>
                <a:gd name="G40" fmla="cos 10800 G39"/>
                <a:gd name="G41" fmla="sin 10800 G39"/>
                <a:gd name="G42" fmla="cos 7926 G39"/>
                <a:gd name="G43" fmla="sin 7926 G39"/>
                <a:gd name="G44" fmla="+- G40 10800 0"/>
                <a:gd name="G45" fmla="+- G41 10800 0"/>
                <a:gd name="G46" fmla="+- G42 10800 0"/>
                <a:gd name="G47" fmla="+- G43 10800 0"/>
                <a:gd name="G48" fmla="+- G35 10800 0"/>
                <a:gd name="G49" fmla="+- G36 10800 0"/>
                <a:gd name="T4" fmla="*/ 16689 w 21600"/>
                <a:gd name="T5" fmla="*/ 1746 h 21600"/>
                <a:gd name="T6" fmla="*/ 10657 w 21600"/>
                <a:gd name="T7" fmla="*/ 1438 h 21600"/>
                <a:gd name="T8" fmla="*/ 15121 w 21600"/>
                <a:gd name="T9" fmla="*/ 4156 h 21600"/>
                <a:gd name="T10" fmla="*/ 23223 w 21600"/>
                <a:gd name="T11" fmla="*/ 5516 h 21600"/>
                <a:gd name="T12" fmla="*/ 21035 w 21600"/>
                <a:gd name="T13" fmla="*/ 10942 h 21600"/>
                <a:gd name="T14" fmla="*/ 15609 w 21600"/>
                <a:gd name="T15" fmla="*/ 875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3" y="7698"/>
                  </a:moveTo>
                  <a:cubicBezTo>
                    <a:pt x="16849" y="4772"/>
                    <a:pt x="13978" y="2874"/>
                    <a:pt x="10800" y="2874"/>
                  </a:cubicBezTo>
                  <a:cubicBezTo>
                    <a:pt x="10759" y="2874"/>
                    <a:pt x="10719" y="2874"/>
                    <a:pt x="10679" y="2874"/>
                  </a:cubicBezTo>
                  <a:lnTo>
                    <a:pt x="10635" y="1"/>
                  </a:lnTo>
                  <a:cubicBezTo>
                    <a:pt x="10690" y="0"/>
                    <a:pt x="10745" y="0"/>
                    <a:pt x="10800" y="0"/>
                  </a:cubicBezTo>
                  <a:cubicBezTo>
                    <a:pt x="15131" y="0"/>
                    <a:pt x="19043" y="2587"/>
                    <a:pt x="20738" y="6573"/>
                  </a:cubicBezTo>
                  <a:lnTo>
                    <a:pt x="23223" y="5516"/>
                  </a:lnTo>
                  <a:lnTo>
                    <a:pt x="21035" y="10942"/>
                  </a:lnTo>
                  <a:lnTo>
                    <a:pt x="15609" y="8754"/>
                  </a:lnTo>
                  <a:lnTo>
                    <a:pt x="18093" y="7698"/>
                  </a:lnTo>
                  <a:close/>
                </a:path>
              </a:pathLst>
            </a:custGeom>
            <a:gradFill rotWithShape="1">
              <a:gsLst>
                <a:gs pos="0">
                  <a:schemeClr val="accent2">
                    <a:gamma/>
                    <a:shade val="0"/>
                    <a:invGamma/>
                  </a:schemeClr>
                </a:gs>
                <a:gs pos="100000">
                  <a:schemeClr val="accent2"/>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chemeClr val="accent2"/>
              </a:extrusionClr>
              <a:contourClr>
                <a:schemeClr val="accent2"/>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107763" dir="2700000" algn="ctr" rotWithShape="0">
                      <a:srgbClr val="000000">
                        <a:alpha val="50000"/>
                      </a:srgbClr>
                    </a:outerShdw>
                  </a:effectLst>
                </a14:hiddenEffects>
              </a:ext>
            </a:extLst>
          </p:spPr>
          <p:txBody>
            <a:bodyPr wrap="none" anchor="ctr">
              <a:flatTx/>
            </a:bodyPr>
            <a:lstStyle/>
            <a:p>
              <a:endParaRPr lang="zh-CN" altLang="en-US"/>
            </a:p>
          </p:txBody>
        </p:sp>
      </p:gr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7" grpId="0"/>
      <p:bldP spid="8" grpId="0" animBg="1"/>
      <p:bldP spid="9" grpId="0" animBg="1"/>
      <p:bldP spid="10" grpId="0"/>
      <p:bldP spid="11" grpId="0"/>
      <p:bldP spid="12" grpId="0" animBg="1"/>
      <p:bldP spid="13" grpId="0" animBg="1"/>
      <p:bldP spid="14" grpId="0"/>
      <p:bldP spid="15" grpId="0"/>
      <p:bldP spid="16" grpId="0" animBg="1"/>
      <p:bldP spid="17" grpId="0" animBg="1"/>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100" name="Text Box 4"/>
          <p:cNvSpPr txBox="1">
            <a:spLocks noChangeArrowheads="1"/>
          </p:cNvSpPr>
          <p:nvPr/>
        </p:nvSpPr>
        <p:spPr bwMode="auto">
          <a:xfrm>
            <a:off x="470680" y="935153"/>
            <a:ext cx="11026224"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en-US" altLang="zh-CN" sz="2400" dirty="0">
                <a:solidFill>
                  <a:schemeClr val="accent1"/>
                </a:solidFill>
                <a:latin typeface="+mn-ea"/>
                <a:ea typeface="+mn-ea"/>
              </a:rPr>
              <a:t>【</a:t>
            </a:r>
            <a:r>
              <a:rPr lang="zh-CN" altLang="en-US" sz="2400" dirty="0">
                <a:solidFill>
                  <a:schemeClr val="accent1"/>
                </a:solidFill>
                <a:latin typeface="+mn-ea"/>
                <a:ea typeface="+mn-ea"/>
              </a:rPr>
              <a:t>例</a:t>
            </a:r>
            <a:r>
              <a:rPr lang="en-US" altLang="zh-CN" sz="2400" dirty="0">
                <a:solidFill>
                  <a:schemeClr val="accent1"/>
                </a:solidFill>
                <a:latin typeface="+mn-ea"/>
                <a:ea typeface="+mn-ea"/>
              </a:rPr>
              <a:t>】 </a:t>
            </a:r>
            <a:r>
              <a:rPr lang="zh-CN" altLang="en-US" sz="2400" dirty="0">
                <a:solidFill>
                  <a:schemeClr val="tx1"/>
                </a:solidFill>
                <a:latin typeface="+mn-ea"/>
                <a:ea typeface="+mn-ea"/>
              </a:rPr>
              <a:t>用温度计重复测量某个不变的温度，得</a:t>
            </a:r>
            <a:r>
              <a:rPr lang="en-US" altLang="zh-CN" sz="2400" dirty="0">
                <a:solidFill>
                  <a:schemeClr val="tx1"/>
                </a:solidFill>
                <a:latin typeface="+mn-ea"/>
                <a:ea typeface="+mn-ea"/>
              </a:rPr>
              <a:t>11</a:t>
            </a:r>
            <a:r>
              <a:rPr lang="zh-CN" altLang="en-US" sz="2400" dirty="0">
                <a:solidFill>
                  <a:schemeClr val="tx1"/>
                </a:solidFill>
                <a:latin typeface="+mn-ea"/>
                <a:ea typeface="+mn-ea"/>
              </a:rPr>
              <a:t>个测量值的序列（见下表）。求测量值的平均值及其实验标准差。</a:t>
            </a:r>
          </a:p>
        </p:txBody>
      </p:sp>
      <p:graphicFrame>
        <p:nvGraphicFramePr>
          <p:cNvPr id="772102" name="Object 6"/>
          <p:cNvGraphicFramePr>
            <a:graphicFrameLocks noChangeAspect="1"/>
          </p:cNvGraphicFramePr>
          <p:nvPr/>
        </p:nvGraphicFramePr>
        <p:xfrm>
          <a:off x="1955800" y="1743075"/>
          <a:ext cx="7985125" cy="1544638"/>
        </p:xfrm>
        <a:graphic>
          <a:graphicData uri="http://schemas.openxmlformats.org/presentationml/2006/ole">
            <mc:AlternateContent xmlns:mc="http://schemas.openxmlformats.org/markup-compatibility/2006">
              <mc:Choice xmlns:v="urn:schemas-microsoft-com:vml" Requires="v">
                <p:oleObj spid="_x0000_s29712" name="BMP 图像" r:id="rId4" imgW="8020050" imgH="1724025" progId="Paint.Picture">
                  <p:embed/>
                </p:oleObj>
              </mc:Choice>
              <mc:Fallback>
                <p:oleObj name="BMP 图像" r:id="rId4" imgW="8020050" imgH="1724025" progId="Paint.Picture">
                  <p:embed/>
                  <p:pic>
                    <p:nvPicPr>
                      <p:cNvPr id="0" name="Object 6"/>
                      <p:cNvPicPr>
                        <a:picLocks noChangeAspect="1" noChangeArrowheads="1"/>
                      </p:cNvPicPr>
                      <p:nvPr/>
                    </p:nvPicPr>
                    <p:blipFill>
                      <a:blip r:embed="rId5"/>
                      <a:srcRect/>
                      <a:stretch>
                        <a:fillRect/>
                      </a:stretch>
                    </p:blipFill>
                    <p:spPr bwMode="auto">
                      <a:xfrm>
                        <a:off x="1955800" y="1743075"/>
                        <a:ext cx="7985125" cy="1544638"/>
                      </a:xfrm>
                      <a:prstGeom prst="rect">
                        <a:avLst/>
                      </a:prstGeom>
                      <a:solidFill>
                        <a:srgbClr val="D3FDEE"/>
                      </a:solidFill>
                      <a:ln>
                        <a:noFill/>
                      </a:ln>
                      <a:effectLst/>
                    </p:spPr>
                  </p:pic>
                </p:oleObj>
              </mc:Fallback>
            </mc:AlternateContent>
          </a:graphicData>
        </a:graphic>
      </p:graphicFrame>
      <p:sp>
        <p:nvSpPr>
          <p:cNvPr id="772103" name="Text Box 7"/>
          <p:cNvSpPr txBox="1">
            <a:spLocks noChangeArrowheads="1"/>
          </p:cNvSpPr>
          <p:nvPr/>
        </p:nvSpPr>
        <p:spPr bwMode="auto">
          <a:xfrm>
            <a:off x="726846" y="3247925"/>
            <a:ext cx="8763000"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SzTx/>
              <a:buFontTx/>
              <a:buNone/>
            </a:pPr>
            <a:r>
              <a:rPr lang="zh-CN" altLang="en-US" sz="2000" dirty="0">
                <a:solidFill>
                  <a:schemeClr val="tx1"/>
                </a:solidFill>
                <a:latin typeface="+mn-ea"/>
                <a:ea typeface="+mn-ea"/>
              </a:rPr>
              <a:t>解：计算平均值 </a:t>
            </a:r>
          </a:p>
        </p:txBody>
      </p:sp>
      <p:graphicFrame>
        <p:nvGraphicFramePr>
          <p:cNvPr id="772104" name="Object 8"/>
          <p:cNvGraphicFramePr>
            <a:graphicFrameLocks noChangeAspect="1"/>
          </p:cNvGraphicFramePr>
          <p:nvPr/>
        </p:nvGraphicFramePr>
        <p:xfrm>
          <a:off x="2197100" y="3730625"/>
          <a:ext cx="8359775" cy="604838"/>
        </p:xfrm>
        <a:graphic>
          <a:graphicData uri="http://schemas.openxmlformats.org/presentationml/2006/ole">
            <mc:AlternateContent xmlns:mc="http://schemas.openxmlformats.org/markup-compatibility/2006">
              <mc:Choice xmlns:v="urn:schemas-microsoft-com:vml" Requires="v">
                <p:oleObj spid="_x0000_s29713" name="公式" r:id="rId6" imgW="136245600" imgH="10363200" progId="Equation.3">
                  <p:embed/>
                </p:oleObj>
              </mc:Choice>
              <mc:Fallback>
                <p:oleObj name="公式" r:id="rId6" imgW="136245600" imgH="10363200" progId="Equation.3">
                  <p:embed/>
                  <p:pic>
                    <p:nvPicPr>
                      <p:cNvPr id="0" name="Object 8"/>
                      <p:cNvPicPr>
                        <a:picLocks noChangeAspect="1" noChangeArrowheads="1"/>
                      </p:cNvPicPr>
                      <p:nvPr/>
                    </p:nvPicPr>
                    <p:blipFill>
                      <a:blip r:embed="rId7"/>
                      <a:srcRect/>
                      <a:stretch>
                        <a:fillRect/>
                      </a:stretch>
                    </p:blipFill>
                    <p:spPr bwMode="auto">
                      <a:xfrm>
                        <a:off x="2197100" y="3730625"/>
                        <a:ext cx="8359775" cy="604838"/>
                      </a:xfrm>
                      <a:prstGeom prst="rect">
                        <a:avLst/>
                      </a:prstGeom>
                      <a:noFill/>
                      <a:ln>
                        <a:noFill/>
                      </a:ln>
                      <a:effectLst/>
                    </p:spPr>
                  </p:pic>
                </p:oleObj>
              </mc:Fallback>
            </mc:AlternateContent>
          </a:graphicData>
        </a:graphic>
      </p:graphicFrame>
      <p:sp>
        <p:nvSpPr>
          <p:cNvPr id="772111" name="Rectangle 15"/>
          <p:cNvSpPr>
            <a:spLocks noChangeArrowheads="1"/>
          </p:cNvSpPr>
          <p:nvPr/>
        </p:nvSpPr>
        <p:spPr bwMode="auto">
          <a:xfrm>
            <a:off x="1265737" y="4345277"/>
            <a:ext cx="36004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chemeClr val="tx1"/>
                </a:solidFill>
                <a:latin typeface="+mn-ea"/>
                <a:ea typeface="+mn-ea"/>
              </a:rPr>
              <a:t>计算各测量值残差</a:t>
            </a:r>
            <a:r>
              <a:rPr lang="en-US" altLang="zh-CN" sz="2000" i="1" dirty="0">
                <a:solidFill>
                  <a:schemeClr val="tx1"/>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i="1" baseline="-25000" dirty="0" err="1">
                <a:solidFill>
                  <a:schemeClr val="tx1"/>
                </a:solidFill>
                <a:latin typeface="Times New Roman" panose="02020603050405020304" pitchFamily="18" charset="0"/>
                <a:ea typeface="+mn-ea"/>
                <a:cs typeface="Times New Roman" panose="02020603050405020304" pitchFamily="18" charset="0"/>
              </a:rPr>
              <a:t>i</a:t>
            </a:r>
            <a:r>
              <a:rPr lang="en-US" altLang="zh-CN" sz="2000" i="1" baseline="-25000" dirty="0">
                <a:solidFill>
                  <a:schemeClr val="tx1"/>
                </a:solidFill>
                <a:latin typeface="Times New Roman" panose="02020603050405020304" pitchFamily="18" charset="0"/>
                <a:ea typeface="+mn-ea"/>
                <a:cs typeface="Times New Roman" panose="02020603050405020304" pitchFamily="18" charset="0"/>
              </a:rPr>
              <a:t>  </a:t>
            </a:r>
            <a:r>
              <a:rPr lang="zh-CN" altLang="en-US" sz="2000" dirty="0">
                <a:solidFill>
                  <a:schemeClr val="tx1"/>
                </a:solidFill>
                <a:latin typeface="+mn-ea"/>
                <a:ea typeface="+mn-ea"/>
              </a:rPr>
              <a:t>列在上表中最后一行</a:t>
            </a:r>
          </a:p>
        </p:txBody>
      </p:sp>
      <p:sp>
        <p:nvSpPr>
          <p:cNvPr id="772112" name="Rectangle 16"/>
          <p:cNvSpPr>
            <a:spLocks noChangeArrowheads="1"/>
          </p:cNvSpPr>
          <p:nvPr/>
        </p:nvSpPr>
        <p:spPr bwMode="auto">
          <a:xfrm>
            <a:off x="1255535" y="5089598"/>
            <a:ext cx="299526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SzTx/>
              <a:buFontTx/>
              <a:buNone/>
            </a:pPr>
            <a:r>
              <a:rPr lang="zh-CN" altLang="en-US" sz="2000" dirty="0">
                <a:solidFill>
                  <a:schemeClr val="tx1"/>
                </a:solidFill>
                <a:latin typeface="+mn-ea"/>
                <a:ea typeface="+mn-ea"/>
              </a:rPr>
              <a:t>测量值的实验标准差：</a:t>
            </a:r>
          </a:p>
        </p:txBody>
      </p:sp>
      <p:sp>
        <p:nvSpPr>
          <p:cNvPr id="772114" name="Rectangle 18"/>
          <p:cNvSpPr>
            <a:spLocks noChangeArrowheads="1"/>
          </p:cNvSpPr>
          <p:nvPr/>
        </p:nvSpPr>
        <p:spPr bwMode="auto">
          <a:xfrm>
            <a:off x="1273820" y="5988844"/>
            <a:ext cx="239191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SzTx/>
              <a:buFontTx/>
              <a:buNone/>
            </a:pPr>
            <a:r>
              <a:rPr lang="zh-CN" altLang="en-US" sz="2000" dirty="0">
                <a:solidFill>
                  <a:schemeClr val="tx1"/>
                </a:solidFill>
                <a:latin typeface="+mn-ea"/>
                <a:ea typeface="+mn-ea"/>
              </a:rPr>
              <a:t>平均值实验标准差：</a:t>
            </a:r>
          </a:p>
        </p:txBody>
      </p:sp>
      <mc:AlternateContent xmlns:mc="http://schemas.openxmlformats.org/markup-compatibility/2006" xmlns:a14="http://schemas.microsoft.com/office/drawing/2010/main">
        <mc:Choice Requires="a14">
          <p:sp>
            <p:nvSpPr>
              <p:cNvPr id="11" name="矩形 10"/>
              <p:cNvSpPr/>
              <p:nvPr/>
            </p:nvSpPr>
            <p:spPr>
              <a:xfrm>
                <a:off x="4025770" y="5054485"/>
                <a:ext cx="3600400" cy="718658"/>
              </a:xfrm>
              <a:prstGeom prst="rect">
                <a:avLst/>
              </a:prstGeom>
            </p:spPr>
            <p:txBody>
              <a:bodyPr wrap="square">
                <a:spAutoFit/>
              </a:bodyPr>
              <a:lstStyle/>
              <a:p>
                <a14:m>
                  <m:oMath xmlns:m="http://schemas.openxmlformats.org/officeDocument/2006/math">
                    <m:r>
                      <a:rPr lang="zh-CN" altLang="en-US" sz="2000" i="1" smtClean="0">
                        <a:latin typeface="Cambria Math" panose="02040503050406030204" pitchFamily="18" charset="0"/>
                      </a:rPr>
                      <m:t>𝜎</m:t>
                    </m:r>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e>
                    </m:d>
                    <m:r>
                      <a:rPr lang="zh-CN" altLang="en-US" sz="2000" i="0">
                        <a:latin typeface="Cambria Math" panose="02040503050406030204" pitchFamily="18" charset="0"/>
                      </a:rPr>
                      <m:t>=</m:t>
                    </m:r>
                    <m:rad>
                      <m:radPr>
                        <m:degHide m:val="on"/>
                        <m:ctrlPr>
                          <a:rPr lang="zh-CN" altLang="en-US" sz="2000" i="1">
                            <a:latin typeface="Cambria Math" panose="02040503050406030204" pitchFamily="18" charset="0"/>
                          </a:rPr>
                        </m:ctrlPr>
                      </m:radPr>
                      <m:deg/>
                      <m:e>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1">
                                <a:latin typeface="Cambria Math" panose="02040503050406030204" pitchFamily="18" charset="0"/>
                              </a:rPr>
                              <m:t>𝑛</m:t>
                            </m:r>
                            <m:r>
                              <a:rPr lang="zh-CN" altLang="en-US" sz="2000" i="0">
                                <a:latin typeface="Cambria Math" panose="02040503050406030204" pitchFamily="18" charset="0"/>
                              </a:rPr>
                              <m:t>−1</m:t>
                            </m:r>
                          </m:den>
                        </m:f>
                        <m:nary>
                          <m:naryPr>
                            <m:chr m:val="∑"/>
                            <m:limLoc m:val="undOvr"/>
                            <m:ctrlPr>
                              <a:rPr lang="zh-CN" altLang="en-US" sz="2000" i="1">
                                <a:latin typeface="Cambria Math" panose="02040503050406030204" pitchFamily="18" charset="0"/>
                              </a:rPr>
                            </m:ctrlPr>
                          </m:naryPr>
                          <m:sub>
                            <m:r>
                              <a:rPr lang="zh-CN" altLang="en-US" sz="2000" i="0">
                                <a:latin typeface="Cambria Math" panose="02040503050406030204" pitchFamily="18" charset="0"/>
                              </a:rPr>
                              <m:t>1</m:t>
                            </m:r>
                          </m:sub>
                          <m:sup>
                            <m:r>
                              <a:rPr lang="zh-CN" altLang="en-US" sz="2000" i="1">
                                <a:latin typeface="Cambria Math" panose="02040503050406030204" pitchFamily="18" charset="0"/>
                              </a:rPr>
                              <m:t>𝑛</m:t>
                            </m:r>
                          </m:sup>
                          <m:e>
                            <m:sSubSup>
                              <m:sSubSupPr>
                                <m:ctrlPr>
                                  <a:rPr lang="en-US" altLang="zh-CN" sz="2000" i="1" smtClean="0">
                                    <a:latin typeface="Cambria Math" panose="02040503050406030204" pitchFamily="18" charset="0"/>
                                  </a:rPr>
                                </m:ctrlPr>
                              </m:sSubSupPr>
                              <m:e>
                                <m:r>
                                  <a:rPr lang="zh-CN" altLang="en-US" sz="2000" i="1" smtClean="0">
                                    <a:latin typeface="Cambria Math" panose="02040503050406030204" pitchFamily="18" charset="0"/>
                                  </a:rPr>
                                  <m:t>𝜈</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e>
                        </m:nary>
                      </m:e>
                    </m:rad>
                    <m:r>
                      <a:rPr lang="zh-CN" altLang="en-US" sz="2000" i="0">
                        <a:latin typeface="Cambria Math" panose="02040503050406030204" pitchFamily="18" charset="0"/>
                      </a:rPr>
                      <m:t> </m:t>
                    </m:r>
                  </m:oMath>
                </a14:m>
                <a:r>
                  <a:rPr lang="en-US" altLang="zh-CN" sz="2000" dirty="0"/>
                  <a:t>=1.8 </a:t>
                </a:r>
                <a:r>
                  <a:rPr lang="en-US" altLang="zh-CN" sz="2000" dirty="0">
                    <a:sym typeface="Symbol" panose="05050102010706020507" pitchFamily="18" charset="2"/>
                  </a:rPr>
                  <a:t>C</a:t>
                </a:r>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4025770" y="5054485"/>
                <a:ext cx="3600400" cy="718658"/>
              </a:xfrm>
              <a:prstGeom prst="rect">
                <a:avLst/>
              </a:prstGeom>
              <a:blipFill rotWithShape="1">
                <a:blip r:embed="rId8"/>
                <a:stretch>
                  <a:fillRect l="-14" t="-72" r="13"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935760" y="5983384"/>
                <a:ext cx="6705745" cy="558999"/>
              </a:xfrm>
              <a:prstGeom prst="rect">
                <a:avLst/>
              </a:prstGeom>
            </p:spPr>
            <p:txBody>
              <a:bodyPr wrap="square">
                <a:spAutoFit/>
              </a:bodyPr>
              <a:lstStyle/>
              <a:p>
                <a14:m>
                  <m:oMath xmlns:m="http://schemas.openxmlformats.org/officeDocument/2006/math">
                    <m:r>
                      <a:rPr lang="en-US" altLang="zh-CN" sz="2000" i="1" kern="100" smtClean="0">
                        <a:latin typeface="Cambria Math" panose="02040503050406030204" pitchFamily="18" charset="0"/>
                        <a:cs typeface="Times New Roman" panose="02020603050405020304" pitchFamily="18" charset="0"/>
                      </a:rPr>
                      <m:t>𝜎</m:t>
                    </m:r>
                    <m:d>
                      <m:dPr>
                        <m:ctrlPr>
                          <a:rPr lang="zh-CN" altLang="zh-CN" sz="2000" i="1">
                            <a:effectLst/>
                            <a:latin typeface="Cambria Math" panose="02040503050406030204" pitchFamily="18" charset="0"/>
                            <a:ea typeface="Cambria Math" panose="02040503050406030204" pitchFamily="18" charset="0"/>
                          </a:rPr>
                        </m:ctrlPr>
                      </m:dPr>
                      <m:e>
                        <m:acc>
                          <m:accPr>
                            <m:chr m:val="̅"/>
                            <m:ctrlPr>
                              <a:rPr lang="zh-CN" altLang="zh-CN" sz="2000" i="1">
                                <a:effectLst/>
                                <a:latin typeface="Cambria Math" panose="02040503050406030204" pitchFamily="18" charset="0"/>
                                <a:ea typeface="Cambria Math" panose="02040503050406030204" pitchFamily="18" charset="0"/>
                              </a:rPr>
                            </m:ctrlPr>
                          </m:accPr>
                          <m:e>
                            <m:r>
                              <a:rPr lang="en-US" altLang="zh-CN" sz="2000" i="1" kern="100">
                                <a:latin typeface="Cambria Math" panose="02040503050406030204" pitchFamily="18" charset="0"/>
                                <a:cs typeface="Times New Roman" panose="02020603050405020304" pitchFamily="18" charset="0"/>
                              </a:rPr>
                              <m:t>𝑥</m:t>
                            </m:r>
                          </m:e>
                        </m:acc>
                      </m:e>
                    </m:d>
                    <m:r>
                      <a:rPr lang="en-US" altLang="zh-CN" sz="2000" i="1" kern="100">
                        <a:latin typeface="Cambria Math" panose="02040503050406030204" pitchFamily="18" charset="0"/>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rPr>
                        </m:ctrlPr>
                      </m:fPr>
                      <m:num>
                        <m:r>
                          <a:rPr lang="en-US" altLang="zh-CN" sz="2000" i="1" kern="100">
                            <a:latin typeface="Cambria Math" panose="02040503050406030204" pitchFamily="18" charset="0"/>
                            <a:cs typeface="Times New Roman" panose="02020603050405020304" pitchFamily="18" charset="0"/>
                          </a:rPr>
                          <m:t>1</m:t>
                        </m:r>
                      </m:num>
                      <m:den>
                        <m:rad>
                          <m:radPr>
                            <m:degHide m:val="on"/>
                            <m:ctrlPr>
                              <a:rPr lang="zh-CN" altLang="zh-CN" sz="2000" i="1">
                                <a:effectLst/>
                                <a:latin typeface="Cambria Math" panose="02040503050406030204" pitchFamily="18" charset="0"/>
                                <a:ea typeface="Cambria Math" panose="02040503050406030204" pitchFamily="18" charset="0"/>
                              </a:rPr>
                            </m:ctrlPr>
                          </m:radPr>
                          <m:deg/>
                          <m:e>
                            <m:r>
                              <a:rPr lang="en-US" altLang="zh-CN" sz="2000" i="1" kern="100">
                                <a:latin typeface="Cambria Math" panose="02040503050406030204" pitchFamily="18" charset="0"/>
                                <a:cs typeface="Times New Roman" panose="02020603050405020304" pitchFamily="18" charset="0"/>
                              </a:rPr>
                              <m:t>𝑛</m:t>
                            </m:r>
                          </m:e>
                        </m:rad>
                      </m:den>
                    </m:f>
                    <m:r>
                      <a:rPr lang="en-US" altLang="zh-CN" sz="2000" i="1" kern="100">
                        <a:latin typeface="Cambria Math" panose="02040503050406030204" pitchFamily="18" charset="0"/>
                        <a:cs typeface="Times New Roman" panose="02020603050405020304" pitchFamily="18" charset="0"/>
                      </a:rPr>
                      <m:t>𝜎</m:t>
                    </m:r>
                    <m:r>
                      <a:rPr lang="en-US" altLang="zh-CN" sz="2000" i="1" kern="100">
                        <a:latin typeface="Cambria Math" panose="020405030504060302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kern="100">
                            <a:latin typeface="Cambria Math" panose="02040503050406030204" pitchFamily="18" charset="0"/>
                            <a:cs typeface="Times New Roman" panose="02020603050405020304" pitchFamily="18" charset="0"/>
                          </a:rPr>
                          <m:t>𝑥</m:t>
                        </m:r>
                      </m:e>
                      <m:sub>
                        <m:r>
                          <a:rPr lang="en-US" altLang="zh-CN" sz="2000" i="1" kern="100">
                            <a:latin typeface="Cambria Math" panose="02040503050406030204" pitchFamily="18" charset="0"/>
                            <a:cs typeface="Times New Roman" panose="02020603050405020304" pitchFamily="18" charset="0"/>
                          </a:rPr>
                          <m:t>𝑖</m:t>
                        </m:r>
                      </m:sub>
                    </m:sSub>
                    <m:r>
                      <a:rPr lang="en-US" altLang="zh-CN" sz="2000" i="1" kern="100">
                        <a:latin typeface="Cambria Math" panose="02040503050406030204" pitchFamily="18" charset="0"/>
                        <a:cs typeface="Times New Roman" panose="02020603050405020304" pitchFamily="18" charset="0"/>
                      </a:rPr>
                      <m:t>)</m:t>
                    </m:r>
                  </m:oMath>
                </a14:m>
                <a:r>
                  <a:rPr lang="en-US" altLang="zh-CN" sz="2000" kern="100" dirty="0">
                    <a:latin typeface="Times New Roman" panose="02020603050405020304" pitchFamily="18" charset="0"/>
                  </a:rPr>
                  <a:t>=</a:t>
                </a:r>
                <a14:m>
                  <m:oMath xmlns:m="http://schemas.openxmlformats.org/officeDocument/2006/math">
                    <m:f>
                      <m:fPr>
                        <m:ctrlPr>
                          <a:rPr lang="en-US" altLang="zh-CN" sz="2000" i="1" kern="100" dirty="0" smtClean="0">
                            <a:latin typeface="Cambria Math" panose="02040503050406030204" pitchFamily="18" charset="0"/>
                          </a:rPr>
                        </m:ctrlPr>
                      </m:fPr>
                      <m:num>
                        <m:r>
                          <a:rPr lang="en-US" altLang="zh-CN" sz="2000" b="0" i="1" kern="100" dirty="0" smtClean="0">
                            <a:latin typeface="Cambria Math" panose="02040503050406030204" pitchFamily="18" charset="0"/>
                          </a:rPr>
                          <m:t>1.8</m:t>
                        </m:r>
                      </m:num>
                      <m:den>
                        <m:rad>
                          <m:radPr>
                            <m:degHide m:val="on"/>
                            <m:ctrlPr>
                              <a:rPr lang="en-US" altLang="zh-CN" sz="2000" i="1" kern="100" dirty="0" smtClean="0">
                                <a:latin typeface="Cambria Math" panose="02040503050406030204" pitchFamily="18" charset="0"/>
                              </a:rPr>
                            </m:ctrlPr>
                          </m:radPr>
                          <m:deg/>
                          <m:e>
                            <m:r>
                              <a:rPr lang="en-US" altLang="zh-CN" sz="2000" b="0" i="1" kern="100" dirty="0" smtClean="0">
                                <a:latin typeface="Cambria Math" panose="02040503050406030204" pitchFamily="18" charset="0"/>
                              </a:rPr>
                              <m:t>11</m:t>
                            </m:r>
                          </m:e>
                        </m:rad>
                      </m:den>
                    </m:f>
                    <m:r>
                      <a:rPr lang="en-US" altLang="zh-CN" sz="2000" i="1" kern="100" dirty="0">
                        <a:latin typeface="Cambria Math" panose="02040503050406030204" pitchFamily="18" charset="0"/>
                      </a:rPr>
                      <m:t>=</m:t>
                    </m:r>
                  </m:oMath>
                </a14:m>
                <a:r>
                  <a:rPr lang="en-US" altLang="zh-CN" sz="2000" kern="100" dirty="0">
                    <a:latin typeface="Times New Roman" panose="02020603050405020304" pitchFamily="18" charset="0"/>
                    <a:sym typeface="Symbol" panose="05050102010706020507" pitchFamily="18" charset="2"/>
                  </a:rPr>
                  <a:t>0.5C</a:t>
                </a:r>
                <a:r>
                  <a:rPr lang="en-US" altLang="zh-CN" sz="2000" kern="100" dirty="0">
                    <a:latin typeface="Times New Roman" panose="02020603050405020304" pitchFamily="18" charset="0"/>
                  </a:rPr>
                  <a:t> </a:t>
                </a:r>
                <a:endParaRPr lang="zh-CN" altLang="en-US" sz="2000" dirty="0"/>
              </a:p>
            </p:txBody>
          </p:sp>
        </mc:Choice>
        <mc:Fallback xmlns="">
          <p:sp>
            <p:nvSpPr>
              <p:cNvPr id="12" name="矩形 11"/>
              <p:cNvSpPr>
                <a:spLocks noRot="1" noChangeAspect="1" noMove="1" noResize="1" noEditPoints="1" noAdjustHandles="1" noChangeArrowheads="1" noChangeShapeType="1" noTextEdit="1"/>
              </p:cNvSpPr>
              <p:nvPr/>
            </p:nvSpPr>
            <p:spPr>
              <a:xfrm>
                <a:off x="3935760" y="5983384"/>
                <a:ext cx="6705745" cy="558999"/>
              </a:xfrm>
              <a:prstGeom prst="rect">
                <a:avLst/>
              </a:prstGeom>
              <a:blipFill rotWithShape="1">
                <a:blip r:embed="rId9"/>
                <a:stretch>
                  <a:fillRect t="-74" r="3" b="110"/>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sz="quarter" idx="10"/>
          </p:nvPr>
        </p:nvSpPr>
        <p:spPr>
          <a:xfrm>
            <a:off x="671005" y="2078850"/>
            <a:ext cx="11162884" cy="4618336"/>
          </a:xfrm>
          <a:noFill/>
        </p:spPr>
        <p:txBody>
          <a:bodyPr/>
          <a:lstStyle/>
          <a:p>
            <a:pPr>
              <a:lnSpc>
                <a:spcPct val="80000"/>
              </a:lnSpc>
              <a:spcBef>
                <a:spcPts val="0"/>
              </a:spcBef>
              <a:spcAft>
                <a:spcPts val="1800"/>
              </a:spcAft>
              <a:buFont typeface="Wingdings" panose="05000000000000000000" pitchFamily="2" charset="2"/>
              <a:buChar char="u"/>
            </a:pPr>
            <a:r>
              <a:rPr lang="zh-CN" altLang="en-US" sz="2400" b="1" dirty="0">
                <a:latin typeface="+mn-ea"/>
              </a:rPr>
              <a:t> 置信度：</a:t>
            </a:r>
            <a:r>
              <a:rPr lang="zh-CN" altLang="en-US" sz="2400" dirty="0">
                <a:latin typeface="+mn-ea"/>
              </a:rPr>
              <a:t>表征多次测量数据的可信赖程度，需要指定置信区间和置信概率</a:t>
            </a:r>
          </a:p>
          <a:p>
            <a:pPr lvl="1">
              <a:lnSpc>
                <a:spcPct val="80000"/>
              </a:lnSpc>
              <a:spcBef>
                <a:spcPts val="0"/>
              </a:spcBef>
              <a:spcAft>
                <a:spcPts val="1800"/>
              </a:spcAft>
              <a:buFont typeface="Wingdings" panose="05000000000000000000" pitchFamily="2" charset="2"/>
              <a:buChar char="Ø"/>
            </a:pPr>
            <a:r>
              <a:rPr lang="zh-CN" altLang="en-US" sz="2200" dirty="0">
                <a:latin typeface="+mn-ea"/>
              </a:rPr>
              <a:t> </a:t>
            </a:r>
            <a:r>
              <a:rPr lang="zh-CN" altLang="en-US" sz="2000" dirty="0">
                <a:latin typeface="+mn-ea"/>
              </a:rPr>
              <a:t>置信区间   </a:t>
            </a:r>
            <a:r>
              <a:rPr lang="en-US" altLang="zh-CN" sz="2000" dirty="0">
                <a:latin typeface="+mn-ea"/>
              </a:rPr>
              <a:t>[</a:t>
            </a:r>
            <a:r>
              <a:rPr lang="en-US" altLang="zh-CN" sz="2000" i="1" dirty="0">
                <a:latin typeface="Times New Roman" panose="02020603050405020304" pitchFamily="18" charset="0"/>
                <a:cs typeface="Times New Roman" panose="02020603050405020304" pitchFamily="18" charset="0"/>
              </a:rPr>
              <a:t>M(x)-k</a:t>
            </a:r>
            <a:r>
              <a:rPr lang="el-GR" altLang="zh-CN" sz="2000" i="1" dirty="0">
                <a:latin typeface="Times New Roman" panose="02020603050405020304" pitchFamily="18" charset="0"/>
                <a:cs typeface="Times New Roman" panose="02020603050405020304" pitchFamily="18" charset="0"/>
              </a:rPr>
              <a:t>σ(</a:t>
            </a:r>
            <a:r>
              <a:rPr lang="en-US" altLang="zh-CN" sz="2000" i="1" dirty="0">
                <a:latin typeface="Times New Roman" panose="02020603050405020304" pitchFamily="18" charset="0"/>
                <a:cs typeface="Times New Roman" panose="02020603050405020304" pitchFamily="18" charset="0"/>
              </a:rPr>
              <a:t>x),M(x)+k</a:t>
            </a:r>
            <a:r>
              <a:rPr lang="el-GR" altLang="zh-CN" sz="2000" i="1" dirty="0">
                <a:latin typeface="Times New Roman" panose="02020603050405020304" pitchFamily="18" charset="0"/>
                <a:cs typeface="Times New Roman" panose="02020603050405020304" pitchFamily="18" charset="0"/>
              </a:rPr>
              <a:t>σ(</a:t>
            </a:r>
            <a:r>
              <a:rPr lang="en-US" altLang="zh-CN" sz="2000" i="1" dirty="0">
                <a:latin typeface="Times New Roman" panose="02020603050405020304" pitchFamily="18" charset="0"/>
                <a:cs typeface="Times New Roman" panose="02020603050405020304" pitchFamily="18" charset="0"/>
              </a:rPr>
              <a:t>x)</a:t>
            </a:r>
            <a:r>
              <a:rPr lang="zh-CN" altLang="en-US" sz="2000" dirty="0">
                <a:latin typeface="+mn-ea"/>
              </a:rPr>
              <a:t>］，</a:t>
            </a:r>
            <a:r>
              <a:rPr lang="en-US" altLang="zh-CN" sz="2000" i="1" dirty="0">
                <a:latin typeface="+mn-ea"/>
              </a:rPr>
              <a:t>k </a:t>
            </a:r>
            <a:r>
              <a:rPr lang="en-US" altLang="zh-CN" sz="2000" dirty="0">
                <a:latin typeface="+mn-ea"/>
              </a:rPr>
              <a:t>—</a:t>
            </a:r>
            <a:r>
              <a:rPr lang="zh-CN" altLang="en-US" sz="2000" dirty="0">
                <a:latin typeface="+mn-ea"/>
              </a:rPr>
              <a:t>置信因子 （测量数据以某一概率</a:t>
            </a:r>
            <a:r>
              <a:rPr lang="en-US" altLang="zh-CN" sz="2000" dirty="0">
                <a:latin typeface="+mn-ea"/>
              </a:rPr>
              <a:t>P</a:t>
            </a:r>
            <a:r>
              <a:rPr lang="zh-CN" altLang="en-US" sz="2000" dirty="0">
                <a:latin typeface="+mn-ea"/>
              </a:rPr>
              <a:t>落入的区间）</a:t>
            </a:r>
          </a:p>
          <a:p>
            <a:pPr lvl="1">
              <a:lnSpc>
                <a:spcPct val="80000"/>
              </a:lnSpc>
              <a:spcBef>
                <a:spcPts val="0"/>
              </a:spcBef>
              <a:spcAft>
                <a:spcPts val="1800"/>
              </a:spcAft>
              <a:buFont typeface="Wingdings" panose="05000000000000000000" pitchFamily="2" charset="2"/>
              <a:buChar char="Ø"/>
            </a:pPr>
            <a:r>
              <a:rPr lang="zh-CN" altLang="en-US" sz="2000" dirty="0">
                <a:latin typeface="+mn-ea"/>
              </a:rPr>
              <a:t> 置信概率   在置信区间内包含真值的概率</a:t>
            </a:r>
            <a:r>
              <a:rPr lang="en-US" altLang="zh-CN" sz="2000" i="1"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（对概率密度函数进行积分）</a:t>
            </a:r>
          </a:p>
          <a:p>
            <a:pPr>
              <a:lnSpc>
                <a:spcPct val="80000"/>
              </a:lnSpc>
              <a:spcBef>
                <a:spcPts val="0"/>
              </a:spcBef>
              <a:spcAft>
                <a:spcPts val="1800"/>
              </a:spcAft>
            </a:pPr>
            <a:endParaRPr lang="en-US" altLang="zh-CN" sz="2400" dirty="0">
              <a:latin typeface="宋体" panose="02010600030101010101" pitchFamily="2" charset="-122"/>
            </a:endParaRPr>
          </a:p>
          <a:p>
            <a:pPr>
              <a:lnSpc>
                <a:spcPct val="80000"/>
              </a:lnSpc>
              <a:buFont typeface="Wingdings" panose="05000000000000000000" pitchFamily="2" charset="2"/>
              <a:buChar char="u"/>
            </a:pPr>
            <a:r>
              <a:rPr lang="zh-CN" altLang="en-US" sz="2400" dirty="0">
                <a:latin typeface="宋体" panose="02010600030101010101" pitchFamily="2" charset="-122"/>
              </a:rPr>
              <a:t> 给定置信区间下的置信概率</a:t>
            </a:r>
            <a:r>
              <a:rPr lang="en-US" altLang="zh-CN" sz="2400" i="1" dirty="0">
                <a:latin typeface="Times New Roman" panose="02020603050405020304" pitchFamily="18" charset="0"/>
                <a:cs typeface="Times New Roman" panose="02020603050405020304" pitchFamily="18" charset="0"/>
              </a:rPr>
              <a:t>P</a:t>
            </a:r>
            <a:r>
              <a:rPr lang="zh-CN" altLang="en-US" sz="2400" dirty="0">
                <a:latin typeface="宋体" panose="02010600030101010101" pitchFamily="2" charset="-122"/>
              </a:rPr>
              <a:t>可在该置信区间对概率密度函数</a:t>
            </a:r>
            <a:r>
              <a:rPr lang="zh-CN" altLang="en-US" sz="2400"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cs typeface="Times New Roman" panose="02020603050405020304" pitchFamily="18" charset="0"/>
                <a:sym typeface="Symbol" panose="05050102010706020507" pitchFamily="18" charset="2"/>
              </a:rPr>
              <a:t>(x)</a:t>
            </a:r>
            <a:r>
              <a:rPr lang="zh-CN" altLang="en-US" sz="2400" dirty="0">
                <a:latin typeface="宋体" panose="02010600030101010101" pitchFamily="2" charset="-122"/>
              </a:rPr>
              <a:t>定积分求得</a:t>
            </a:r>
          </a:p>
          <a:p>
            <a:pPr marL="0" indent="0">
              <a:lnSpc>
                <a:spcPct val="80000"/>
              </a:lnSpc>
              <a:buNone/>
            </a:pPr>
            <a:endParaRPr lang="zh-CN" altLang="en-US" sz="2400" dirty="0">
              <a:latin typeface="宋体" panose="02010600030101010101" pitchFamily="2" charset="-122"/>
            </a:endParaRPr>
          </a:p>
          <a:p>
            <a:pPr>
              <a:lnSpc>
                <a:spcPct val="80000"/>
              </a:lnSpc>
            </a:pPr>
            <a:endParaRPr lang="en-US" altLang="zh-CN" sz="2400" dirty="0">
              <a:latin typeface="+mn-ea"/>
            </a:endParaRPr>
          </a:p>
          <a:p>
            <a:pPr marL="0" indent="0">
              <a:lnSpc>
                <a:spcPct val="80000"/>
              </a:lnSpc>
              <a:buNone/>
            </a:pPr>
            <a:r>
              <a:rPr lang="zh-CN" altLang="en-US" sz="2400" dirty="0">
                <a:latin typeface="+mn-ea"/>
              </a:rPr>
              <a:t>             </a:t>
            </a:r>
          </a:p>
          <a:p>
            <a:pPr marL="0" indent="0">
              <a:lnSpc>
                <a:spcPct val="80000"/>
              </a:lnSpc>
              <a:buNone/>
            </a:pPr>
            <a:endParaRPr lang="zh-CN" altLang="en-US" sz="2400" b="1" dirty="0">
              <a:latin typeface="宋体" panose="02010600030101010101" pitchFamily="2" charset="-122"/>
            </a:endParaRPr>
          </a:p>
          <a:p>
            <a:pPr marL="0" indent="0">
              <a:lnSpc>
                <a:spcPct val="80000"/>
              </a:lnSpc>
              <a:buNone/>
            </a:pPr>
            <a:endParaRPr lang="zh-CN" altLang="en-US" sz="2400" b="1" dirty="0">
              <a:solidFill>
                <a:schemeClr val="hlink"/>
              </a:solidFill>
              <a:latin typeface="宋体" panose="02010600030101010101" pitchFamily="2" charset="-122"/>
            </a:endParaRPr>
          </a:p>
          <a:p>
            <a:pPr marL="0" indent="0" algn="just">
              <a:lnSpc>
                <a:spcPct val="80000"/>
              </a:lnSpc>
              <a:buNone/>
            </a:pPr>
            <a:endParaRPr lang="zh-CN" altLang="en-US" sz="2400" b="1" dirty="0">
              <a:latin typeface="宋体" panose="02010600030101010101" pitchFamily="2" charset="-122"/>
            </a:endParaRPr>
          </a:p>
        </p:txBody>
      </p:sp>
      <p:sp>
        <p:nvSpPr>
          <p:cNvPr id="65541" name="Rectangle 12"/>
          <p:cNvSpPr>
            <a:spLocks noGrp="1" noChangeArrowheads="1"/>
          </p:cNvSpPr>
          <p:nvPr>
            <p:ph type="title"/>
          </p:nvPr>
        </p:nvSpPr>
        <p:spPr>
          <a:noFill/>
        </p:spPr>
        <p:txBody>
          <a:bodyPr anchor="b" anchorCtr="0"/>
          <a:lstStyle/>
          <a:p>
            <a:pPr algn="l"/>
            <a:r>
              <a:rPr lang="zh-CN" altLang="en-US" sz="3400" b="1">
                <a:latin typeface="楷体_GB2312" pitchFamily="49" charset="-122"/>
              </a:rPr>
              <a:t>测量结果的置信度</a:t>
            </a:r>
          </a:p>
        </p:txBody>
      </p:sp>
      <p:sp>
        <p:nvSpPr>
          <p:cNvPr id="12" name="Rectangle 16"/>
          <p:cNvSpPr>
            <a:spLocks noChangeArrowheads="1"/>
          </p:cNvSpPr>
          <p:nvPr/>
        </p:nvSpPr>
        <p:spPr bwMode="auto">
          <a:xfrm>
            <a:off x="1695451" y="3343276"/>
            <a:ext cx="8785225" cy="830997"/>
          </a:xfrm>
          <a:prstGeom prst="rect">
            <a:avLst/>
          </a:prstGeom>
          <a:noFill/>
          <a:ln w="9525">
            <a:noFill/>
            <a:miter lim="800000"/>
          </a:ln>
          <a:effectLst/>
        </p:spPr>
        <p:txBody>
          <a:bodyPr>
            <a:spAutoFit/>
          </a:bodyPr>
          <a:lstStyle/>
          <a:p>
            <a:pPr eaLnBrk="1" hangingPunct="1">
              <a:defRPr/>
            </a:pPr>
            <a:endParaRPr lang="zh-CN" altLang="en-US" sz="2400" b="1" dirty="0">
              <a:effectLst>
                <a:outerShdw blurRad="38100" dist="38100" dir="2700000" algn="tl">
                  <a:srgbClr val="C0C0C0"/>
                </a:outerShdw>
              </a:effectLst>
              <a:latin typeface="宋体" panose="02010600030101010101" pitchFamily="2" charset="-122"/>
            </a:endParaRPr>
          </a:p>
          <a:p>
            <a:pPr eaLnBrk="1" hangingPunct="1">
              <a:defRPr/>
            </a:pPr>
            <a:endParaRPr lang="en-US" altLang="zh-CN" sz="2400" b="1" dirty="0">
              <a:effectLst>
                <a:outerShdw blurRad="38100" dist="38100" dir="2700000" algn="tl">
                  <a:srgbClr val="C0C0C0"/>
                </a:outerShdw>
              </a:effectLst>
              <a:latin typeface="幼圆" panose="02010509060101010101" pitchFamily="49" charset="-122"/>
              <a:ea typeface="幼圆" panose="02010509060101010101" pitchFamily="49" charset="-122"/>
            </a:endParaRPr>
          </a:p>
        </p:txBody>
      </p:sp>
      <mc:AlternateContent xmlns:mc="http://schemas.openxmlformats.org/markup-compatibility/2006" xmlns:a14="http://schemas.microsoft.com/office/drawing/2010/main">
        <mc:Choice Requires="a14">
          <p:sp>
            <p:nvSpPr>
              <p:cNvPr id="2" name="矩形 1"/>
              <p:cNvSpPr/>
              <p:nvPr/>
            </p:nvSpPr>
            <p:spPr>
              <a:xfrm>
                <a:off x="2765630" y="4991191"/>
                <a:ext cx="4618380" cy="468398"/>
              </a:xfrm>
              <a:prstGeom prst="rect">
                <a:avLst/>
              </a:prstGeom>
            </p:spPr>
            <p:txBody>
              <a:bodyPr wrap="none">
                <a:spAutoFit/>
              </a:bodyPr>
              <a:lstStyle/>
              <a:p>
                <a14:m>
                  <m:oMath xmlns:m="http://schemas.openxmlformats.org/officeDocument/2006/math">
                    <m:r>
                      <a:rPr lang="en-US" altLang="zh-CN" i="1" kern="100" smtClean="0">
                        <a:latin typeface="Cambria Math" panose="02040503050406030204" pitchFamily="18" charset="0"/>
                        <a:cs typeface="Times New Roman" panose="02020603050405020304" pitchFamily="18" charset="0"/>
                      </a:rPr>
                      <m:t>𝑃</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r>
                          <a:rPr lang="en-US" altLang="zh-CN" i="1" kern="100">
                            <a:latin typeface="Cambria Math" panose="02040503050406030204" pitchFamily="18" charset="0"/>
                            <a:cs typeface="Times New Roman" panose="02020603050405020304" pitchFamily="18" charset="0"/>
                          </a:rPr>
                          <m:t>&lt;</m:t>
                        </m:r>
                        <m:r>
                          <a:rPr lang="en-US" altLang="zh-CN" i="1" kern="100">
                            <a:latin typeface="Cambria Math" panose="02040503050406030204" pitchFamily="18" charset="0"/>
                            <a:cs typeface="Times New Roman" panose="02020603050405020304" pitchFamily="18" charset="0"/>
                          </a:rPr>
                          <m:t>𝑥</m:t>
                        </m:r>
                        <m:r>
                          <a:rPr lang="en-US" altLang="zh-CN" i="1" kern="100">
                            <a:latin typeface="Cambria Math" panose="02040503050406030204" pitchFamily="18" charset="0"/>
                            <a:cs typeface="Times New Roman" panose="02020603050405020304" pitchFamily="18" charset="0"/>
                          </a:rPr>
                          <m:t>&lt;</m:t>
                        </m:r>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e>
                    </m:d>
                    <m:r>
                      <a:rPr lang="en-US" altLang="zh-CN" i="1" kern="100">
                        <a:latin typeface="Cambria Math" panose="02040503050406030204" pitchFamily="18" charset="0"/>
                        <a:cs typeface="Times New Roman" panose="02020603050405020304" pitchFamily="18" charset="0"/>
                      </a:rPr>
                      <m:t>=</m:t>
                    </m:r>
                    <m:nary>
                      <m:naryPr>
                        <m:limLoc m:val="subSup"/>
                        <m:ctrlPr>
                          <a:rPr lang="zh-CN" altLang="zh-CN" i="1">
                            <a:effectLst/>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sub>
                      <m:sup>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sup>
                      <m:e>
                        <m:r>
                          <a:rPr lang="zh-CN" altLang="en-US" i="1" kern="100" smtClean="0">
                            <a:latin typeface="Cambria Math" panose="02040503050406030204" pitchFamily="18" charset="0"/>
                            <a:cs typeface="Times New Roman" panose="02020603050405020304" pitchFamily="18" charset="0"/>
                          </a:rPr>
                          <m:t>𝜑</m:t>
                        </m:r>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𝑥</m:t>
                        </m:r>
                        <m:r>
                          <a:rPr lang="en-US" altLang="zh-CN" b="0" i="1" kern="100" smtClean="0">
                            <a:latin typeface="Cambria Math" panose="02040503050406030204" pitchFamily="18" charset="0"/>
                            <a:cs typeface="Times New Roman" panose="02020603050405020304" pitchFamily="18" charset="0"/>
                          </a:rPr>
                          <m:t>)</m:t>
                        </m:r>
                      </m:e>
                    </m:nary>
                    <m:r>
                      <a:rPr lang="en-US" altLang="zh-CN" i="1" kern="100">
                        <a:latin typeface="Cambria Math" panose="02040503050406030204" pitchFamily="18" charset="0"/>
                        <a:cs typeface="Times New Roman" panose="02020603050405020304" pitchFamily="18" charset="0"/>
                      </a:rPr>
                      <m:t>𝑑𝑥</m:t>
                    </m:r>
                  </m:oMath>
                </a14:m>
                <a:r>
                  <a:rPr lang="en-US" altLang="zh-CN" kern="100" dirty="0">
                    <a:latin typeface="Times New Roman" panose="02020603050405020304" pitchFamily="18" charset="0"/>
                  </a:rPr>
                  <a:t>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765630" y="4991191"/>
                <a:ext cx="4618380" cy="468398"/>
              </a:xfrm>
              <a:prstGeom prst="rect">
                <a:avLst/>
              </a:prstGeom>
              <a:blipFill rotWithShape="1">
                <a:blip r:embed="rId2"/>
                <a:stretch>
                  <a:fillRect l="-4" t="-19" r="5" b="105"/>
                </a:stretch>
              </a:blipFill>
            </p:spPr>
            <p:txBody>
              <a:bodyPr/>
              <a:lstStyle/>
              <a:p>
                <a:r>
                  <a:rPr lang="zh-CN" altLang="en-US">
                    <a:noFill/>
                  </a:rPr>
                  <a:t> </a:t>
                </a:r>
              </a:p>
            </p:txBody>
          </p:sp>
        </mc:Fallback>
      </mc:AlternateContent>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333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当</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3 </a:t>
            </a:r>
            <a:r>
              <a:rPr lang="zh-CN" altLang="en-US" dirty="0"/>
              <a:t>时</a:t>
            </a:r>
          </a:p>
          <a:p>
            <a:endParaRPr lang="zh-CN" altLang="en-US" dirty="0"/>
          </a:p>
        </p:txBody>
      </p:sp>
      <p:sp>
        <p:nvSpPr>
          <p:cNvPr id="67586" name="Rectangle 2"/>
          <p:cNvSpPr>
            <a:spLocks noGrp="1" noChangeArrowheads="1"/>
          </p:cNvSpPr>
          <p:nvPr>
            <p:ph type="title"/>
          </p:nvPr>
        </p:nvSpPr>
        <p:spPr/>
        <p:txBody>
          <a:bodyPr/>
          <a:lstStyle/>
          <a:p>
            <a:pPr algn="l"/>
            <a:r>
              <a:rPr lang="zh-CN" altLang="en-US" sz="3400" b="1" dirty="0">
                <a:latin typeface="楷体_GB2312" pitchFamily="49" charset="-122"/>
              </a:rPr>
              <a:t>正态分布的置信概率</a:t>
            </a:r>
          </a:p>
        </p:txBody>
      </p:sp>
      <p:graphicFrame>
        <p:nvGraphicFramePr>
          <p:cNvPr id="774189" name="Group 45"/>
          <p:cNvGraphicFramePr>
            <a:graphicFrameLocks noGrp="1"/>
          </p:cNvGraphicFramePr>
          <p:nvPr/>
        </p:nvGraphicFramePr>
        <p:xfrm>
          <a:off x="6101410" y="3250338"/>
          <a:ext cx="4315070" cy="2295526"/>
        </p:xfrm>
        <a:graphic>
          <a:graphicData uri="http://schemas.openxmlformats.org/drawingml/2006/table">
            <a:tbl>
              <a:tblPr/>
              <a:tblGrid>
                <a:gridCol w="1749785">
                  <a:extLst>
                    <a:ext uri="{9D8B030D-6E8A-4147-A177-3AD203B41FA5}">
                      <a16:colId xmlns:a16="http://schemas.microsoft.com/office/drawing/2014/main" val="20000"/>
                    </a:ext>
                  </a:extLst>
                </a:gridCol>
                <a:gridCol w="2565285">
                  <a:extLst>
                    <a:ext uri="{9D8B030D-6E8A-4147-A177-3AD203B41FA5}">
                      <a16:colId xmlns:a16="http://schemas.microsoft.com/office/drawing/2014/main" val="20001"/>
                    </a:ext>
                  </a:extLst>
                </a:gridCol>
              </a:tblGrid>
              <a:tr h="576263">
                <a:tc>
                  <a:txBody>
                    <a:bodyPr/>
                    <a:lstStyle>
                      <a:lvl1pPr eaLnBrk="0" hangingPunct="0">
                        <a:lnSpc>
                          <a:spcPct val="110000"/>
                        </a:lnSpc>
                        <a:spcBef>
                          <a:spcPct val="20000"/>
                        </a:spcBef>
                        <a:buSzPct val="120000"/>
                        <a:defRPr sz="2400">
                          <a:solidFill>
                            <a:srgbClr val="133984"/>
                          </a:solidFill>
                          <a:latin typeface="Arial" panose="020B0604020202020204" pitchFamily="34" charset="0"/>
                          <a:ea typeface="黑体" panose="02010609060101010101" pitchFamily="49" charset="-122"/>
                        </a:defRPr>
                      </a:lvl1pPr>
                      <a:lvl2pPr marL="742950" indent="-285750" eaLnBrk="0" hangingPunct="0">
                        <a:lnSpc>
                          <a:spcPct val="110000"/>
                        </a:lnSpc>
                        <a:spcBef>
                          <a:spcPct val="20000"/>
                        </a:spcBef>
                        <a:buClr>
                          <a:srgbClr val="000066"/>
                        </a:buClr>
                        <a:defRPr sz="2000">
                          <a:solidFill>
                            <a:srgbClr val="133984"/>
                          </a:solidFill>
                          <a:latin typeface="Arial" panose="020B0604020202020204" pitchFamily="34" charset="0"/>
                          <a:ea typeface="黑体" panose="02010609060101010101" pitchFamily="49"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0000"/>
                        </a:lnSpc>
                        <a:spcBef>
                          <a:spcPct val="20000"/>
                        </a:spcBef>
                        <a:spcAft>
                          <a:spcPct val="0"/>
                        </a:spcAft>
                        <a:buClrTx/>
                        <a:buSzPct val="120000"/>
                        <a:buFontTx/>
                        <a:buNone/>
                      </a:pPr>
                      <a:r>
                        <a:rPr kumimoji="0" lang="zh-CN" altLang="en-US" sz="2400" b="1" i="0" u="none" strike="noStrike" cap="none" normalizeH="0" baseline="0" dirty="0">
                          <a:ln>
                            <a:noFill/>
                          </a:ln>
                          <a:solidFill>
                            <a:srgbClr val="133984"/>
                          </a:solidFill>
                          <a:effectLst/>
                          <a:latin typeface="+mn-ea"/>
                          <a:ea typeface="+mn-ea"/>
                        </a:rPr>
                        <a:t>置信因子</a:t>
                      </a:r>
                      <a:r>
                        <a:rPr kumimoji="0" lang="en-US" altLang="zh-CN" sz="2400" b="1" i="1" u="none" strike="noStrike" cap="none" normalizeH="0" baseline="0" dirty="0">
                          <a:ln>
                            <a:noFill/>
                          </a:ln>
                          <a:solidFill>
                            <a:srgbClr val="133984"/>
                          </a:solidFill>
                          <a:effectLst/>
                          <a:latin typeface="Times New Roman" panose="02020603050405020304" pitchFamily="18" charset="0"/>
                          <a:ea typeface="+mn-ea"/>
                          <a:cs typeface="Times New Roman" panose="02020603050405020304" pitchFamily="18" charset="0"/>
                        </a:rPr>
                        <a:t>K</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SzPct val="120000"/>
                        <a:defRPr sz="2400">
                          <a:solidFill>
                            <a:srgbClr val="133984"/>
                          </a:solidFill>
                          <a:latin typeface="Arial" panose="020B0604020202020204" pitchFamily="34" charset="0"/>
                          <a:ea typeface="黑体" panose="02010609060101010101" pitchFamily="49" charset="-122"/>
                        </a:defRPr>
                      </a:lvl1pPr>
                      <a:lvl2pPr marL="742950" indent="-285750" eaLnBrk="0" hangingPunct="0">
                        <a:lnSpc>
                          <a:spcPct val="110000"/>
                        </a:lnSpc>
                        <a:spcBef>
                          <a:spcPct val="20000"/>
                        </a:spcBef>
                        <a:buClr>
                          <a:srgbClr val="000066"/>
                        </a:buClr>
                        <a:defRPr sz="2000">
                          <a:solidFill>
                            <a:srgbClr val="133984"/>
                          </a:solidFill>
                          <a:latin typeface="Arial" panose="020B0604020202020204" pitchFamily="34" charset="0"/>
                          <a:ea typeface="黑体" panose="02010609060101010101" pitchFamily="49"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10000"/>
                        </a:lnSpc>
                        <a:spcBef>
                          <a:spcPct val="20000"/>
                        </a:spcBef>
                        <a:spcAft>
                          <a:spcPct val="0"/>
                        </a:spcAft>
                        <a:buClrTx/>
                        <a:buSzPct val="120000"/>
                        <a:buFontTx/>
                        <a:buNone/>
                      </a:pPr>
                      <a:r>
                        <a:rPr kumimoji="0" lang="zh-CN" altLang="en-US" sz="2400" b="1" i="0" u="none" strike="noStrike" cap="none" normalizeH="0" baseline="0" dirty="0">
                          <a:ln>
                            <a:noFill/>
                          </a:ln>
                          <a:solidFill>
                            <a:srgbClr val="133984"/>
                          </a:solidFill>
                          <a:effectLst/>
                          <a:latin typeface="+mn-ea"/>
                          <a:ea typeface="+mn-ea"/>
                        </a:rPr>
                        <a:t>置信概率</a:t>
                      </a:r>
                      <a:r>
                        <a:rPr kumimoji="0" lang="en-US" altLang="zh-CN" sz="2400" b="1" i="1" u="none" strike="noStrike" cap="none" normalizeH="0" baseline="0" dirty="0">
                          <a:ln>
                            <a:noFill/>
                          </a:ln>
                          <a:solidFill>
                            <a:srgbClr val="133984"/>
                          </a:solidFill>
                          <a:effectLst/>
                          <a:latin typeface="Times New Roman" panose="02020603050405020304" pitchFamily="18" charset="0"/>
                          <a:ea typeface="+mn-ea"/>
                          <a:cs typeface="Times New Roman" panose="02020603050405020304" pitchFamily="18" charset="0"/>
                        </a:rPr>
                        <a:t>P</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6263">
                <a:tc>
                  <a:txBody>
                    <a:bodyPr/>
                    <a:lstStyle>
                      <a:lvl1pPr eaLnBrk="0" hangingPunct="0">
                        <a:lnSpc>
                          <a:spcPct val="110000"/>
                        </a:lnSpc>
                        <a:spcBef>
                          <a:spcPct val="20000"/>
                        </a:spcBef>
                        <a:buSzPct val="120000"/>
                        <a:defRPr sz="2400">
                          <a:solidFill>
                            <a:srgbClr val="133984"/>
                          </a:solidFill>
                          <a:latin typeface="Arial" panose="020B0604020202020204" pitchFamily="34" charset="0"/>
                          <a:ea typeface="黑体" panose="02010609060101010101" pitchFamily="49" charset="-122"/>
                        </a:defRPr>
                      </a:lvl1pPr>
                      <a:lvl2pPr marL="742950" indent="-285750" eaLnBrk="0" hangingPunct="0">
                        <a:lnSpc>
                          <a:spcPct val="110000"/>
                        </a:lnSpc>
                        <a:spcBef>
                          <a:spcPct val="20000"/>
                        </a:spcBef>
                        <a:buClr>
                          <a:srgbClr val="000066"/>
                        </a:buClr>
                        <a:defRPr sz="2000">
                          <a:solidFill>
                            <a:srgbClr val="133984"/>
                          </a:solidFill>
                          <a:latin typeface="Arial" panose="020B0604020202020204" pitchFamily="34" charset="0"/>
                          <a:ea typeface="黑体" panose="02010609060101010101" pitchFamily="49"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10000"/>
                        </a:lnSpc>
                        <a:spcBef>
                          <a:spcPct val="20000"/>
                        </a:spcBef>
                        <a:spcAft>
                          <a:spcPct val="0"/>
                        </a:spcAft>
                        <a:buClrTx/>
                        <a:buSzPct val="120000"/>
                        <a:buFontTx/>
                        <a:buNone/>
                      </a:pPr>
                      <a:r>
                        <a:rPr kumimoji="0" lang="en-US" altLang="zh-CN" sz="2400" b="0" i="0" u="none" strike="noStrike" cap="none" normalizeH="0" baseline="0">
                          <a:ln>
                            <a:noFill/>
                          </a:ln>
                          <a:solidFill>
                            <a:srgbClr val="133984"/>
                          </a:solidFill>
                          <a:effectLst/>
                          <a:latin typeface="Arial" panose="020B0604020202020204" pitchFamily="34" charset="0"/>
                          <a:ea typeface="黑体" panose="02010609060101010101" pitchFamily="49"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SzPct val="120000"/>
                        <a:defRPr sz="2400">
                          <a:solidFill>
                            <a:srgbClr val="133984"/>
                          </a:solidFill>
                          <a:latin typeface="Arial" panose="020B0604020202020204" pitchFamily="34" charset="0"/>
                          <a:ea typeface="黑体" panose="02010609060101010101" pitchFamily="49" charset="-122"/>
                        </a:defRPr>
                      </a:lvl1pPr>
                      <a:lvl2pPr marL="742950" indent="-285750" eaLnBrk="0" hangingPunct="0">
                        <a:lnSpc>
                          <a:spcPct val="110000"/>
                        </a:lnSpc>
                        <a:spcBef>
                          <a:spcPct val="20000"/>
                        </a:spcBef>
                        <a:buClr>
                          <a:srgbClr val="000066"/>
                        </a:buClr>
                        <a:defRPr sz="2000">
                          <a:solidFill>
                            <a:srgbClr val="133984"/>
                          </a:solidFill>
                          <a:latin typeface="Arial" panose="020B0604020202020204" pitchFamily="34" charset="0"/>
                          <a:ea typeface="黑体" panose="02010609060101010101" pitchFamily="49"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10000"/>
                        </a:lnSpc>
                        <a:spcBef>
                          <a:spcPct val="20000"/>
                        </a:spcBef>
                        <a:spcAft>
                          <a:spcPct val="0"/>
                        </a:spcAft>
                        <a:buClrTx/>
                        <a:buSzPct val="120000"/>
                        <a:buFontTx/>
                        <a:buNone/>
                      </a:pPr>
                      <a:r>
                        <a:rPr kumimoji="0" lang="en-US" altLang="zh-CN" sz="2400" b="0" i="0" u="none" strike="noStrike" cap="none" normalizeH="0" baseline="0" dirty="0">
                          <a:ln>
                            <a:noFill/>
                          </a:ln>
                          <a:solidFill>
                            <a:srgbClr val="133984"/>
                          </a:solidFill>
                          <a:effectLst/>
                          <a:latin typeface="Arial" panose="020B0604020202020204" pitchFamily="34" charset="0"/>
                          <a:ea typeface="黑体" panose="02010609060101010101" pitchFamily="49" charset="-122"/>
                        </a:rPr>
                        <a:t>0.6827</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4675">
                <a:tc>
                  <a:txBody>
                    <a:bodyPr/>
                    <a:lstStyle>
                      <a:lvl1pPr eaLnBrk="0" hangingPunct="0">
                        <a:lnSpc>
                          <a:spcPct val="110000"/>
                        </a:lnSpc>
                        <a:spcBef>
                          <a:spcPct val="20000"/>
                        </a:spcBef>
                        <a:buSzPct val="120000"/>
                        <a:defRPr sz="2400">
                          <a:solidFill>
                            <a:srgbClr val="133984"/>
                          </a:solidFill>
                          <a:latin typeface="Arial" panose="020B0604020202020204" pitchFamily="34" charset="0"/>
                          <a:ea typeface="黑体" panose="02010609060101010101" pitchFamily="49" charset="-122"/>
                        </a:defRPr>
                      </a:lvl1pPr>
                      <a:lvl2pPr marL="742950" indent="-285750" eaLnBrk="0" hangingPunct="0">
                        <a:lnSpc>
                          <a:spcPct val="110000"/>
                        </a:lnSpc>
                        <a:spcBef>
                          <a:spcPct val="20000"/>
                        </a:spcBef>
                        <a:buClr>
                          <a:srgbClr val="000066"/>
                        </a:buClr>
                        <a:defRPr sz="2000">
                          <a:solidFill>
                            <a:srgbClr val="133984"/>
                          </a:solidFill>
                          <a:latin typeface="Arial" panose="020B0604020202020204" pitchFamily="34" charset="0"/>
                          <a:ea typeface="黑体" panose="02010609060101010101" pitchFamily="49"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10000"/>
                        </a:lnSpc>
                        <a:spcBef>
                          <a:spcPct val="20000"/>
                        </a:spcBef>
                        <a:spcAft>
                          <a:spcPct val="0"/>
                        </a:spcAft>
                        <a:buClrTx/>
                        <a:buSzPct val="120000"/>
                        <a:buFontTx/>
                        <a:buNone/>
                      </a:pPr>
                      <a:r>
                        <a:rPr kumimoji="0" lang="en-US" altLang="zh-CN" sz="2400" b="0" i="0" u="none" strike="noStrike" cap="none" normalizeH="0" baseline="0">
                          <a:ln>
                            <a:noFill/>
                          </a:ln>
                          <a:solidFill>
                            <a:srgbClr val="133984"/>
                          </a:solidFill>
                          <a:effectLst/>
                          <a:latin typeface="Arial" panose="020B0604020202020204" pitchFamily="34" charset="0"/>
                          <a:ea typeface="黑体" panose="02010609060101010101" pitchFamily="49" charset="-122"/>
                        </a:rPr>
                        <a:t>2</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SzPct val="120000"/>
                        <a:defRPr sz="2400">
                          <a:solidFill>
                            <a:srgbClr val="133984"/>
                          </a:solidFill>
                          <a:latin typeface="Arial" panose="020B0604020202020204" pitchFamily="34" charset="0"/>
                          <a:ea typeface="黑体" panose="02010609060101010101" pitchFamily="49" charset="-122"/>
                        </a:defRPr>
                      </a:lvl1pPr>
                      <a:lvl2pPr marL="742950" indent="-285750" eaLnBrk="0" hangingPunct="0">
                        <a:lnSpc>
                          <a:spcPct val="110000"/>
                        </a:lnSpc>
                        <a:spcBef>
                          <a:spcPct val="20000"/>
                        </a:spcBef>
                        <a:buClr>
                          <a:srgbClr val="000066"/>
                        </a:buClr>
                        <a:defRPr sz="2000">
                          <a:solidFill>
                            <a:srgbClr val="133984"/>
                          </a:solidFill>
                          <a:latin typeface="Arial" panose="020B0604020202020204" pitchFamily="34" charset="0"/>
                          <a:ea typeface="黑体" panose="02010609060101010101" pitchFamily="49"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10000"/>
                        </a:lnSpc>
                        <a:spcBef>
                          <a:spcPct val="20000"/>
                        </a:spcBef>
                        <a:spcAft>
                          <a:spcPct val="0"/>
                        </a:spcAft>
                        <a:buClrTx/>
                        <a:buSzPct val="120000"/>
                        <a:buFontTx/>
                        <a:buNone/>
                      </a:pPr>
                      <a:r>
                        <a:rPr kumimoji="0" lang="en-US" altLang="zh-CN" sz="2400" b="0" i="0" u="none" strike="noStrike" cap="none" normalizeH="0" baseline="0">
                          <a:ln>
                            <a:noFill/>
                          </a:ln>
                          <a:solidFill>
                            <a:srgbClr val="133984"/>
                          </a:solidFill>
                          <a:effectLst/>
                          <a:latin typeface="Arial" panose="020B0604020202020204" pitchFamily="34" charset="0"/>
                          <a:ea typeface="黑体" panose="02010609060101010101" pitchFamily="49" charset="-122"/>
                        </a:rPr>
                        <a:t>0.9545</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8325">
                <a:tc>
                  <a:txBody>
                    <a:bodyPr/>
                    <a:lstStyle>
                      <a:lvl1pPr eaLnBrk="0" hangingPunct="0">
                        <a:lnSpc>
                          <a:spcPct val="110000"/>
                        </a:lnSpc>
                        <a:spcBef>
                          <a:spcPct val="20000"/>
                        </a:spcBef>
                        <a:buSzPct val="120000"/>
                        <a:defRPr sz="2400">
                          <a:solidFill>
                            <a:srgbClr val="133984"/>
                          </a:solidFill>
                          <a:latin typeface="Arial" panose="020B0604020202020204" pitchFamily="34" charset="0"/>
                          <a:ea typeface="黑体" panose="02010609060101010101" pitchFamily="49" charset="-122"/>
                        </a:defRPr>
                      </a:lvl1pPr>
                      <a:lvl2pPr marL="742950" indent="-285750" eaLnBrk="0" hangingPunct="0">
                        <a:lnSpc>
                          <a:spcPct val="110000"/>
                        </a:lnSpc>
                        <a:spcBef>
                          <a:spcPct val="20000"/>
                        </a:spcBef>
                        <a:buClr>
                          <a:srgbClr val="000066"/>
                        </a:buClr>
                        <a:defRPr sz="2000">
                          <a:solidFill>
                            <a:srgbClr val="133984"/>
                          </a:solidFill>
                          <a:latin typeface="Arial" panose="020B0604020202020204" pitchFamily="34" charset="0"/>
                          <a:ea typeface="黑体" panose="02010609060101010101" pitchFamily="49"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10000"/>
                        </a:lnSpc>
                        <a:spcBef>
                          <a:spcPct val="20000"/>
                        </a:spcBef>
                        <a:spcAft>
                          <a:spcPct val="0"/>
                        </a:spcAft>
                        <a:buClrTx/>
                        <a:buSzPct val="120000"/>
                        <a:buFontTx/>
                        <a:buNone/>
                      </a:pPr>
                      <a:r>
                        <a:rPr kumimoji="0" lang="en-US" altLang="zh-CN" sz="2400" b="0" i="0" u="none" strike="noStrike" cap="none" normalizeH="0" baseline="0">
                          <a:ln>
                            <a:noFill/>
                          </a:ln>
                          <a:solidFill>
                            <a:srgbClr val="133984"/>
                          </a:solidFill>
                          <a:effectLst/>
                          <a:latin typeface="Arial" panose="020B0604020202020204" pitchFamily="34" charset="0"/>
                          <a:ea typeface="黑体" panose="02010609060101010101" pitchFamily="49" charset="-122"/>
                        </a:rPr>
                        <a:t>3</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20000"/>
                        </a:spcBef>
                        <a:buSzPct val="120000"/>
                        <a:defRPr sz="2400">
                          <a:solidFill>
                            <a:srgbClr val="133984"/>
                          </a:solidFill>
                          <a:latin typeface="Arial" panose="020B0604020202020204" pitchFamily="34" charset="0"/>
                          <a:ea typeface="黑体" panose="02010609060101010101" pitchFamily="49" charset="-122"/>
                        </a:defRPr>
                      </a:lvl1pPr>
                      <a:lvl2pPr marL="742950" indent="-285750" eaLnBrk="0" hangingPunct="0">
                        <a:lnSpc>
                          <a:spcPct val="110000"/>
                        </a:lnSpc>
                        <a:spcBef>
                          <a:spcPct val="20000"/>
                        </a:spcBef>
                        <a:buClr>
                          <a:srgbClr val="000066"/>
                        </a:buClr>
                        <a:defRPr sz="2000">
                          <a:solidFill>
                            <a:srgbClr val="133984"/>
                          </a:solidFill>
                          <a:latin typeface="Arial" panose="020B0604020202020204" pitchFamily="34" charset="0"/>
                          <a:ea typeface="黑体" panose="02010609060101010101" pitchFamily="49"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10000"/>
                        </a:lnSpc>
                        <a:spcBef>
                          <a:spcPct val="20000"/>
                        </a:spcBef>
                        <a:spcAft>
                          <a:spcPct val="0"/>
                        </a:spcAft>
                        <a:buClrTx/>
                        <a:buSzPct val="120000"/>
                        <a:buFontTx/>
                        <a:buNone/>
                      </a:pPr>
                      <a:r>
                        <a:rPr kumimoji="0" lang="en-US" altLang="zh-CN" sz="2400" b="0" i="0" u="none" strike="noStrike" cap="none" normalizeH="0" baseline="0" dirty="0">
                          <a:ln>
                            <a:noFill/>
                          </a:ln>
                          <a:solidFill>
                            <a:srgbClr val="133984"/>
                          </a:solidFill>
                          <a:effectLst/>
                          <a:latin typeface="Arial" panose="020B0604020202020204" pitchFamily="34" charset="0"/>
                          <a:ea typeface="黑体" panose="02010609060101010101" pitchFamily="49" charset="-122"/>
                        </a:rPr>
                        <a:t>0.9973</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74183" name="Rectangle 39"/>
          <p:cNvSpPr>
            <a:spLocks noChangeArrowheads="1"/>
          </p:cNvSpPr>
          <p:nvPr/>
        </p:nvSpPr>
        <p:spPr bwMode="auto">
          <a:xfrm>
            <a:off x="0" y="5670550"/>
            <a:ext cx="12192000" cy="833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400" dirty="0">
                <a:solidFill>
                  <a:schemeClr val="bg1"/>
                </a:solidFill>
                <a:latin typeface="+mn-ea"/>
                <a:ea typeface="+mn-ea"/>
              </a:rPr>
              <a:t>误差的绝对值大于</a:t>
            </a:r>
            <a:r>
              <a:rPr lang="en-US" altLang="zh-CN" sz="2400" dirty="0">
                <a:solidFill>
                  <a:schemeClr val="bg1"/>
                </a:solidFill>
                <a:latin typeface="+mn-ea"/>
                <a:ea typeface="+mn-ea"/>
              </a:rPr>
              <a:t>3 </a:t>
            </a:r>
            <a:r>
              <a:rPr lang="en-US" altLang="zh-CN" sz="2400" i="1" dirty="0">
                <a:solidFill>
                  <a:schemeClr val="bg1"/>
                </a:solidFill>
                <a:latin typeface="Times New Roman" panose="02020603050405020304" pitchFamily="18" charset="0"/>
                <a:ea typeface="+mn-ea"/>
                <a:cs typeface="Times New Roman" panose="02020603050405020304" pitchFamily="18" charset="0"/>
              </a:rPr>
              <a:t>σ</a:t>
            </a:r>
            <a:r>
              <a:rPr lang="en-US" altLang="zh-CN" sz="2400" dirty="0">
                <a:solidFill>
                  <a:schemeClr val="bg1"/>
                </a:solidFill>
                <a:latin typeface="Times New Roman" panose="02020603050405020304" pitchFamily="18" charset="0"/>
                <a:ea typeface="+mn-ea"/>
                <a:cs typeface="Times New Roman" panose="02020603050405020304" pitchFamily="18" charset="0"/>
              </a:rPr>
              <a:t> </a:t>
            </a:r>
            <a:r>
              <a:rPr lang="zh-CN" altLang="en-US" sz="2400" dirty="0">
                <a:solidFill>
                  <a:schemeClr val="bg1"/>
                </a:solidFill>
                <a:latin typeface="+mn-ea"/>
                <a:ea typeface="+mn-ea"/>
              </a:rPr>
              <a:t>的概率只有</a:t>
            </a:r>
            <a:r>
              <a:rPr lang="en-US" altLang="zh-CN" sz="2400" dirty="0">
                <a:solidFill>
                  <a:schemeClr val="bg1"/>
                </a:solidFill>
                <a:latin typeface="+mn-ea"/>
                <a:ea typeface="+mn-ea"/>
              </a:rPr>
              <a:t>0.27%</a:t>
            </a:r>
            <a:r>
              <a:rPr lang="zh-CN" altLang="en-US" sz="2400" dirty="0">
                <a:solidFill>
                  <a:schemeClr val="bg1"/>
                </a:solidFill>
                <a:latin typeface="+mn-ea"/>
                <a:ea typeface="+mn-ea"/>
              </a:rPr>
              <a:t>，小概率随机事件。常把标准差的</a:t>
            </a:r>
            <a:r>
              <a:rPr lang="en-US" altLang="zh-CN" sz="2400" dirty="0">
                <a:solidFill>
                  <a:schemeClr val="bg1"/>
                </a:solidFill>
                <a:latin typeface="+mn-ea"/>
                <a:ea typeface="+mn-ea"/>
              </a:rPr>
              <a:t>3</a:t>
            </a:r>
            <a:r>
              <a:rPr lang="zh-CN" altLang="en-US" sz="2400" dirty="0">
                <a:solidFill>
                  <a:schemeClr val="bg1"/>
                </a:solidFill>
                <a:latin typeface="+mn-ea"/>
                <a:ea typeface="+mn-ea"/>
              </a:rPr>
              <a:t>倍作为正态分布下测量数据的极限误差</a:t>
            </a:r>
            <a:r>
              <a:rPr lang="zh-CN" altLang="en-US" sz="2400" b="1" dirty="0">
                <a:solidFill>
                  <a:schemeClr val="bg1"/>
                </a:solidFill>
                <a:latin typeface="+mn-ea"/>
                <a:ea typeface="+mn-ea"/>
              </a:rPr>
              <a:t>。</a:t>
            </a:r>
          </a:p>
        </p:txBody>
      </p:sp>
      <p:sp>
        <p:nvSpPr>
          <p:cNvPr id="774186" name="Rectangle 42"/>
          <p:cNvSpPr>
            <a:spLocks noChangeArrowheads="1"/>
          </p:cNvSpPr>
          <p:nvPr/>
        </p:nvSpPr>
        <p:spPr bwMode="auto">
          <a:xfrm>
            <a:off x="6436541" y="2810879"/>
            <a:ext cx="396044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folHlink"/>
              </a:buClr>
              <a:buSzPct val="60000"/>
              <a:buFont typeface="Wingdings" panose="05000000000000000000" pitchFamily="2" charset="2"/>
              <a:buNone/>
            </a:pPr>
            <a:r>
              <a:rPr lang="zh-CN" altLang="en-US" sz="2000" dirty="0">
                <a:solidFill>
                  <a:schemeClr val="tx1"/>
                </a:solidFill>
                <a:latin typeface="+mn-ea"/>
                <a:ea typeface="+mn-ea"/>
              </a:rPr>
              <a:t>置信因子</a:t>
            </a:r>
            <a:r>
              <a:rPr lang="en-US" altLang="zh-CN" sz="2000" i="1" dirty="0">
                <a:solidFill>
                  <a:schemeClr val="tx1"/>
                </a:solidFill>
                <a:latin typeface="Times New Roman" panose="02020603050405020304" pitchFamily="18" charset="0"/>
                <a:ea typeface="+mn-ea"/>
                <a:cs typeface="Times New Roman" panose="02020603050405020304" pitchFamily="18" charset="0"/>
              </a:rPr>
              <a:t>K</a:t>
            </a:r>
            <a:r>
              <a:rPr lang="zh-CN" altLang="en-US" sz="2000" dirty="0">
                <a:solidFill>
                  <a:schemeClr val="tx1"/>
                </a:solidFill>
                <a:latin typeface="+mn-ea"/>
                <a:ea typeface="+mn-ea"/>
              </a:rPr>
              <a:t>和置信概率</a:t>
            </a:r>
            <a:r>
              <a:rPr lang="en-US" altLang="zh-CN" sz="2000" i="1" dirty="0">
                <a:solidFill>
                  <a:schemeClr val="tx1"/>
                </a:solidFill>
                <a:latin typeface="Times New Roman" panose="02020603050405020304" pitchFamily="18" charset="0"/>
                <a:ea typeface="+mn-ea"/>
                <a:cs typeface="Times New Roman" panose="02020603050405020304" pitchFamily="18" charset="0"/>
              </a:rPr>
              <a:t>P </a:t>
            </a:r>
            <a:r>
              <a:rPr lang="zh-CN" altLang="en-US" sz="2000" dirty="0">
                <a:solidFill>
                  <a:schemeClr val="tx1"/>
                </a:solidFill>
                <a:latin typeface="+mn-ea"/>
                <a:ea typeface="+mn-ea"/>
              </a:rPr>
              <a:t>关系</a:t>
            </a:r>
          </a:p>
        </p:txBody>
      </p:sp>
      <p:pic>
        <p:nvPicPr>
          <p:cNvPr id="11" name="Picture 2" descr="gauss1"/>
          <p:cNvPicPr>
            <a:picLocks noChangeAspect="1" noChangeArrowheads="1"/>
          </p:cNvPicPr>
          <p:nvPr/>
        </p:nvPicPr>
        <p:blipFill>
          <a:blip r:embed="rId5"/>
          <a:srcRect/>
          <a:stretch>
            <a:fillRect/>
          </a:stretch>
        </p:blipFill>
        <p:spPr bwMode="auto">
          <a:xfrm>
            <a:off x="449492" y="3023790"/>
            <a:ext cx="4859365" cy="2357550"/>
          </a:xfrm>
          <a:prstGeom prst="rect">
            <a:avLst/>
          </a:prstGeom>
          <a:noFill/>
          <a:ln w="9525">
            <a:noFill/>
            <a:miter lim="800000"/>
            <a:headEnd/>
            <a:tailEnd/>
          </a:ln>
        </p:spPr>
      </p:pic>
      <p:graphicFrame>
        <p:nvGraphicFramePr>
          <p:cNvPr id="12" name="Object 5"/>
          <p:cNvGraphicFramePr>
            <a:graphicFrameLocks noChangeAspect="1"/>
          </p:cNvGraphicFramePr>
          <p:nvPr/>
        </p:nvGraphicFramePr>
        <p:xfrm>
          <a:off x="2420938" y="1836738"/>
          <a:ext cx="6691312" cy="869950"/>
        </p:xfrm>
        <a:graphic>
          <a:graphicData uri="http://schemas.openxmlformats.org/presentationml/2006/ole">
            <mc:AlternateContent xmlns:mc="http://schemas.openxmlformats.org/markup-compatibility/2006">
              <mc:Choice xmlns:v="urn:schemas-microsoft-com:vml" Requires="v">
                <p:oleObj spid="_x0000_s30729" name="公式" r:id="rId6" imgW="61569600" imgH="7924800" progId="Equation.3">
                  <p:embed/>
                </p:oleObj>
              </mc:Choice>
              <mc:Fallback>
                <p:oleObj name="公式" r:id="rId6" imgW="61569600" imgH="7924800" progId="Equation.3">
                  <p:embed/>
                  <p:pic>
                    <p:nvPicPr>
                      <p:cNvPr id="0" name="Object 5"/>
                      <p:cNvPicPr>
                        <a:picLocks noChangeAspect="1" noChangeArrowheads="1"/>
                      </p:cNvPicPr>
                      <p:nvPr/>
                    </p:nvPicPr>
                    <p:blipFill>
                      <a:blip r:embed="rId7"/>
                      <a:srcRect/>
                      <a:stretch>
                        <a:fillRect/>
                      </a:stretch>
                    </p:blipFill>
                    <p:spPr bwMode="auto">
                      <a:xfrm>
                        <a:off x="2420938" y="1836738"/>
                        <a:ext cx="6691312"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内容占位符 2"/>
          <p:cNvSpPr txBox="1"/>
          <p:nvPr/>
        </p:nvSpPr>
        <p:spPr>
          <a:xfrm>
            <a:off x="5766594" y="1162921"/>
            <a:ext cx="2376959" cy="47066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Bef>
                <a:spcPts val="300"/>
              </a:spcBef>
              <a:spcAft>
                <a:spcPts val="0"/>
              </a:spcAft>
              <a:buFont typeface="Calibri" panose="020F0502020204030204" pitchFamily="34" charset="0"/>
              <a:buNone/>
            </a:pPr>
            <a:r>
              <a:rPr lang="zh-CN" altLang="en-US" dirty="0"/>
              <a:t>测量次数足够多。</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1063941" name="Rectangle 5"/>
          <p:cNvSpPr>
            <a:spLocks noChangeArrowheads="1"/>
          </p:cNvSpPr>
          <p:nvPr/>
        </p:nvSpPr>
        <p:spPr bwMode="auto">
          <a:xfrm>
            <a:off x="2090739" y="4419600"/>
            <a:ext cx="679608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en-US" sz="2200" dirty="0">
              <a:solidFill>
                <a:schemeClr val="tx1"/>
              </a:solidFill>
              <a:latin typeface="Garamond" panose="02020404030301010803" pitchFamily="18" charset="0"/>
              <a:ea typeface="楷体_GB2312" pitchFamily="49" charset="-122"/>
            </a:endParaRPr>
          </a:p>
        </p:txBody>
      </p:sp>
      <p:graphicFrame>
        <p:nvGraphicFramePr>
          <p:cNvPr id="12" name="Object 7"/>
          <p:cNvGraphicFramePr>
            <a:graphicFrameLocks noChangeAspect="1"/>
          </p:cNvGraphicFramePr>
          <p:nvPr/>
        </p:nvGraphicFramePr>
        <p:xfrm>
          <a:off x="2454697" y="4707192"/>
          <a:ext cx="4692650" cy="458788"/>
        </p:xfrm>
        <a:graphic>
          <a:graphicData uri="http://schemas.openxmlformats.org/presentationml/2006/ole">
            <mc:AlternateContent xmlns:mc="http://schemas.openxmlformats.org/markup-compatibility/2006">
              <mc:Choice xmlns:v="urn:schemas-microsoft-com:vml" Requires="v">
                <p:oleObj spid="_x0000_s31767" name="Equation" r:id="rId4" imgW="56083200" imgH="5486400" progId="Equation.DSMT4">
                  <p:embed/>
                </p:oleObj>
              </mc:Choice>
              <mc:Fallback>
                <p:oleObj name="Equation" r:id="rId4" imgW="56083200" imgH="5486400" progId="Equation.DSMT4">
                  <p:embed/>
                  <p:pic>
                    <p:nvPicPr>
                      <p:cNvPr id="0" name="Object 7"/>
                      <p:cNvPicPr>
                        <a:picLocks noChangeAspect="1" noChangeArrowheads="1"/>
                      </p:cNvPicPr>
                      <p:nvPr/>
                    </p:nvPicPr>
                    <p:blipFill>
                      <a:blip r:embed="rId5"/>
                      <a:srcRect/>
                      <a:stretch>
                        <a:fillRect/>
                      </a:stretch>
                    </p:blipFill>
                    <p:spPr bwMode="auto">
                      <a:xfrm>
                        <a:off x="2454697" y="4707192"/>
                        <a:ext cx="4692650" cy="458788"/>
                      </a:xfrm>
                      <a:prstGeom prst="rect">
                        <a:avLst/>
                      </a:prstGeom>
                      <a:noFill/>
                      <a:ln>
                        <a:noFill/>
                      </a:ln>
                      <a:effectLst/>
                    </p:spPr>
                  </p:pic>
                </p:oleObj>
              </mc:Fallback>
            </mc:AlternateContent>
          </a:graphicData>
        </a:graphic>
      </p:graphicFrame>
      <p:sp>
        <p:nvSpPr>
          <p:cNvPr id="9" name="内容占位符 2"/>
          <p:cNvSpPr txBox="1"/>
          <p:nvPr/>
        </p:nvSpPr>
        <p:spPr>
          <a:xfrm>
            <a:off x="388830" y="1539800"/>
            <a:ext cx="11162884" cy="12604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Bef>
                <a:spcPts val="300"/>
              </a:spcBef>
              <a:spcAft>
                <a:spcPts val="0"/>
              </a:spcAft>
              <a:buFont typeface="Calibri" panose="020F0502020204030204" pitchFamily="34" charset="0"/>
              <a:buNone/>
            </a:pPr>
            <a:r>
              <a:rPr lang="en-US" altLang="zh-CN" dirty="0"/>
              <a:t>【</a:t>
            </a:r>
            <a:r>
              <a:rPr lang="zh-CN" altLang="en-US" dirty="0"/>
              <a:t>例</a:t>
            </a:r>
            <a:r>
              <a:rPr lang="en-US" altLang="zh-CN" dirty="0"/>
              <a:t>】</a:t>
            </a:r>
            <a:r>
              <a:rPr lang="zh-CN" altLang="en-US" dirty="0"/>
              <a:t>对某电压作无系差等精度独立测量，测量值服从正态分布，已知被测量真值</a:t>
            </a:r>
            <a:r>
              <a:rPr lang="en-US" altLang="zh-CN" dirty="0">
                <a:cs typeface="Times New Roman" panose="02020603050405020304" pitchFamily="18" charset="0"/>
              </a:rPr>
              <a:t>U</a:t>
            </a:r>
            <a:r>
              <a:rPr lang="en-US" altLang="zh-CN" baseline="-25000" dirty="0">
                <a:cs typeface="Times New Roman" panose="02020603050405020304" pitchFamily="18" charset="0"/>
              </a:rPr>
              <a:t>0</a:t>
            </a:r>
            <a:r>
              <a:rPr lang="zh-CN" altLang="en-US" dirty="0">
                <a:cs typeface="Times New Roman" panose="02020603050405020304" pitchFamily="18" charset="0"/>
              </a:rPr>
              <a:t>＝</a:t>
            </a:r>
            <a:r>
              <a:rPr lang="en-US" altLang="zh-CN" dirty="0">
                <a:cs typeface="Times New Roman" panose="02020603050405020304" pitchFamily="18" charset="0"/>
              </a:rPr>
              <a:t>79.83V</a:t>
            </a:r>
            <a:r>
              <a:rPr lang="en-US" altLang="zh-CN" dirty="0"/>
              <a:t>,</a:t>
            </a:r>
            <a:r>
              <a:rPr lang="zh-CN" altLang="en-US" dirty="0"/>
              <a:t>且标准差</a:t>
            </a:r>
            <a:r>
              <a:rPr lang="el-GR" altLang="zh-CN" dirty="0"/>
              <a:t>σ</a:t>
            </a:r>
            <a:r>
              <a:rPr lang="en-US" altLang="zh-CN" dirty="0"/>
              <a:t>(U)=0.02V </a:t>
            </a:r>
            <a:r>
              <a:rPr lang="zh-CN" altLang="en-US" dirty="0"/>
              <a:t>，试按</a:t>
            </a:r>
            <a:r>
              <a:rPr lang="en-US" altLang="zh-CN" dirty="0"/>
              <a:t>99</a:t>
            </a:r>
            <a:r>
              <a:rPr lang="zh-CN" altLang="en-US" dirty="0"/>
              <a:t>％的可能性估计测量数据可能出现的范围。</a:t>
            </a:r>
          </a:p>
        </p:txBody>
      </p:sp>
      <p:graphicFrame>
        <p:nvGraphicFramePr>
          <p:cNvPr id="11" name="Object 7"/>
          <p:cNvGraphicFramePr>
            <a:graphicFrameLocks noChangeAspect="1"/>
          </p:cNvGraphicFramePr>
          <p:nvPr/>
        </p:nvGraphicFramePr>
        <p:xfrm>
          <a:off x="2450595" y="4055079"/>
          <a:ext cx="4692650" cy="460375"/>
        </p:xfrm>
        <a:graphic>
          <a:graphicData uri="http://schemas.openxmlformats.org/presentationml/2006/ole">
            <mc:AlternateContent xmlns:mc="http://schemas.openxmlformats.org/markup-compatibility/2006">
              <mc:Choice xmlns:v="urn:schemas-microsoft-com:vml" Requires="v">
                <p:oleObj spid="_x0000_s31768" name="Equation" r:id="rId6" imgW="56083200" imgH="5486400" progId="Equation.DSMT4">
                  <p:embed/>
                </p:oleObj>
              </mc:Choice>
              <mc:Fallback>
                <p:oleObj name="Equation" r:id="rId6" imgW="56083200" imgH="5486400" progId="Equation.DSMT4">
                  <p:embed/>
                  <p:pic>
                    <p:nvPicPr>
                      <p:cNvPr id="0" name="Object 7"/>
                      <p:cNvPicPr>
                        <a:picLocks noChangeAspect="1" noChangeArrowheads="1"/>
                      </p:cNvPicPr>
                      <p:nvPr/>
                    </p:nvPicPr>
                    <p:blipFill>
                      <a:blip r:embed="rId7"/>
                      <a:srcRect/>
                      <a:stretch>
                        <a:fillRect/>
                      </a:stretch>
                    </p:blipFill>
                    <p:spPr bwMode="auto">
                      <a:xfrm>
                        <a:off x="2450595" y="4055079"/>
                        <a:ext cx="4692650" cy="460375"/>
                      </a:xfrm>
                      <a:prstGeom prst="rect">
                        <a:avLst/>
                      </a:prstGeom>
                      <a:noFill/>
                      <a:ln>
                        <a:noFill/>
                      </a:ln>
                      <a:effec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3560529535"/>
              </p:ext>
            </p:extLst>
          </p:nvPr>
        </p:nvGraphicFramePr>
        <p:xfrm>
          <a:off x="2810635" y="6074752"/>
          <a:ext cx="4667503" cy="459098"/>
        </p:xfrm>
        <a:graphic>
          <a:graphicData uri="http://schemas.openxmlformats.org/presentationml/2006/ole">
            <mc:AlternateContent xmlns:mc="http://schemas.openxmlformats.org/markup-compatibility/2006">
              <mc:Choice xmlns:v="urn:schemas-microsoft-com:vml" Requires="v">
                <p:oleObj spid="_x0000_s31769" name="Equation" r:id="rId8" imgW="2324100" imgH="228600" progId="Equation.DSMT4">
                  <p:embed/>
                </p:oleObj>
              </mc:Choice>
              <mc:Fallback>
                <p:oleObj name="Equation" r:id="rId8" imgW="2324100" imgH="2286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0635" y="6074752"/>
                        <a:ext cx="4667503" cy="459098"/>
                      </a:xfrm>
                      <a:prstGeom prst="rect">
                        <a:avLst/>
                      </a:prstGeom>
                      <a:noFill/>
                      <a:ln>
                        <a:noFill/>
                      </a:ln>
                      <a:effectLst/>
                    </p:spPr>
                  </p:pic>
                </p:oleObj>
              </mc:Fallback>
            </mc:AlternateContent>
          </a:graphicData>
        </a:graphic>
      </p:graphicFrame>
      <p:sp>
        <p:nvSpPr>
          <p:cNvPr id="5" name="矩形 4"/>
          <p:cNvSpPr/>
          <p:nvPr/>
        </p:nvSpPr>
        <p:spPr>
          <a:xfrm>
            <a:off x="515380" y="5425512"/>
            <a:ext cx="4801314" cy="369332"/>
          </a:xfrm>
          <a:prstGeom prst="rect">
            <a:avLst/>
          </a:prstGeom>
        </p:spPr>
        <p:txBody>
          <a:bodyPr wrap="none">
            <a:spAutoFit/>
          </a:bodyPr>
          <a:lstStyle/>
          <a:p>
            <a:r>
              <a:rPr lang="zh-CN" altLang="en-US" dirty="0">
                <a:latin typeface="+mn-ea"/>
              </a:rPr>
              <a:t>故测量数据可能出现的范围，即置信区间为：</a:t>
            </a:r>
            <a:endParaRPr lang="zh-CN" altLang="en-US" dirty="0"/>
          </a:p>
        </p:txBody>
      </p:sp>
      <p:sp>
        <p:nvSpPr>
          <p:cNvPr id="6" name="矩形 5"/>
          <p:cNvSpPr/>
          <p:nvPr/>
        </p:nvSpPr>
        <p:spPr>
          <a:xfrm>
            <a:off x="965430" y="2801188"/>
            <a:ext cx="6096000" cy="1415772"/>
          </a:xfrm>
          <a:prstGeom prst="rect">
            <a:avLst/>
          </a:prstGeom>
        </p:spPr>
        <p:txBody>
          <a:bodyPr>
            <a:spAutoFit/>
          </a:bodyPr>
          <a:lstStyle/>
          <a:p>
            <a:pPr marL="0" indent="0">
              <a:lnSpc>
                <a:spcPct val="150000"/>
              </a:lnSpc>
              <a:spcBef>
                <a:spcPts val="300"/>
              </a:spcBef>
              <a:buNone/>
            </a:pPr>
            <a:r>
              <a:rPr lang="zh-CN" altLang="en-US" dirty="0"/>
              <a:t>解：</a:t>
            </a:r>
            <a:r>
              <a:rPr lang="zh-CN" altLang="en-US" dirty="0">
                <a:latin typeface="+mn-lt"/>
              </a:rPr>
              <a:t>已知</a:t>
            </a:r>
            <a:r>
              <a:rPr lang="en-US" altLang="zh-CN" dirty="0">
                <a:latin typeface="+mn-lt"/>
              </a:rPr>
              <a:t>P</a:t>
            </a:r>
            <a:r>
              <a:rPr lang="zh-CN" altLang="en-US" dirty="0">
                <a:latin typeface="+mn-lt"/>
              </a:rPr>
              <a:t>＝</a:t>
            </a:r>
            <a:r>
              <a:rPr lang="en-US" altLang="zh-CN" dirty="0">
                <a:latin typeface="+mn-lt"/>
              </a:rPr>
              <a:t>99</a:t>
            </a:r>
            <a:r>
              <a:rPr lang="zh-CN" altLang="en-US" dirty="0">
                <a:latin typeface="+mn-lt"/>
              </a:rPr>
              <a:t>％</a:t>
            </a:r>
            <a:r>
              <a:rPr lang="en-US" altLang="zh-CN" dirty="0">
                <a:latin typeface="+mn-lt"/>
              </a:rPr>
              <a:t>,  </a:t>
            </a:r>
            <a:r>
              <a:rPr lang="el-GR" altLang="zh-CN" dirty="0">
                <a:latin typeface="+mn-lt"/>
                <a:cs typeface="Times New Roman" panose="02020603050405020304" pitchFamily="18" charset="0"/>
              </a:rPr>
              <a:t>σ</a:t>
            </a:r>
            <a:r>
              <a:rPr lang="zh-CN" altLang="en-US" dirty="0">
                <a:latin typeface="+mn-lt"/>
                <a:cs typeface="Times New Roman" panose="02020603050405020304" pitchFamily="18" charset="0"/>
              </a:rPr>
              <a:t>（</a:t>
            </a:r>
            <a:r>
              <a:rPr lang="en-US" altLang="zh-CN" dirty="0">
                <a:latin typeface="+mn-lt"/>
                <a:cs typeface="Times New Roman" panose="02020603050405020304" pitchFamily="18" charset="0"/>
              </a:rPr>
              <a:t>U</a:t>
            </a:r>
            <a:r>
              <a:rPr lang="zh-CN" altLang="en-US" dirty="0">
                <a:latin typeface="+mn-lt"/>
                <a:cs typeface="Times New Roman" panose="02020603050405020304" pitchFamily="18" charset="0"/>
              </a:rPr>
              <a:t>）</a:t>
            </a:r>
            <a:r>
              <a:rPr lang="en-US" altLang="zh-CN" dirty="0">
                <a:latin typeface="+mn-lt"/>
                <a:cs typeface="Times New Roman" panose="02020603050405020304" pitchFamily="18" charset="0"/>
              </a:rPr>
              <a:t>=0.02V</a:t>
            </a:r>
            <a:r>
              <a:rPr lang="zh-CN" altLang="en-US" dirty="0">
                <a:latin typeface="+mn-lt"/>
              </a:rPr>
              <a:t>，</a:t>
            </a:r>
            <a:r>
              <a:rPr lang="en-US" altLang="zh-CN" dirty="0">
                <a:latin typeface="+mn-lt"/>
              </a:rPr>
              <a:t>U</a:t>
            </a:r>
            <a:r>
              <a:rPr lang="en-US" altLang="zh-CN" baseline="-25000" dirty="0">
                <a:latin typeface="+mn-lt"/>
              </a:rPr>
              <a:t>0</a:t>
            </a:r>
            <a:r>
              <a:rPr lang="zh-CN" altLang="en-US" dirty="0">
                <a:latin typeface="+mn-lt"/>
              </a:rPr>
              <a:t>＝</a:t>
            </a:r>
            <a:r>
              <a:rPr lang="en-US" altLang="zh-CN" dirty="0">
                <a:latin typeface="+mn-lt"/>
              </a:rPr>
              <a:t>79.83V</a:t>
            </a:r>
          </a:p>
          <a:p>
            <a:pPr marL="0" indent="0">
              <a:lnSpc>
                <a:spcPct val="150000"/>
              </a:lnSpc>
              <a:spcBef>
                <a:spcPts val="300"/>
              </a:spcBef>
              <a:buNone/>
            </a:pPr>
            <a:r>
              <a:rPr lang="zh-CN" altLang="en-US" dirty="0"/>
              <a:t>由表</a:t>
            </a:r>
            <a:r>
              <a:rPr lang="en-US" altLang="zh-CN" dirty="0"/>
              <a:t>2-2</a:t>
            </a:r>
            <a:r>
              <a:rPr lang="zh-CN" altLang="en-US" dirty="0"/>
              <a:t>查得置信概率为</a:t>
            </a:r>
            <a:r>
              <a:rPr lang="en-US" altLang="zh-CN" dirty="0"/>
              <a:t>0.99</a:t>
            </a:r>
            <a:r>
              <a:rPr lang="zh-CN" altLang="en-US" dirty="0"/>
              <a:t>时对应的置信因子</a:t>
            </a:r>
            <a:r>
              <a:rPr lang="en-US" altLang="zh-CN" dirty="0"/>
              <a:t>,</a:t>
            </a:r>
            <a:r>
              <a:rPr lang="zh-CN" altLang="en-US" dirty="0"/>
              <a:t> </a:t>
            </a:r>
            <a:r>
              <a:rPr lang="en-US" altLang="zh-CN" i="1" dirty="0"/>
              <a:t>K</a:t>
            </a:r>
            <a:r>
              <a:rPr lang="en-US" altLang="zh-CN" dirty="0"/>
              <a:t>=2.58</a:t>
            </a:r>
          </a:p>
          <a:p>
            <a:pPr marL="0" indent="0">
              <a:lnSpc>
                <a:spcPct val="150000"/>
              </a:lnSpc>
              <a:spcBef>
                <a:spcPts val="300"/>
              </a:spcBef>
              <a:buNone/>
            </a:pPr>
            <a:r>
              <a:rPr lang="zh-CN" altLang="en-US" dirty="0">
                <a:latin typeface="+mn-ea"/>
              </a:rPr>
              <a:t>因为：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45350" y="1551600"/>
            <a:ext cx="5580620" cy="4921498"/>
          </a:xfrm>
        </p:spPr>
        <p:txBody>
          <a:bodyPr/>
          <a:lstStyle/>
          <a:p>
            <a:r>
              <a:rPr lang="en-US" altLang="zh-CN" dirty="0"/>
              <a:t>t</a:t>
            </a:r>
            <a:r>
              <a:rPr lang="zh-CN" altLang="en-US" dirty="0"/>
              <a:t>分布：</a:t>
            </a:r>
          </a:p>
          <a:p>
            <a:endParaRPr lang="en-US" altLang="zh-CN" dirty="0"/>
          </a:p>
          <a:p>
            <a:endParaRPr lang="en-US" altLang="zh-CN" dirty="0"/>
          </a:p>
          <a:p>
            <a:r>
              <a:rPr lang="zh-CN" altLang="en-US" dirty="0"/>
              <a:t>代入置信概率定义公式：</a:t>
            </a:r>
          </a:p>
          <a:p>
            <a:endParaRPr lang="en-US" altLang="zh-CN" dirty="0"/>
          </a:p>
          <a:p>
            <a:pPr marL="0" indent="0">
              <a:buNone/>
            </a:pPr>
            <a:endParaRPr lang="en-US" altLang="zh-CN" dirty="0">
              <a:latin typeface="+mn-ea"/>
            </a:endParaRPr>
          </a:p>
          <a:p>
            <a:pPr>
              <a:buFont typeface="Arial" panose="020B0604020202020204" pitchFamily="34" charset="0"/>
              <a:buChar char="•"/>
            </a:pPr>
            <a:r>
              <a:rPr lang="zh-CN" altLang="en-US" dirty="0">
                <a:latin typeface="+mn-ea"/>
              </a:rPr>
              <a:t>当足够大时，</a:t>
            </a:r>
            <a:r>
              <a:rPr lang="en-US" altLang="zh-CN" dirty="0">
                <a:latin typeface="+mn-ea"/>
              </a:rPr>
              <a:t>t</a:t>
            </a:r>
            <a:r>
              <a:rPr lang="zh-CN" altLang="en-US" dirty="0">
                <a:latin typeface="+mn-ea"/>
              </a:rPr>
              <a:t>分布趋于正态分布。</a:t>
            </a:r>
          </a:p>
          <a:p>
            <a:pPr>
              <a:buFont typeface="Arial" panose="020B0604020202020204" pitchFamily="34" charset="0"/>
              <a:buChar char="•"/>
            </a:pPr>
            <a:r>
              <a:rPr lang="zh-CN" altLang="en-US" dirty="0">
                <a:latin typeface="+mn-ea"/>
              </a:rPr>
              <a:t>给定置信概率和自由度</a:t>
            </a:r>
            <a:r>
              <a:rPr lang="en-US" altLang="zh-CN" dirty="0">
                <a:latin typeface="+mn-ea"/>
              </a:rPr>
              <a:t>n</a:t>
            </a:r>
            <a:r>
              <a:rPr lang="zh-CN" altLang="en-US" dirty="0">
                <a:latin typeface="+mn-ea"/>
              </a:rPr>
              <a:t>（</a:t>
            </a:r>
            <a:r>
              <a:rPr lang="zh-CN" altLang="en-US" dirty="0">
                <a:solidFill>
                  <a:srgbClr val="FF0000"/>
                </a:solidFill>
                <a:latin typeface="+mn-ea"/>
              </a:rPr>
              <a:t>等于测量次数</a:t>
            </a:r>
            <a:r>
              <a:rPr lang="en-US" altLang="zh-CN" dirty="0">
                <a:solidFill>
                  <a:srgbClr val="FF0000"/>
                </a:solidFill>
                <a:latin typeface="+mn-ea"/>
              </a:rPr>
              <a:t>-1</a:t>
            </a:r>
            <a:r>
              <a:rPr lang="zh-CN" altLang="en-US" dirty="0">
                <a:latin typeface="+mn-ea"/>
              </a:rPr>
              <a:t>），</a:t>
            </a:r>
            <a:endParaRPr lang="en-US" altLang="zh-CN" dirty="0">
              <a:latin typeface="+mn-ea"/>
            </a:endParaRPr>
          </a:p>
          <a:p>
            <a:pPr>
              <a:buFont typeface="Arial" panose="020B0604020202020204" pitchFamily="34" charset="0"/>
              <a:buChar char="•"/>
            </a:pPr>
            <a:r>
              <a:rPr lang="zh-CN" altLang="en-US" dirty="0">
                <a:latin typeface="+mn-ea"/>
              </a:rPr>
              <a:t>查表确定置信因子</a:t>
            </a:r>
            <a:r>
              <a:rPr lang="en-US" altLang="zh-CN" i="1" dirty="0"/>
              <a:t>K</a:t>
            </a:r>
            <a:endParaRPr lang="zh-CN" altLang="en-US" dirty="0"/>
          </a:p>
          <a:p>
            <a:endParaRPr lang="zh-CN" altLang="en-US" dirty="0"/>
          </a:p>
        </p:txBody>
      </p:sp>
      <p:sp>
        <p:nvSpPr>
          <p:cNvPr id="71682" name="Rectangle 2"/>
          <p:cNvSpPr>
            <a:spLocks noGrp="1" noChangeArrowheads="1"/>
          </p:cNvSpPr>
          <p:nvPr>
            <p:ph type="title"/>
          </p:nvPr>
        </p:nvSpPr>
        <p:spPr/>
        <p:txBody>
          <a:bodyPr/>
          <a:lstStyle/>
          <a:p>
            <a:pPr algn="l"/>
            <a:r>
              <a:rPr lang="en-US" altLang="zh-CN" sz="3400" i="1" dirty="0">
                <a:latin typeface="楷体_GB2312" pitchFamily="49" charset="-122"/>
              </a:rPr>
              <a:t>t</a:t>
            </a:r>
            <a:r>
              <a:rPr lang="zh-CN" altLang="en-US" sz="3400" b="1" dirty="0">
                <a:latin typeface="楷体_GB2312" pitchFamily="49" charset="-122"/>
              </a:rPr>
              <a:t>分布的置信概率</a:t>
            </a:r>
          </a:p>
        </p:txBody>
      </p:sp>
      <p:graphicFrame>
        <p:nvGraphicFramePr>
          <p:cNvPr id="1064976" name="Object 16"/>
          <p:cNvGraphicFramePr>
            <a:graphicFrameLocks noGrp="1" noChangeAspect="1"/>
          </p:cNvGraphicFramePr>
          <p:nvPr>
            <p:ph sz="half" idx="4294967295"/>
          </p:nvPr>
        </p:nvGraphicFramePr>
        <p:xfrm>
          <a:off x="1403357" y="1763815"/>
          <a:ext cx="3252484" cy="1316831"/>
        </p:xfrm>
        <a:graphic>
          <a:graphicData uri="http://schemas.openxmlformats.org/presentationml/2006/ole">
            <mc:AlternateContent xmlns:mc="http://schemas.openxmlformats.org/markup-compatibility/2006">
              <mc:Choice xmlns:v="urn:schemas-microsoft-com:vml" Requires="v">
                <p:oleObj spid="_x0000_s32784" name="Equation" r:id="rId3" imgW="1838325" imgH="742950" progId="Equation.DSMT4">
                  <p:embed/>
                </p:oleObj>
              </mc:Choice>
              <mc:Fallback>
                <p:oleObj name="Equation" r:id="rId3" imgW="1838325" imgH="742950" progId="Equation.DSMT4">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7" y="1763815"/>
                        <a:ext cx="3252484" cy="1316831"/>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7" name="矩形 6"/>
              <p:cNvSpPr/>
              <p:nvPr/>
            </p:nvSpPr>
            <p:spPr>
              <a:xfrm>
                <a:off x="1109871" y="3727183"/>
                <a:ext cx="4601131" cy="473848"/>
              </a:xfrm>
              <a:prstGeom prst="rect">
                <a:avLst/>
              </a:prstGeom>
            </p:spPr>
            <p:txBody>
              <a:bodyPr wrap="none">
                <a:spAutoFit/>
              </a:bodyPr>
              <a:lstStyle/>
              <a:p>
                <a14:m>
                  <m:oMath xmlns:m="http://schemas.openxmlformats.org/officeDocument/2006/math">
                    <m:r>
                      <a:rPr lang="en-US" altLang="zh-CN" i="1" kern="100" smtClean="0">
                        <a:latin typeface="Cambria Math" panose="02040503050406030204" pitchFamily="18" charset="0"/>
                        <a:cs typeface="Times New Roman" panose="02020603050405020304" pitchFamily="18" charset="0"/>
                      </a:rPr>
                      <m:t>𝑃</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r>
                          <a:rPr lang="en-US" altLang="zh-CN" i="1" kern="100">
                            <a:latin typeface="Cambria Math" panose="02040503050406030204" pitchFamily="18" charset="0"/>
                            <a:cs typeface="Times New Roman" panose="02020603050405020304" pitchFamily="18" charset="0"/>
                          </a:rPr>
                          <m:t>&lt;</m:t>
                        </m:r>
                        <m:r>
                          <a:rPr lang="en-US" altLang="zh-CN" i="1" kern="100">
                            <a:latin typeface="Cambria Math" panose="02040503050406030204" pitchFamily="18" charset="0"/>
                            <a:cs typeface="Times New Roman" panose="02020603050405020304" pitchFamily="18" charset="0"/>
                          </a:rPr>
                          <m:t>𝑥</m:t>
                        </m:r>
                        <m:r>
                          <a:rPr lang="en-US" altLang="zh-CN" i="1" kern="100">
                            <a:latin typeface="Cambria Math" panose="02040503050406030204" pitchFamily="18" charset="0"/>
                            <a:cs typeface="Times New Roman" panose="02020603050405020304" pitchFamily="18" charset="0"/>
                          </a:rPr>
                          <m:t>&lt;</m:t>
                        </m:r>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e>
                    </m:d>
                    <m:r>
                      <a:rPr lang="en-US" altLang="zh-CN" i="1" kern="100">
                        <a:latin typeface="Cambria Math" panose="02040503050406030204" pitchFamily="18" charset="0"/>
                        <a:cs typeface="Times New Roman" panose="02020603050405020304" pitchFamily="18" charset="0"/>
                      </a:rPr>
                      <m:t>=</m:t>
                    </m:r>
                    <m:nary>
                      <m:naryPr>
                        <m:limLoc m:val="subSup"/>
                        <m:ctrlPr>
                          <a:rPr lang="zh-CN" altLang="zh-CN" i="1">
                            <a:effectLst/>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sub>
                      <m:sup>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sup>
                      <m:e>
                        <m:r>
                          <a:rPr lang="zh-CN" altLang="en-US" i="1" kern="100" smtClean="0">
                            <a:latin typeface="Cambria Math" panose="02040503050406030204" pitchFamily="18" charset="0"/>
                            <a:cs typeface="Times New Roman" panose="02020603050405020304" pitchFamily="18" charset="0"/>
                          </a:rPr>
                          <m:t>𝜑</m:t>
                        </m:r>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𝑥</m:t>
                        </m:r>
                        <m:r>
                          <a:rPr lang="en-US" altLang="zh-CN" b="0" i="1" kern="100" smtClean="0">
                            <a:latin typeface="Cambria Math" panose="02040503050406030204" pitchFamily="18" charset="0"/>
                            <a:cs typeface="Times New Roman" panose="02020603050405020304" pitchFamily="18" charset="0"/>
                          </a:rPr>
                          <m:t>)</m:t>
                        </m:r>
                      </m:e>
                    </m:nary>
                    <m:r>
                      <a:rPr lang="en-US" altLang="zh-CN" i="1" kern="100">
                        <a:latin typeface="Cambria Math" panose="02040503050406030204" pitchFamily="18" charset="0"/>
                        <a:cs typeface="Times New Roman" panose="02020603050405020304" pitchFamily="18" charset="0"/>
                      </a:rPr>
                      <m:t>𝑑𝑥</m:t>
                    </m:r>
                  </m:oMath>
                </a14:m>
                <a:r>
                  <a:rPr lang="en-US" altLang="zh-CN" kern="100" dirty="0">
                    <a:latin typeface="+mj-lt"/>
                  </a:rPr>
                  <a:t> </a:t>
                </a:r>
                <a:endParaRPr lang="zh-CN" altLang="en-US" dirty="0">
                  <a:latin typeface="+mj-lt"/>
                </a:endParaRPr>
              </a:p>
            </p:txBody>
          </p:sp>
        </mc:Choice>
        <mc:Fallback xmlns="">
          <p:sp>
            <p:nvSpPr>
              <p:cNvPr id="7" name="矩形 6"/>
              <p:cNvSpPr>
                <a:spLocks noRot="1" noChangeAspect="1" noMove="1" noResize="1" noEditPoints="1" noAdjustHandles="1" noChangeArrowheads="1" noChangeShapeType="1" noTextEdit="1"/>
              </p:cNvSpPr>
              <p:nvPr/>
            </p:nvSpPr>
            <p:spPr>
              <a:xfrm>
                <a:off x="1109871" y="3727183"/>
                <a:ext cx="4601131" cy="473848"/>
              </a:xfrm>
              <a:prstGeom prst="rect">
                <a:avLst/>
              </a:prstGeom>
              <a:blipFill rotWithShape="1">
                <a:blip r:embed="rId5"/>
                <a:stretch>
                  <a:fillRect l="-11" t="-78" r="10" b="107"/>
                </a:stretch>
              </a:blipFill>
            </p:spPr>
            <p:txBody>
              <a:bodyPr/>
              <a:lstStyle/>
              <a:p>
                <a:r>
                  <a:rPr lang="zh-CN" altLang="en-US">
                    <a:noFill/>
                  </a:rPr>
                  <a:t> </a:t>
                </a:r>
              </a:p>
            </p:txBody>
          </p:sp>
        </mc:Fallback>
      </mc:AlternateContent>
      <p:pic>
        <p:nvPicPr>
          <p:cNvPr id="8" name="图片 7"/>
          <p:cNvPicPr>
            <a:picLocks noChangeAspect="1"/>
          </p:cNvPicPr>
          <p:nvPr/>
        </p:nvPicPr>
        <p:blipFill>
          <a:blip r:embed="rId6"/>
          <a:stretch>
            <a:fillRect/>
          </a:stretch>
        </p:blipFill>
        <p:spPr>
          <a:xfrm>
            <a:off x="5836588" y="1332393"/>
            <a:ext cx="6110062" cy="5390636"/>
          </a:xfrm>
          <a:prstGeom prst="rect">
            <a:avLst/>
          </a:prstGeom>
        </p:spPr>
      </p:pic>
      <p:sp>
        <p:nvSpPr>
          <p:cNvPr id="3" name="内容占位符 2"/>
          <p:cNvSpPr txBox="1"/>
          <p:nvPr/>
        </p:nvSpPr>
        <p:spPr>
          <a:xfrm>
            <a:off x="4385810" y="1028269"/>
            <a:ext cx="2376959" cy="47066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Bef>
                <a:spcPts val="300"/>
              </a:spcBef>
              <a:spcAft>
                <a:spcPts val="0"/>
              </a:spcAft>
              <a:buFont typeface="Calibri" panose="020F0502020204030204" pitchFamily="34" charset="0"/>
              <a:buNone/>
            </a:pPr>
            <a:r>
              <a:rPr lang="zh-CN" altLang="en-US" dirty="0"/>
              <a:t>测量次数有限次。</a:t>
            </a:r>
          </a:p>
        </p:txBody>
      </p:sp>
      <p:graphicFrame>
        <p:nvGraphicFramePr>
          <p:cNvPr id="4" name="Object 16"/>
          <p:cNvGraphicFramePr>
            <a:graphicFrameLocks noChangeAspect="1"/>
          </p:cNvGraphicFramePr>
          <p:nvPr/>
        </p:nvGraphicFramePr>
        <p:xfrm>
          <a:off x="6815579" y="857993"/>
          <a:ext cx="922338" cy="811213"/>
        </p:xfrm>
        <a:graphic>
          <a:graphicData uri="http://schemas.openxmlformats.org/presentationml/2006/ole">
            <mc:AlternateContent xmlns:mc="http://schemas.openxmlformats.org/markup-compatibility/2006">
              <mc:Choice xmlns:v="urn:schemas-microsoft-com:vml" Requires="v">
                <p:oleObj spid="_x0000_s32785" name="Equation" r:id="rId7" imgW="12496800" imgH="10972800" progId="Equation.DSMT4">
                  <p:embed/>
                </p:oleObj>
              </mc:Choice>
              <mc:Fallback>
                <p:oleObj name="Equation" r:id="rId7" imgW="12496800" imgH="10972800" progId="Equation.DSMT4">
                  <p:embed/>
                  <p:pic>
                    <p:nvPicPr>
                      <p:cNvPr id="0" name="Object 16"/>
                      <p:cNvPicPr>
                        <a:picLocks noChangeAspect="1" noChangeArrowheads="1"/>
                      </p:cNvPicPr>
                      <p:nvPr/>
                    </p:nvPicPr>
                    <p:blipFill>
                      <a:blip r:embed="rId8"/>
                      <a:srcRect/>
                      <a:stretch>
                        <a:fillRect/>
                      </a:stretch>
                    </p:blipFill>
                    <p:spPr bwMode="auto">
                      <a:xfrm>
                        <a:off x="6815579" y="857993"/>
                        <a:ext cx="922338" cy="811213"/>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9" name="Text Box 5"/>
          <p:cNvSpPr txBox="1">
            <a:spLocks noChangeArrowheads="1"/>
          </p:cNvSpPr>
          <p:nvPr/>
        </p:nvSpPr>
        <p:spPr bwMode="auto">
          <a:xfrm>
            <a:off x="557965" y="914401"/>
            <a:ext cx="11206245"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en-US" altLang="zh-CN" sz="2400" dirty="0">
                <a:solidFill>
                  <a:schemeClr val="accent1"/>
                </a:solidFill>
                <a:latin typeface="+mn-lt"/>
                <a:ea typeface="+mn-ea"/>
              </a:rPr>
              <a:t>【</a:t>
            </a:r>
            <a:r>
              <a:rPr lang="zh-CN" altLang="en-US" sz="2400" dirty="0">
                <a:solidFill>
                  <a:schemeClr val="accent1"/>
                </a:solidFill>
                <a:latin typeface="+mn-lt"/>
                <a:ea typeface="+mn-ea"/>
              </a:rPr>
              <a:t>例</a:t>
            </a:r>
            <a:r>
              <a:rPr lang="en-US" altLang="zh-CN" sz="2400" dirty="0">
                <a:solidFill>
                  <a:schemeClr val="accent1"/>
                </a:solidFill>
                <a:latin typeface="+mn-lt"/>
                <a:ea typeface="+mn-ea"/>
              </a:rPr>
              <a:t>】</a:t>
            </a:r>
            <a:r>
              <a:rPr lang="zh-CN" altLang="en-US" sz="2400" dirty="0">
                <a:solidFill>
                  <a:schemeClr val="tx1"/>
                </a:solidFill>
                <a:latin typeface="+mn-lt"/>
                <a:ea typeface="+mn-ea"/>
              </a:rPr>
              <a:t>对某电容作</a:t>
            </a:r>
            <a:r>
              <a:rPr lang="en-US" altLang="zh-CN" sz="2400" dirty="0">
                <a:solidFill>
                  <a:schemeClr val="tx1"/>
                </a:solidFill>
                <a:latin typeface="+mn-lt"/>
                <a:ea typeface="+mn-ea"/>
              </a:rPr>
              <a:t>8</a:t>
            </a:r>
            <a:r>
              <a:rPr lang="zh-CN" altLang="en-US" sz="2400" dirty="0">
                <a:solidFill>
                  <a:schemeClr val="tx1"/>
                </a:solidFill>
                <a:latin typeface="+mn-lt"/>
                <a:ea typeface="+mn-ea"/>
              </a:rPr>
              <a:t>次无系差等精度独立测量，测量值如下（单位</a:t>
            </a:r>
            <a:r>
              <a:rPr lang="en-US" altLang="zh-CN" sz="2400" dirty="0" err="1">
                <a:solidFill>
                  <a:schemeClr val="tx1"/>
                </a:solidFill>
                <a:latin typeface="+mn-lt"/>
                <a:ea typeface="+mn-ea"/>
              </a:rPr>
              <a:t>μf</a:t>
            </a:r>
            <a:r>
              <a:rPr lang="zh-CN" altLang="en-US" sz="2400" dirty="0">
                <a:solidFill>
                  <a:schemeClr val="tx1"/>
                </a:solidFill>
                <a:latin typeface="+mn-lt"/>
                <a:ea typeface="+mn-ea"/>
              </a:rPr>
              <a:t>），试求被测电容平均值的标准差及其置信区间（</a:t>
            </a:r>
            <a:r>
              <a:rPr lang="en-US" altLang="zh-CN" sz="2400" i="1" dirty="0">
                <a:solidFill>
                  <a:schemeClr val="tx1"/>
                </a:solidFill>
                <a:latin typeface="+mn-lt"/>
                <a:ea typeface="+mn-ea"/>
                <a:cs typeface="Times New Roman" panose="02020603050405020304" pitchFamily="18" charset="0"/>
              </a:rPr>
              <a:t>P</a:t>
            </a:r>
            <a:r>
              <a:rPr lang="zh-CN" altLang="en-US" sz="2400" dirty="0">
                <a:solidFill>
                  <a:schemeClr val="tx1"/>
                </a:solidFill>
                <a:latin typeface="+mn-lt"/>
                <a:ea typeface="+mn-ea"/>
              </a:rPr>
              <a:t>＝</a:t>
            </a:r>
            <a:r>
              <a:rPr lang="en-US" altLang="zh-CN" sz="2400" dirty="0">
                <a:solidFill>
                  <a:schemeClr val="tx1"/>
                </a:solidFill>
                <a:latin typeface="+mn-lt"/>
                <a:ea typeface="+mn-ea"/>
              </a:rPr>
              <a:t>0.99 </a:t>
            </a:r>
            <a:r>
              <a:rPr lang="zh-CN" altLang="en-US" sz="2400" dirty="0">
                <a:solidFill>
                  <a:schemeClr val="tx1"/>
                </a:solidFill>
                <a:latin typeface="+mn-lt"/>
                <a:ea typeface="+mn-ea"/>
              </a:rPr>
              <a:t>）。</a:t>
            </a:r>
          </a:p>
        </p:txBody>
      </p:sp>
      <p:sp>
        <p:nvSpPr>
          <p:cNvPr id="1076230" name="Text Box 6"/>
          <p:cNvSpPr txBox="1">
            <a:spLocks noChangeArrowheads="1"/>
          </p:cNvSpPr>
          <p:nvPr/>
        </p:nvSpPr>
        <p:spPr bwMode="auto">
          <a:xfrm>
            <a:off x="2000250" y="1782372"/>
            <a:ext cx="866775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en-US" altLang="zh-CN" sz="2400" b="1" i="1" dirty="0">
                <a:solidFill>
                  <a:schemeClr val="tx1"/>
                </a:solidFill>
                <a:latin typeface="+mn-lt"/>
                <a:ea typeface="宋体" panose="02010600030101010101" pitchFamily="2" charset="-122"/>
                <a:cs typeface="Times New Roman" panose="02020603050405020304" pitchFamily="18" charset="0"/>
              </a:rPr>
              <a:t>C</a:t>
            </a:r>
            <a:r>
              <a:rPr lang="en-US" altLang="zh-CN" sz="2400" b="1" i="1" baseline="-25000" dirty="0">
                <a:solidFill>
                  <a:schemeClr val="tx1"/>
                </a:solidFill>
                <a:latin typeface="+mn-lt"/>
                <a:ea typeface="宋体" panose="02010600030101010101" pitchFamily="2" charset="-122"/>
                <a:cs typeface="Times New Roman" panose="02020603050405020304" pitchFamily="18" charset="0"/>
              </a:rPr>
              <a:t>i</a:t>
            </a:r>
            <a:r>
              <a:rPr lang="zh-CN" altLang="en-US" sz="2400" b="1" dirty="0">
                <a:solidFill>
                  <a:schemeClr val="tx1"/>
                </a:solidFill>
                <a:latin typeface="+mn-lt"/>
                <a:ea typeface="宋体" panose="02010600030101010101" pitchFamily="2" charset="-122"/>
              </a:rPr>
              <a:t>（</a:t>
            </a:r>
            <a:r>
              <a:rPr lang="en-US" altLang="zh-CN" sz="2400" b="1" dirty="0">
                <a:solidFill>
                  <a:schemeClr val="tx1"/>
                </a:solidFill>
                <a:latin typeface="+mn-lt"/>
                <a:ea typeface="宋体" panose="02010600030101010101" pitchFamily="2" charset="-122"/>
              </a:rPr>
              <a:t>75.01,75.04,75.07,75.03,75.09,75.06,75.02,75.08</a:t>
            </a:r>
            <a:r>
              <a:rPr lang="zh-CN" altLang="en-US" sz="2400" b="1" dirty="0">
                <a:solidFill>
                  <a:schemeClr val="tx1"/>
                </a:solidFill>
                <a:latin typeface="+mn-lt"/>
                <a:ea typeface="宋体" panose="02010600030101010101" pitchFamily="2" charset="-122"/>
              </a:rPr>
              <a:t>）</a:t>
            </a:r>
          </a:p>
        </p:txBody>
      </p:sp>
      <p:sp>
        <p:nvSpPr>
          <p:cNvPr id="1076232" name="Text Box 8"/>
          <p:cNvSpPr txBox="1">
            <a:spLocks noChangeArrowheads="1"/>
          </p:cNvSpPr>
          <p:nvPr/>
        </p:nvSpPr>
        <p:spPr bwMode="auto">
          <a:xfrm>
            <a:off x="695401" y="2573338"/>
            <a:ext cx="5040559" cy="49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SzTx/>
              <a:buFontTx/>
              <a:buNone/>
            </a:pPr>
            <a:r>
              <a:rPr lang="zh-CN" altLang="en-US" sz="2000" dirty="0">
                <a:solidFill>
                  <a:schemeClr val="tx1"/>
                </a:solidFill>
                <a:latin typeface="+mn-ea"/>
                <a:ea typeface="+mn-ea"/>
              </a:rPr>
              <a:t>解：根据平均值原理，被测电容的估计值：</a:t>
            </a:r>
          </a:p>
        </p:txBody>
      </p:sp>
      <p:graphicFrame>
        <p:nvGraphicFramePr>
          <p:cNvPr id="1076233" name="Object 9"/>
          <p:cNvGraphicFramePr>
            <a:graphicFrameLocks noGrp="1" noChangeAspect="1"/>
          </p:cNvGraphicFramePr>
          <p:nvPr>
            <p:ph idx="4294967295"/>
          </p:nvPr>
        </p:nvGraphicFramePr>
        <p:xfrm>
          <a:off x="2053987" y="2952069"/>
          <a:ext cx="2205038" cy="669925"/>
        </p:xfrm>
        <a:graphic>
          <a:graphicData uri="http://schemas.openxmlformats.org/presentationml/2006/ole">
            <mc:AlternateContent xmlns:mc="http://schemas.openxmlformats.org/markup-compatibility/2006">
              <mc:Choice xmlns:v="urn:schemas-microsoft-com:vml" Requires="v">
                <p:oleObj spid="_x0000_s33808" name="Equation" r:id="rId4" imgW="1422400" imgH="431800" progId="Equation.DSMT4">
                  <p:embed/>
                </p:oleObj>
              </mc:Choice>
              <mc:Fallback>
                <p:oleObj name="Equation" r:id="rId4" imgW="1422400" imgH="4318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3987" y="2952069"/>
                        <a:ext cx="2205038" cy="669925"/>
                      </a:xfrm>
                      <a:prstGeom prst="rect">
                        <a:avLst/>
                      </a:prstGeom>
                      <a:noFill/>
                      <a:ln>
                        <a:noFill/>
                      </a:ln>
                      <a:effectLst/>
                    </p:spPr>
                  </p:pic>
                </p:oleObj>
              </mc:Fallback>
            </mc:AlternateContent>
          </a:graphicData>
        </a:graphic>
      </p:graphicFrame>
      <p:sp>
        <p:nvSpPr>
          <p:cNvPr id="8" name="Text Box 6"/>
          <p:cNvSpPr txBox="1">
            <a:spLocks noChangeArrowheads="1"/>
          </p:cNvSpPr>
          <p:nvPr/>
        </p:nvSpPr>
        <p:spPr bwMode="auto">
          <a:xfrm>
            <a:off x="1190694" y="3548910"/>
            <a:ext cx="2986345" cy="49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SzTx/>
              <a:buFontTx/>
              <a:buNone/>
            </a:pPr>
            <a:r>
              <a:rPr lang="zh-CN" altLang="en-US" sz="2000" dirty="0">
                <a:solidFill>
                  <a:schemeClr val="tx1"/>
                </a:solidFill>
                <a:latin typeface="+mn-ea"/>
                <a:ea typeface="+mn-ea"/>
              </a:rPr>
              <a:t>测量列标准差估计值：</a:t>
            </a:r>
          </a:p>
        </p:txBody>
      </p:sp>
      <p:sp>
        <p:nvSpPr>
          <p:cNvPr id="10" name="Text Box 9"/>
          <p:cNvSpPr txBox="1">
            <a:spLocks noChangeArrowheads="1"/>
          </p:cNvSpPr>
          <p:nvPr/>
        </p:nvSpPr>
        <p:spPr bwMode="auto">
          <a:xfrm>
            <a:off x="1083045" y="5407916"/>
            <a:ext cx="5390396" cy="49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SzTx/>
              <a:buFontTx/>
              <a:buNone/>
            </a:pPr>
            <a:r>
              <a:rPr lang="zh-CN" altLang="en-US" sz="2000" dirty="0">
                <a:solidFill>
                  <a:schemeClr val="tx1"/>
                </a:solidFill>
                <a:latin typeface="+mn-ea"/>
                <a:ea typeface="+mn-ea"/>
              </a:rPr>
              <a:t>平均值标准差估计值：</a:t>
            </a:r>
          </a:p>
        </p:txBody>
      </p:sp>
      <p:sp>
        <p:nvSpPr>
          <p:cNvPr id="12" name="Text Box 11"/>
          <p:cNvSpPr txBox="1">
            <a:spLocks noChangeArrowheads="1"/>
          </p:cNvSpPr>
          <p:nvPr/>
        </p:nvSpPr>
        <p:spPr bwMode="auto">
          <a:xfrm>
            <a:off x="6726070" y="2593344"/>
            <a:ext cx="5038140" cy="85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SzTx/>
              <a:buFontTx/>
              <a:buNone/>
            </a:pPr>
            <a:r>
              <a:rPr lang="zh-CN" altLang="en-US" sz="2000" dirty="0">
                <a:solidFill>
                  <a:schemeClr val="tx1"/>
                </a:solidFill>
                <a:latin typeface="+mn-lt"/>
                <a:ea typeface="+mn-ea"/>
              </a:rPr>
              <a:t>当</a:t>
            </a:r>
            <a:r>
              <a:rPr lang="en-US" altLang="zh-CN" sz="2000" i="1" dirty="0">
                <a:solidFill>
                  <a:schemeClr val="tx1"/>
                </a:solidFill>
                <a:latin typeface="+mn-lt"/>
                <a:ea typeface="+mn-ea"/>
                <a:cs typeface="Times New Roman" panose="02020603050405020304" pitchFamily="18" charset="0"/>
              </a:rPr>
              <a:t>P</a:t>
            </a:r>
            <a:r>
              <a:rPr lang="zh-CN" altLang="en-US" sz="2000" dirty="0">
                <a:solidFill>
                  <a:schemeClr val="tx1"/>
                </a:solidFill>
                <a:latin typeface="+mn-lt"/>
                <a:ea typeface="+mn-ea"/>
              </a:rPr>
              <a:t>＝</a:t>
            </a:r>
            <a:r>
              <a:rPr lang="en-US" altLang="zh-CN" sz="2000" dirty="0">
                <a:solidFill>
                  <a:schemeClr val="tx1"/>
                </a:solidFill>
                <a:latin typeface="+mn-lt"/>
                <a:ea typeface="+mn-ea"/>
              </a:rPr>
              <a:t>0.99, n=7</a:t>
            </a:r>
            <a:r>
              <a:rPr lang="zh-CN" altLang="en-US" sz="2000" dirty="0">
                <a:solidFill>
                  <a:schemeClr val="tx1"/>
                </a:solidFill>
                <a:latin typeface="+mn-lt"/>
                <a:ea typeface="+mn-ea"/>
              </a:rPr>
              <a:t>（</a:t>
            </a:r>
            <a:r>
              <a:rPr lang="en-US" altLang="zh-CN" sz="2000" dirty="0">
                <a:solidFill>
                  <a:schemeClr val="tx1"/>
                </a:solidFill>
                <a:latin typeface="+mn-lt"/>
                <a:ea typeface="+mn-ea"/>
              </a:rPr>
              <a:t>8-1=7</a:t>
            </a:r>
            <a:r>
              <a:rPr lang="zh-CN" altLang="en-US" sz="2000" dirty="0">
                <a:solidFill>
                  <a:schemeClr val="tx1"/>
                </a:solidFill>
                <a:latin typeface="+mn-lt"/>
                <a:ea typeface="+mn-ea"/>
              </a:rPr>
              <a:t>）时，由表</a:t>
            </a:r>
            <a:r>
              <a:rPr lang="en-US" altLang="zh-CN" sz="2000" dirty="0">
                <a:solidFill>
                  <a:schemeClr val="tx1"/>
                </a:solidFill>
                <a:latin typeface="+mn-lt"/>
                <a:ea typeface="+mn-ea"/>
              </a:rPr>
              <a:t>2-3</a:t>
            </a:r>
            <a:r>
              <a:rPr lang="zh-CN" altLang="en-US" sz="2000" dirty="0">
                <a:solidFill>
                  <a:schemeClr val="tx1"/>
                </a:solidFill>
                <a:latin typeface="+mn-lt"/>
                <a:ea typeface="+mn-ea"/>
              </a:rPr>
              <a:t>查得</a:t>
            </a:r>
            <a:r>
              <a:rPr lang="en-US" altLang="zh-CN" sz="2000" i="1" dirty="0" err="1">
                <a:solidFill>
                  <a:schemeClr val="tx1"/>
                </a:solidFill>
                <a:latin typeface="+mn-lt"/>
                <a:ea typeface="+mn-ea"/>
                <a:cs typeface="Times New Roman" panose="02020603050405020304" pitchFamily="18" charset="0"/>
              </a:rPr>
              <a:t>K</a:t>
            </a:r>
            <a:r>
              <a:rPr lang="en-US" altLang="zh-CN" sz="2000" i="1" baseline="-25000" dirty="0" err="1">
                <a:solidFill>
                  <a:schemeClr val="tx1"/>
                </a:solidFill>
                <a:latin typeface="+mn-lt"/>
                <a:ea typeface="+mn-ea"/>
                <a:cs typeface="Times New Roman" panose="02020603050405020304" pitchFamily="18" charset="0"/>
              </a:rPr>
              <a:t>t</a:t>
            </a:r>
            <a:r>
              <a:rPr lang="zh-CN" altLang="en-US" sz="2000" dirty="0">
                <a:solidFill>
                  <a:schemeClr val="tx1"/>
                </a:solidFill>
                <a:latin typeface="+mn-lt"/>
                <a:ea typeface="+mn-ea"/>
              </a:rPr>
              <a:t>＝</a:t>
            </a:r>
            <a:r>
              <a:rPr lang="en-US" altLang="zh-CN" sz="2000" dirty="0">
                <a:solidFill>
                  <a:schemeClr val="tx1"/>
                </a:solidFill>
                <a:latin typeface="+mn-lt"/>
                <a:ea typeface="+mn-ea"/>
              </a:rPr>
              <a:t>3.5,</a:t>
            </a:r>
            <a:r>
              <a:rPr lang="zh-CN" altLang="en-US" sz="2000" dirty="0">
                <a:solidFill>
                  <a:schemeClr val="tx1"/>
                </a:solidFill>
                <a:latin typeface="+mn-lt"/>
                <a:ea typeface="+mn-ea"/>
              </a:rPr>
              <a:t>于是可得被测电容置信区间为</a:t>
            </a:r>
            <a:r>
              <a:rPr lang="zh-CN" altLang="en-US" sz="2000" dirty="0">
                <a:solidFill>
                  <a:schemeClr val="tx1"/>
                </a:solidFill>
                <a:latin typeface="+mn-ea"/>
                <a:ea typeface="+mn-ea"/>
              </a:rPr>
              <a:t>：</a:t>
            </a:r>
          </a:p>
        </p:txBody>
      </p:sp>
      <p:graphicFrame>
        <p:nvGraphicFramePr>
          <p:cNvPr id="13" name="Object 12"/>
          <p:cNvGraphicFramePr>
            <a:graphicFrameLocks noChangeAspect="1"/>
          </p:cNvGraphicFramePr>
          <p:nvPr/>
        </p:nvGraphicFramePr>
        <p:xfrm>
          <a:off x="7378638" y="3532491"/>
          <a:ext cx="4230470" cy="1169067"/>
        </p:xfrm>
        <a:graphic>
          <a:graphicData uri="http://schemas.openxmlformats.org/presentationml/2006/ole">
            <mc:AlternateContent xmlns:mc="http://schemas.openxmlformats.org/markup-compatibility/2006">
              <mc:Choice xmlns:v="urn:schemas-microsoft-com:vml" Requires="v">
                <p:oleObj spid="_x0000_s33809" name="Equation" r:id="rId6" imgW="2527300" imgH="698500" progId="Equation.DSMT4">
                  <p:embed/>
                </p:oleObj>
              </mc:Choice>
              <mc:Fallback>
                <p:oleObj name="Equation" r:id="rId6" imgW="2527300" imgH="6985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8638" y="3532491"/>
                        <a:ext cx="4230470" cy="1169067"/>
                      </a:xfrm>
                      <a:prstGeom prst="rect">
                        <a:avLst/>
                      </a:prstGeom>
                      <a:noFill/>
                      <a:ln>
                        <a:noFill/>
                      </a:ln>
                      <a:effectLst/>
                    </p:spPr>
                  </p:pic>
                </p:oleObj>
              </mc:Fallback>
            </mc:AlternateContent>
          </a:graphicData>
        </a:graphic>
      </p:graphicFrame>
      <p:sp>
        <p:nvSpPr>
          <p:cNvPr id="14" name="Text Box 14"/>
          <p:cNvSpPr txBox="1">
            <a:spLocks noChangeArrowheads="1"/>
          </p:cNvSpPr>
          <p:nvPr/>
        </p:nvSpPr>
        <p:spPr bwMode="auto">
          <a:xfrm>
            <a:off x="6726070" y="5027107"/>
            <a:ext cx="5045721" cy="89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SzTx/>
              <a:buFontTx/>
              <a:buNone/>
            </a:pPr>
            <a:r>
              <a:rPr lang="zh-CN" altLang="en-US" sz="2000" dirty="0">
                <a:solidFill>
                  <a:schemeClr val="tx1"/>
                </a:solidFill>
                <a:latin typeface="+mn-lt"/>
                <a:ea typeface="+mn-ea"/>
              </a:rPr>
              <a:t>所以被测电容真值</a:t>
            </a:r>
            <a:r>
              <a:rPr lang="en-US" altLang="zh-CN" sz="2000" dirty="0">
                <a:solidFill>
                  <a:schemeClr val="tx1"/>
                </a:solidFill>
                <a:latin typeface="+mn-lt"/>
                <a:ea typeface="+mn-ea"/>
              </a:rPr>
              <a:t>C</a:t>
            </a:r>
            <a:r>
              <a:rPr lang="en-US" altLang="zh-CN" sz="2000" baseline="-25000" dirty="0">
                <a:solidFill>
                  <a:schemeClr val="tx1"/>
                </a:solidFill>
                <a:latin typeface="+mn-lt"/>
                <a:ea typeface="+mn-ea"/>
              </a:rPr>
              <a:t>0</a:t>
            </a:r>
            <a:r>
              <a:rPr lang="zh-CN" altLang="en-US" sz="2000" dirty="0">
                <a:solidFill>
                  <a:schemeClr val="tx1"/>
                </a:solidFill>
                <a:latin typeface="+mn-lt"/>
                <a:ea typeface="+mn-ea"/>
              </a:rPr>
              <a:t>以</a:t>
            </a:r>
            <a:r>
              <a:rPr lang="en-US" altLang="zh-CN" sz="2000" dirty="0">
                <a:solidFill>
                  <a:schemeClr val="tx1"/>
                </a:solidFill>
                <a:latin typeface="+mn-lt"/>
                <a:ea typeface="+mn-ea"/>
              </a:rPr>
              <a:t>0.99</a:t>
            </a:r>
            <a:r>
              <a:rPr lang="zh-CN" altLang="en-US" sz="2000" dirty="0">
                <a:solidFill>
                  <a:schemeClr val="tx1"/>
                </a:solidFill>
                <a:latin typeface="+mn-lt"/>
                <a:ea typeface="+mn-ea"/>
              </a:rPr>
              <a:t>的概率处于</a:t>
            </a:r>
            <a:r>
              <a:rPr lang="en-US" altLang="zh-CN" sz="2000" dirty="0">
                <a:solidFill>
                  <a:schemeClr val="tx1"/>
                </a:solidFill>
                <a:latin typeface="+mn-lt"/>
                <a:ea typeface="+mn-ea"/>
              </a:rPr>
              <a:t>75.01</a:t>
            </a:r>
            <a:r>
              <a:rPr lang="zh-CN" altLang="en-US" sz="2000" dirty="0">
                <a:solidFill>
                  <a:schemeClr val="tx1"/>
                </a:solidFill>
                <a:latin typeface="+mn-lt"/>
                <a:ea typeface="+mn-ea"/>
              </a:rPr>
              <a:t>至</a:t>
            </a:r>
            <a:r>
              <a:rPr lang="en-US" altLang="zh-CN" sz="2000" dirty="0">
                <a:solidFill>
                  <a:schemeClr val="tx1"/>
                </a:solidFill>
                <a:latin typeface="+mn-lt"/>
                <a:ea typeface="+mn-ea"/>
              </a:rPr>
              <a:t>75.09μF</a:t>
            </a:r>
            <a:r>
              <a:rPr lang="zh-CN" altLang="en-US" sz="2000" dirty="0">
                <a:solidFill>
                  <a:schemeClr val="tx1"/>
                </a:solidFill>
                <a:latin typeface="+mn-lt"/>
                <a:ea typeface="+mn-ea"/>
              </a:rPr>
              <a:t>之间</a:t>
            </a:r>
            <a:r>
              <a:rPr lang="zh-CN" altLang="en-US" sz="2000" dirty="0">
                <a:solidFill>
                  <a:schemeClr val="tx1"/>
                </a:solidFill>
                <a:latin typeface="+mn-ea"/>
                <a:ea typeface="+mn-ea"/>
              </a:rPr>
              <a:t>。</a:t>
            </a:r>
          </a:p>
        </p:txBody>
      </p:sp>
      <p:cxnSp>
        <p:nvCxnSpPr>
          <p:cNvPr id="4" name="直接连接符 3"/>
          <p:cNvCxnSpPr/>
          <p:nvPr/>
        </p:nvCxnSpPr>
        <p:spPr>
          <a:xfrm>
            <a:off x="6546050" y="2573338"/>
            <a:ext cx="45005" cy="413032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1100445" y="4039180"/>
                <a:ext cx="4081848" cy="12897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𝜎</m:t>
                      </m:r>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𝐶</m:t>
                              </m:r>
                            </m:e>
                            <m:sub>
                              <m:r>
                                <a:rPr lang="zh-CN" altLang="en-US" sz="2000" i="1">
                                  <a:latin typeface="Cambria Math" panose="02040503050406030204" pitchFamily="18" charset="0"/>
                                </a:rPr>
                                <m:t>𝑖</m:t>
                              </m:r>
                            </m:sub>
                          </m:sSub>
                        </m:e>
                      </m:d>
                      <m:r>
                        <a:rPr lang="zh-CN" altLang="en-US" sz="2000" i="0">
                          <a:latin typeface="Cambria Math" panose="02040503050406030204" pitchFamily="18" charset="0"/>
                        </a:rPr>
                        <m:t>=</m:t>
                      </m:r>
                      <m:rad>
                        <m:radPr>
                          <m:degHide m:val="on"/>
                          <m:ctrlPr>
                            <a:rPr lang="zh-CN" altLang="en-US" sz="2000" i="1">
                              <a:latin typeface="Cambria Math" panose="02040503050406030204" pitchFamily="18" charset="0"/>
                            </a:rPr>
                          </m:ctrlPr>
                        </m:radPr>
                        <m:deg/>
                        <m:e>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1">
                                  <a:latin typeface="Cambria Math" panose="02040503050406030204" pitchFamily="18" charset="0"/>
                                </a:rPr>
                                <m:t>𝑛</m:t>
                              </m:r>
                              <m:r>
                                <a:rPr lang="zh-CN" altLang="en-US" sz="2000" i="0">
                                  <a:latin typeface="Cambria Math" panose="02040503050406030204" pitchFamily="18" charset="0"/>
                                </a:rPr>
                                <m:t>−1</m:t>
                              </m:r>
                            </m:den>
                          </m:f>
                          <m:nary>
                            <m:naryPr>
                              <m:chr m:val="∑"/>
                              <m:limLoc m:val="undOvr"/>
                              <m:ctrlPr>
                                <a:rPr lang="zh-CN" altLang="en-US" sz="2000" i="1">
                                  <a:latin typeface="Cambria Math" panose="02040503050406030204" pitchFamily="18" charset="0"/>
                                </a:rPr>
                              </m:ctrlPr>
                            </m:naryPr>
                            <m:sub>
                              <m:r>
                                <a:rPr lang="zh-CN" altLang="en-US" sz="2000" i="0">
                                  <a:latin typeface="Cambria Math" panose="02040503050406030204" pitchFamily="18" charset="0"/>
                                </a:rPr>
                                <m:t>1</m:t>
                              </m:r>
                            </m:sub>
                            <m:sup>
                              <m:r>
                                <a:rPr lang="zh-CN" altLang="en-US" sz="2000" i="1">
                                  <a:latin typeface="Cambria Math" panose="02040503050406030204" pitchFamily="18" charset="0"/>
                                </a:rPr>
                                <m:t>𝑛</m:t>
                              </m:r>
                            </m:sup>
                            <m:e>
                              <m:sSubSup>
                                <m:sSubSupPr>
                                  <m:ctrlPr>
                                    <a:rPr lang="en-US" altLang="zh-CN" sz="2000" i="1" smtClean="0">
                                      <a:latin typeface="Cambria Math" panose="02040503050406030204" pitchFamily="18" charset="0"/>
                                    </a:rPr>
                                  </m:ctrlPr>
                                </m:sSubSupPr>
                                <m:e>
                                  <m:r>
                                    <a:rPr lang="zh-CN" altLang="en-US" sz="2000" i="1" smtClean="0">
                                      <a:latin typeface="Cambria Math" panose="02040503050406030204" pitchFamily="18" charset="0"/>
                                    </a:rPr>
                                    <m:t>𝜈</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e>
                          </m:nary>
                        </m:e>
                      </m:rad>
                      <m:r>
                        <a:rPr lang="en-US" altLang="zh-CN" sz="2000" b="0" i="1" smtClean="0">
                          <a:latin typeface="Cambria Math" panose="02040503050406030204" pitchFamily="18" charset="0"/>
                        </a:rPr>
                        <m:t>=0.03</m:t>
                      </m:r>
                      <m:r>
                        <m:rPr>
                          <m:sty m:val="p"/>
                        </m:rPr>
                        <a:rPr lang="zh-CN" altLang="en-US" sz="2000" b="0" i="0" smtClean="0">
                          <a:latin typeface="Cambria Math" panose="02040503050406030204" pitchFamily="18" charset="0"/>
                        </a:rPr>
                        <m:t>μ</m:t>
                      </m:r>
                      <m:r>
                        <a:rPr lang="en-US" altLang="zh-CN" sz="2000" b="0" i="1" smtClean="0">
                          <a:latin typeface="Cambria Math" panose="02040503050406030204" pitchFamily="18" charset="0"/>
                        </a:rPr>
                        <m:t>𝐹</m:t>
                      </m:r>
                    </m:oMath>
                  </m:oMathPara>
                </a14:m>
                <a:endParaRPr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a:xfrm>
                <a:off x="1100445" y="4039180"/>
                <a:ext cx="4081848" cy="1289712"/>
              </a:xfrm>
              <a:prstGeom prst="rect">
                <a:avLst/>
              </a:prstGeom>
              <a:blipFill rotWithShape="1">
                <a:blip r:embed="rId8"/>
                <a:stretch>
                  <a:fillRect l="-15" t="-45" r="1"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10435" y="5969881"/>
                <a:ext cx="6705745" cy="558999"/>
              </a:xfrm>
              <a:prstGeom prst="rect">
                <a:avLst/>
              </a:prstGeom>
            </p:spPr>
            <p:txBody>
              <a:bodyPr wrap="square">
                <a:spAutoFit/>
              </a:bodyPr>
              <a:lstStyle/>
              <a:p>
                <a14:m>
                  <m:oMath xmlns:m="http://schemas.openxmlformats.org/officeDocument/2006/math">
                    <m:r>
                      <a:rPr lang="en-US" altLang="zh-CN" sz="2000" i="1" kern="100" smtClean="0">
                        <a:latin typeface="Cambria Math" panose="02040503050406030204" pitchFamily="18" charset="0"/>
                        <a:cs typeface="Times New Roman" panose="02020603050405020304" pitchFamily="18" charset="0"/>
                      </a:rPr>
                      <m:t>𝜎</m:t>
                    </m:r>
                    <m:d>
                      <m:dPr>
                        <m:ctrlPr>
                          <a:rPr lang="zh-CN" altLang="zh-CN" sz="2000" i="1">
                            <a:effectLst/>
                            <a:latin typeface="Cambria Math" panose="02040503050406030204" pitchFamily="18" charset="0"/>
                            <a:ea typeface="Cambria Math" panose="02040503050406030204" pitchFamily="18" charset="0"/>
                          </a:rPr>
                        </m:ctrlPr>
                      </m:dPr>
                      <m:e>
                        <m:acc>
                          <m:accPr>
                            <m:chr m:val="̅"/>
                            <m:ctrlPr>
                              <a:rPr lang="zh-CN" altLang="en-US" sz="2000" i="1" kern="100" smtClean="0">
                                <a:effectLst/>
                                <a:latin typeface="Cambria Math" panose="02040503050406030204" pitchFamily="18" charset="0"/>
                                <a:cs typeface="Times New Roman" panose="02020603050405020304" pitchFamily="18" charset="0"/>
                              </a:rPr>
                            </m:ctrlPr>
                          </m:accPr>
                          <m:e>
                            <m:r>
                              <a:rPr lang="en-US" altLang="zh-CN" sz="2000" b="0" i="1" kern="100" smtClean="0">
                                <a:effectLst/>
                                <a:latin typeface="Cambria Math" panose="02040503050406030204" pitchFamily="18" charset="0"/>
                                <a:cs typeface="Times New Roman" panose="02020603050405020304" pitchFamily="18" charset="0"/>
                              </a:rPr>
                              <m:t>𝐶</m:t>
                            </m:r>
                          </m:e>
                        </m:acc>
                      </m:e>
                    </m:d>
                    <m:r>
                      <a:rPr lang="en-US" altLang="zh-CN" sz="2000" i="1" kern="100">
                        <a:latin typeface="Cambria Math" panose="02040503050406030204" pitchFamily="18" charset="0"/>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rPr>
                        </m:ctrlPr>
                      </m:fPr>
                      <m:num>
                        <m:r>
                          <a:rPr lang="en-US" altLang="zh-CN" sz="2000" i="1" kern="100">
                            <a:latin typeface="Cambria Math" panose="02040503050406030204" pitchFamily="18" charset="0"/>
                            <a:cs typeface="Times New Roman" panose="02020603050405020304" pitchFamily="18" charset="0"/>
                          </a:rPr>
                          <m:t>1</m:t>
                        </m:r>
                      </m:num>
                      <m:den>
                        <m:rad>
                          <m:radPr>
                            <m:degHide m:val="on"/>
                            <m:ctrlPr>
                              <a:rPr lang="zh-CN" altLang="zh-CN" sz="2000" i="1">
                                <a:effectLst/>
                                <a:latin typeface="Cambria Math" panose="02040503050406030204" pitchFamily="18" charset="0"/>
                                <a:ea typeface="Cambria Math" panose="02040503050406030204" pitchFamily="18" charset="0"/>
                              </a:rPr>
                            </m:ctrlPr>
                          </m:radPr>
                          <m:deg/>
                          <m:e>
                            <m:r>
                              <a:rPr lang="en-US" altLang="zh-CN" sz="2000" i="1" kern="100">
                                <a:latin typeface="Cambria Math" panose="02040503050406030204" pitchFamily="18" charset="0"/>
                                <a:cs typeface="Times New Roman" panose="02020603050405020304" pitchFamily="18" charset="0"/>
                              </a:rPr>
                              <m:t>𝑛</m:t>
                            </m:r>
                          </m:e>
                        </m:rad>
                      </m:den>
                    </m:f>
                    <m:r>
                      <a:rPr lang="en-US" altLang="zh-CN" sz="2000" i="1" kern="100">
                        <a:latin typeface="Cambria Math" panose="02040503050406030204" pitchFamily="18" charset="0"/>
                        <a:cs typeface="Times New Roman" panose="02020603050405020304" pitchFamily="18" charset="0"/>
                      </a:rPr>
                      <m:t>𝜎</m:t>
                    </m:r>
                    <m:r>
                      <a:rPr lang="en-US" altLang="zh-CN" sz="2000" i="1" kern="100">
                        <a:latin typeface="Cambria Math" panose="020405030504060302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b="0" i="1" smtClean="0">
                            <a:effectLst/>
                            <a:latin typeface="Cambria Math" panose="02040503050406030204" pitchFamily="18" charset="0"/>
                            <a:ea typeface="Cambria Math" panose="02040503050406030204" pitchFamily="18" charset="0"/>
                          </a:rPr>
                          <m:t>𝐶</m:t>
                        </m:r>
                      </m:e>
                      <m:sub>
                        <m:r>
                          <a:rPr lang="en-US" altLang="zh-CN" sz="2000" i="1" kern="100">
                            <a:latin typeface="Cambria Math" panose="02040503050406030204" pitchFamily="18" charset="0"/>
                            <a:cs typeface="Times New Roman" panose="02020603050405020304" pitchFamily="18" charset="0"/>
                          </a:rPr>
                          <m:t>𝑖</m:t>
                        </m:r>
                      </m:sub>
                    </m:sSub>
                    <m:r>
                      <a:rPr lang="en-US" altLang="zh-CN" sz="2000" i="1" kern="100">
                        <a:latin typeface="Cambria Math" panose="02040503050406030204" pitchFamily="18" charset="0"/>
                        <a:cs typeface="Times New Roman" panose="02020603050405020304" pitchFamily="18" charset="0"/>
                      </a:rPr>
                      <m:t>)</m:t>
                    </m:r>
                  </m:oMath>
                </a14:m>
                <a:r>
                  <a:rPr lang="en-US" altLang="zh-CN" sz="2000" kern="100" dirty="0">
                    <a:latin typeface="Times New Roman" panose="02020603050405020304" pitchFamily="18" charset="0"/>
                  </a:rPr>
                  <a:t>=</a:t>
                </a:r>
                <a14:m>
                  <m:oMath xmlns:m="http://schemas.openxmlformats.org/officeDocument/2006/math">
                    <m:f>
                      <m:fPr>
                        <m:ctrlPr>
                          <a:rPr lang="en-US" altLang="zh-CN" sz="2000" i="1" kern="100" dirty="0" smtClean="0">
                            <a:latin typeface="Cambria Math" panose="02040503050406030204" pitchFamily="18" charset="0"/>
                          </a:rPr>
                        </m:ctrlPr>
                      </m:fPr>
                      <m:num>
                        <m:r>
                          <a:rPr lang="en-US" altLang="zh-CN" sz="2000" b="0" i="1" kern="100" dirty="0" smtClean="0">
                            <a:latin typeface="Cambria Math" panose="02040503050406030204" pitchFamily="18" charset="0"/>
                          </a:rPr>
                          <m:t>0.</m:t>
                        </m:r>
                        <m:r>
                          <a:rPr lang="en-US" altLang="zh-CN" sz="2000" i="1" kern="100" dirty="0">
                            <a:latin typeface="Cambria Math" panose="02040503050406030204" pitchFamily="18" charset="0"/>
                          </a:rPr>
                          <m:t>0</m:t>
                        </m:r>
                        <m:r>
                          <a:rPr lang="en-US" altLang="zh-CN" sz="2000" i="1" kern="100" dirty="0" smtClean="0">
                            <a:latin typeface="Cambria Math" panose="02040503050406030204" pitchFamily="18" charset="0"/>
                          </a:rPr>
                          <m:t>1</m:t>
                        </m:r>
                      </m:num>
                      <m:den>
                        <m:rad>
                          <m:radPr>
                            <m:degHide m:val="on"/>
                            <m:ctrlPr>
                              <a:rPr lang="en-US" altLang="zh-CN" sz="2000" i="1" kern="100" dirty="0" smtClean="0">
                                <a:latin typeface="Cambria Math" panose="02040503050406030204" pitchFamily="18" charset="0"/>
                              </a:rPr>
                            </m:ctrlPr>
                          </m:radPr>
                          <m:deg/>
                          <m:e>
                            <m:r>
                              <a:rPr lang="en-US" altLang="zh-CN" sz="2000" b="0" i="1" kern="100" dirty="0" smtClean="0">
                                <a:latin typeface="Cambria Math" panose="02040503050406030204" pitchFamily="18" charset="0"/>
                              </a:rPr>
                              <m:t>8</m:t>
                            </m:r>
                          </m:e>
                        </m:rad>
                      </m:den>
                    </m:f>
                    <m:r>
                      <a:rPr lang="en-US" altLang="zh-CN" sz="2000" i="1" kern="100" dirty="0">
                        <a:latin typeface="Cambria Math" panose="02040503050406030204" pitchFamily="18" charset="0"/>
                      </a:rPr>
                      <m:t>=</m:t>
                    </m:r>
                    <m:r>
                      <a:rPr lang="en-US" altLang="zh-CN" sz="2000" b="0" i="1" kern="100" dirty="0" smtClean="0">
                        <a:latin typeface="Cambria Math" panose="02040503050406030204" pitchFamily="18" charset="0"/>
                      </a:rPr>
                      <m:t>0.</m:t>
                    </m:r>
                    <m:r>
                      <a:rPr lang="en-US" altLang="zh-CN" sz="2000" i="1" kern="100" dirty="0">
                        <a:latin typeface="Cambria Math" panose="02040503050406030204" pitchFamily="18" charset="0"/>
                      </a:rPr>
                      <m:t>0</m:t>
                    </m:r>
                    <m:r>
                      <a:rPr lang="en-US" altLang="zh-CN" sz="2000" b="0" i="1" kern="100" dirty="0" smtClean="0">
                        <a:latin typeface="Cambria Math" panose="02040503050406030204" pitchFamily="18" charset="0"/>
                      </a:rPr>
                      <m:t>1</m:t>
                    </m:r>
                    <m:r>
                      <m:rPr>
                        <m:sty m:val="p"/>
                      </m:rPr>
                      <a:rPr lang="zh-CN" altLang="en-US" sz="2000" i="0">
                        <a:latin typeface="Cambria Math" panose="02040503050406030204" pitchFamily="18" charset="0"/>
                      </a:rPr>
                      <m:t>μ</m:t>
                    </m:r>
                    <m:r>
                      <m:rPr>
                        <m:sty m:val="p"/>
                      </m:rPr>
                      <a:rPr lang="en-US" altLang="zh-CN" sz="2000" b="0" i="0" kern="100" dirty="0" smtClean="0">
                        <a:latin typeface="Cambria Math" panose="02040503050406030204" pitchFamily="18" charset="0"/>
                      </a:rPr>
                      <m:t>F</m:t>
                    </m:r>
                  </m:oMath>
                </a14:m>
                <a:endParaRPr lang="zh-CN" altLang="en-US" sz="2000" dirty="0"/>
              </a:p>
            </p:txBody>
          </p:sp>
        </mc:Choice>
        <mc:Fallback xmlns="">
          <p:sp>
            <p:nvSpPr>
              <p:cNvPr id="17" name="矩形 16"/>
              <p:cNvSpPr>
                <a:spLocks noRot="1" noChangeAspect="1" noMove="1" noResize="1" noEditPoints="1" noAdjustHandles="1" noChangeArrowheads="1" noChangeShapeType="1" noTextEdit="1"/>
              </p:cNvSpPr>
              <p:nvPr/>
            </p:nvSpPr>
            <p:spPr>
              <a:xfrm>
                <a:off x="1010435" y="5969881"/>
                <a:ext cx="6705745" cy="558999"/>
              </a:xfrm>
              <a:prstGeom prst="rect">
                <a:avLst/>
              </a:prstGeom>
              <a:blipFill rotWithShape="1">
                <a:blip r:embed="rId9"/>
                <a:stretch>
                  <a:fillRect l="-2" t="-44" r="4" b="80"/>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62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62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232" grpId="0"/>
      <p:bldP spid="8" grpId="0"/>
      <p:bldP spid="10" grpId="0"/>
      <p:bldP spid="12" grpId="0"/>
      <p:bldP spid="14" grpId="0"/>
      <p:bldP spid="16"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均匀分布：</a:t>
            </a:r>
          </a:p>
          <a:p>
            <a:endParaRPr lang="en-US" altLang="zh-CN" dirty="0"/>
          </a:p>
          <a:p>
            <a:endParaRPr lang="en-US" altLang="zh-CN" dirty="0"/>
          </a:p>
          <a:p>
            <a:r>
              <a:rPr lang="zh-CN" altLang="en-US" dirty="0"/>
              <a:t>标准差：</a:t>
            </a:r>
          </a:p>
          <a:p>
            <a:r>
              <a:rPr lang="zh-CN" altLang="en-US" dirty="0"/>
              <a:t>代入置信概率定义公式：</a:t>
            </a:r>
          </a:p>
          <a:p>
            <a:endParaRPr lang="zh-CN" altLang="en-US" dirty="0"/>
          </a:p>
        </p:txBody>
      </p:sp>
      <p:sp>
        <p:nvSpPr>
          <p:cNvPr id="75778" name="Rectangle 2"/>
          <p:cNvSpPr>
            <a:spLocks noGrp="1" noChangeArrowheads="1"/>
          </p:cNvSpPr>
          <p:nvPr>
            <p:ph type="title"/>
          </p:nvPr>
        </p:nvSpPr>
        <p:spPr/>
        <p:txBody>
          <a:bodyPr/>
          <a:lstStyle/>
          <a:p>
            <a:pPr algn="l"/>
            <a:r>
              <a:rPr lang="zh-CN" altLang="en-US" sz="3400" b="1" dirty="0">
                <a:latin typeface="楷体_GB2312" pitchFamily="49" charset="-122"/>
              </a:rPr>
              <a:t>均匀分布的置信概率</a:t>
            </a:r>
          </a:p>
        </p:txBody>
      </p:sp>
      <p:graphicFrame>
        <p:nvGraphicFramePr>
          <p:cNvPr id="1067016" name="Object 8"/>
          <p:cNvGraphicFramePr>
            <a:graphicFrameLocks noGrp="1" noChangeAspect="1"/>
          </p:cNvGraphicFramePr>
          <p:nvPr>
            <p:ph sz="quarter" idx="4294967295"/>
          </p:nvPr>
        </p:nvGraphicFramePr>
        <p:xfrm>
          <a:off x="1271389" y="2131051"/>
          <a:ext cx="4186238" cy="885825"/>
        </p:xfrm>
        <a:graphic>
          <a:graphicData uri="http://schemas.openxmlformats.org/presentationml/2006/ole">
            <mc:AlternateContent xmlns:mc="http://schemas.openxmlformats.org/markup-compatibility/2006">
              <mc:Choice xmlns:v="urn:schemas-microsoft-com:vml" Requires="v">
                <p:oleObj spid="_x0000_s34853" name="Equation" r:id="rId3" imgW="2190750" imgH="466725" progId="Equation.DSMT4">
                  <p:embed/>
                </p:oleObj>
              </mc:Choice>
              <mc:Fallback>
                <p:oleObj name="Equation" r:id="rId3" imgW="2190750" imgH="466725"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389" y="2131051"/>
                        <a:ext cx="4186238" cy="885825"/>
                      </a:xfrm>
                      <a:prstGeom prst="rect">
                        <a:avLst/>
                      </a:prstGeom>
                      <a:noFill/>
                      <a:ln>
                        <a:noFill/>
                      </a:ln>
                      <a:effectLst/>
                    </p:spPr>
                  </p:pic>
                </p:oleObj>
              </mc:Fallback>
            </mc:AlternateContent>
          </a:graphicData>
        </a:graphic>
      </p:graphicFrame>
      <p:graphicFrame>
        <p:nvGraphicFramePr>
          <p:cNvPr id="1067017" name="Object 9"/>
          <p:cNvGraphicFramePr>
            <a:graphicFrameLocks noGrp="1" noChangeAspect="1"/>
          </p:cNvGraphicFramePr>
          <p:nvPr>
            <p:ph sz="quarter" idx="4294967295"/>
          </p:nvPr>
        </p:nvGraphicFramePr>
        <p:xfrm>
          <a:off x="7536160" y="1853175"/>
          <a:ext cx="3041650" cy="1851025"/>
        </p:xfrm>
        <a:graphic>
          <a:graphicData uri="http://schemas.openxmlformats.org/presentationml/2006/ole">
            <mc:AlternateContent xmlns:mc="http://schemas.openxmlformats.org/markup-compatibility/2006">
              <mc:Choice xmlns:v="urn:schemas-microsoft-com:vml" Requires="v">
                <p:oleObj spid="_x0000_s34854" name="Visio" r:id="rId5" imgW="1964055" imgH="1193800" progId="Visio.Drawing.6">
                  <p:embed/>
                </p:oleObj>
              </mc:Choice>
              <mc:Fallback>
                <p:oleObj name="Visio" r:id="rId5" imgW="1964055" imgH="1193800" progId="Visio.Drawing.6">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6160" y="1853175"/>
                        <a:ext cx="3041650" cy="1851025"/>
                      </a:xfrm>
                      <a:prstGeom prst="rect">
                        <a:avLst/>
                      </a:prstGeom>
                      <a:solidFill>
                        <a:srgbClr val="BBE8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7032" name="Object 24"/>
          <p:cNvGraphicFramePr>
            <a:graphicFrameLocks noChangeAspect="1"/>
          </p:cNvGraphicFramePr>
          <p:nvPr/>
        </p:nvGraphicFramePr>
        <p:xfrm>
          <a:off x="1933576" y="3139163"/>
          <a:ext cx="1597139" cy="446779"/>
        </p:xfrm>
        <a:graphic>
          <a:graphicData uri="http://schemas.openxmlformats.org/presentationml/2006/ole">
            <mc:AlternateContent xmlns:mc="http://schemas.openxmlformats.org/markup-compatibility/2006">
              <mc:Choice xmlns:v="urn:schemas-microsoft-com:vml" Requires="v">
                <p:oleObj spid="_x0000_s34855" name="Equation" r:id="rId7" imgW="847725" imgH="219075" progId="Equation.DSMT4">
                  <p:embed/>
                </p:oleObj>
              </mc:Choice>
              <mc:Fallback>
                <p:oleObj name="Equation" r:id="rId7" imgW="847725" imgH="219075"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576" y="3139163"/>
                        <a:ext cx="1597139" cy="446779"/>
                      </a:xfrm>
                      <a:prstGeom prst="rect">
                        <a:avLst/>
                      </a:prstGeom>
                      <a:noFill/>
                      <a:ln>
                        <a:noFill/>
                      </a:ln>
                    </p:spPr>
                  </p:pic>
                </p:oleObj>
              </mc:Fallback>
            </mc:AlternateContent>
          </a:graphicData>
        </a:graphic>
      </p:graphicFrame>
      <p:sp>
        <p:nvSpPr>
          <p:cNvPr id="13" name="Rectangle 157"/>
          <p:cNvSpPr>
            <a:spLocks noChangeArrowheads="1"/>
          </p:cNvSpPr>
          <p:nvPr/>
        </p:nvSpPr>
        <p:spPr bwMode="auto">
          <a:xfrm>
            <a:off x="7671175" y="4315596"/>
            <a:ext cx="216024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9"/>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chemeClr val="tx1"/>
                </a:solidFill>
                <a:latin typeface="Cambria Math" panose="02040503050406030204" pitchFamily="18" charset="0"/>
                <a:ea typeface="Cambria Math" panose="02040503050406030204" pitchFamily="18" charset="0"/>
              </a:rPr>
              <a:t>令</a:t>
            </a:r>
            <a:r>
              <a:rPr lang="en-US" altLang="zh-CN" sz="2000" dirty="0">
                <a:solidFill>
                  <a:schemeClr val="tx1"/>
                </a:solidFill>
                <a:latin typeface="Cambria Math" panose="02040503050406030204" pitchFamily="18" charset="0"/>
                <a:ea typeface="Cambria Math" panose="02040503050406030204" pitchFamily="18" charset="0"/>
              </a:rPr>
              <a:t>P</a:t>
            </a:r>
            <a:r>
              <a:rPr lang="zh-CN" altLang="en-US" sz="2000" dirty="0">
                <a:solidFill>
                  <a:schemeClr val="tx1"/>
                </a:solidFill>
                <a:latin typeface="+mn-ea"/>
                <a:ea typeface="+mn-ea"/>
              </a:rPr>
              <a:t>＝</a:t>
            </a:r>
            <a:r>
              <a:rPr lang="en-US" altLang="zh-CN" sz="2000" dirty="0">
                <a:solidFill>
                  <a:schemeClr val="tx1"/>
                </a:solidFill>
                <a:latin typeface="Cambria Math" panose="02040503050406030204" pitchFamily="18" charset="0"/>
                <a:ea typeface="Cambria Math" panose="02040503050406030204" pitchFamily="18" charset="0"/>
              </a:rPr>
              <a:t>100%,  </a:t>
            </a:r>
            <a:r>
              <a:rPr lang="zh-CN" altLang="en-US" sz="2000" dirty="0">
                <a:solidFill>
                  <a:schemeClr val="tx1"/>
                </a:solidFill>
                <a:latin typeface="Cambria Math" panose="02040503050406030204" pitchFamily="18" charset="0"/>
                <a:ea typeface="Cambria Math" panose="02040503050406030204" pitchFamily="18" charset="0"/>
              </a:rPr>
              <a:t>则</a:t>
            </a:r>
            <a:endParaRPr lang="en-US" altLang="zh-CN" sz="2000" dirty="0">
              <a:solidFill>
                <a:schemeClr val="tx1"/>
              </a:solidFill>
              <a:latin typeface="Cambria Math" panose="02040503050406030204" pitchFamily="18" charset="0"/>
              <a:ea typeface="Cambria Math" panose="02040503050406030204" pitchFamily="18" charset="0"/>
            </a:endParaRPr>
          </a:p>
        </p:txBody>
      </p:sp>
      <p:sp>
        <p:nvSpPr>
          <p:cNvPr id="14" name="Rectangle 150"/>
          <p:cNvSpPr>
            <a:spLocks noChangeArrowheads="1"/>
          </p:cNvSpPr>
          <p:nvPr/>
        </p:nvSpPr>
        <p:spPr bwMode="auto">
          <a:xfrm>
            <a:off x="2781018" y="5249529"/>
            <a:ext cx="6649250" cy="1247463"/>
          </a:xfrm>
          <a:prstGeom prst="rect">
            <a:avLst/>
          </a:prstGeom>
        </p:spPr>
        <p:style>
          <a:lnRef idx="2">
            <a:schemeClr val="accent1"/>
          </a:lnRef>
          <a:fillRef idx="1">
            <a:schemeClr val="lt1"/>
          </a:fillRef>
          <a:effectRef idx="0">
            <a:schemeClr val="accent1"/>
          </a:effectRef>
          <a:fontRef idx="minor">
            <a:schemeClr val="dk1"/>
          </a:fontRef>
        </p:style>
        <p:txBody>
          <a:bodyPr/>
          <a:lstStyle>
            <a:lvl1pPr marL="449580" indent="-449580">
              <a:lnSpc>
                <a:spcPct val="110000"/>
              </a:lnSpc>
              <a:spcBef>
                <a:spcPct val="20000"/>
              </a:spcBef>
              <a:buSzPct val="120000"/>
              <a:buBlip>
                <a:blip r:embed="rId9"/>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buFont typeface="Arial" panose="020B0604020202020204" pitchFamily="34" charset="0"/>
              <a:buChar char="•"/>
            </a:pPr>
            <a:r>
              <a:rPr lang="zh-CN" altLang="en-US" sz="2000" b="1" dirty="0">
                <a:solidFill>
                  <a:schemeClr val="tx1"/>
                </a:solidFill>
                <a:latin typeface="Garamond" panose="02020404030301010803" pitchFamily="18" charset="0"/>
                <a:ea typeface="宋体" panose="02010600030101010101" pitchFamily="2" charset="-122"/>
              </a:rPr>
              <a:t>结论：</a:t>
            </a:r>
            <a:endParaRPr lang="en-US" altLang="zh-CN" sz="2000" dirty="0">
              <a:solidFill>
                <a:schemeClr val="tx1"/>
              </a:solidFill>
              <a:latin typeface="楷体_GB2312" pitchFamily="49" charset="-122"/>
            </a:endParaRPr>
          </a:p>
          <a:p>
            <a:pPr algn="just">
              <a:buFont typeface="Arial" panose="020B0604020202020204" pitchFamily="34" charset="0"/>
              <a:buChar char="•"/>
            </a:pPr>
            <a:r>
              <a:rPr lang="zh-CN" altLang="en-US" sz="2000" dirty="0">
                <a:solidFill>
                  <a:schemeClr val="tx1"/>
                </a:solidFill>
                <a:latin typeface="楷体_GB2312" pitchFamily="49" charset="-122"/>
              </a:rPr>
              <a:t>均匀分布的测量误差不可能超过</a:t>
            </a:r>
            <a:r>
              <a:rPr lang="en-US" altLang="zh-CN" sz="2000" i="1" dirty="0">
                <a:solidFill>
                  <a:schemeClr val="tx1"/>
                </a:solidFill>
                <a:latin typeface="Times New Roman" panose="02020603050405020304" pitchFamily="18" charset="0"/>
                <a:cs typeface="Times New Roman" panose="02020603050405020304" pitchFamily="18" charset="0"/>
              </a:rPr>
              <a:t>a</a:t>
            </a:r>
            <a:r>
              <a:rPr lang="zh-CN" altLang="en-US" sz="2000" dirty="0">
                <a:solidFill>
                  <a:schemeClr val="tx1"/>
                </a:solidFill>
                <a:latin typeface="楷体_GB2312" pitchFamily="49" charset="-122"/>
              </a:rPr>
              <a:t>，</a:t>
            </a:r>
            <a:r>
              <a:rPr lang="en-US" altLang="zh-CN" sz="2000" i="1" dirty="0">
                <a:solidFill>
                  <a:schemeClr val="tx1"/>
                </a:solidFill>
                <a:latin typeface="Times New Roman" panose="02020603050405020304" pitchFamily="18" charset="0"/>
              </a:rPr>
              <a:t> a</a:t>
            </a:r>
            <a:r>
              <a:rPr lang="zh-CN" altLang="en-US" sz="2000" dirty="0">
                <a:solidFill>
                  <a:schemeClr val="tx1"/>
                </a:solidFill>
                <a:latin typeface="楷体_GB2312" pitchFamily="49" charset="-122"/>
              </a:rPr>
              <a:t>为极限误差。</a:t>
            </a:r>
          </a:p>
          <a:p>
            <a:pPr algn="just">
              <a:buFont typeface="Arial" panose="020B0604020202020204" pitchFamily="34" charset="0"/>
              <a:buChar char="•"/>
            </a:pPr>
            <a:r>
              <a:rPr lang="zh-CN" altLang="en-US" sz="2000" dirty="0">
                <a:solidFill>
                  <a:schemeClr val="tx1"/>
                </a:solidFill>
                <a:latin typeface="楷体_GB2312" pitchFamily="49" charset="-122"/>
              </a:rPr>
              <a:t>通常取             ，此时误差的</a:t>
            </a:r>
            <a:r>
              <a:rPr lang="zh-CN" altLang="en-US" sz="2000" dirty="0">
                <a:solidFill>
                  <a:schemeClr val="tx1"/>
                </a:solidFill>
              </a:rPr>
              <a:t>置信概率为</a:t>
            </a:r>
            <a:r>
              <a:rPr lang="en-US" altLang="zh-CN" sz="2000" dirty="0">
                <a:solidFill>
                  <a:schemeClr val="tx1"/>
                </a:solidFill>
              </a:rPr>
              <a:t>100</a:t>
            </a:r>
            <a:r>
              <a:rPr lang="zh-CN" altLang="en-US" sz="2000" dirty="0">
                <a:solidFill>
                  <a:schemeClr val="tx1"/>
                </a:solidFill>
              </a:rPr>
              <a:t>％。</a:t>
            </a:r>
          </a:p>
        </p:txBody>
      </p:sp>
      <p:graphicFrame>
        <p:nvGraphicFramePr>
          <p:cNvPr id="15" name="Object 152"/>
          <p:cNvGraphicFramePr>
            <a:graphicFrameLocks noChangeAspect="1"/>
          </p:cNvGraphicFramePr>
          <p:nvPr/>
        </p:nvGraphicFramePr>
        <p:xfrm>
          <a:off x="9721556" y="4315596"/>
          <a:ext cx="949619" cy="412510"/>
        </p:xfrm>
        <a:graphic>
          <a:graphicData uri="http://schemas.openxmlformats.org/presentationml/2006/ole">
            <mc:AlternateContent xmlns:mc="http://schemas.openxmlformats.org/markup-compatibility/2006">
              <mc:Choice xmlns:v="urn:schemas-microsoft-com:vml" Requires="v">
                <p:oleObj spid="_x0000_s34856" name="Equation" r:id="rId10" imgW="508000" imgH="228600" progId="Equation.DSMT4">
                  <p:embed/>
                </p:oleObj>
              </mc:Choice>
              <mc:Fallback>
                <p:oleObj name="Equation" r:id="rId10" imgW="508000" imgH="228600" progId="Equation.DSMT4">
                  <p:embed/>
                  <p:pic>
                    <p:nvPicPr>
                      <p:cNvPr id="0" name="Object 1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1556" y="4315596"/>
                        <a:ext cx="949619" cy="412510"/>
                      </a:xfrm>
                      <a:prstGeom prst="rect">
                        <a:avLst/>
                      </a:prstGeom>
                      <a:noFill/>
                      <a:ln>
                        <a:noFill/>
                      </a:ln>
                      <a:effectLst/>
                    </p:spPr>
                  </p:pic>
                </p:oleObj>
              </mc:Fallback>
            </mc:AlternateContent>
          </a:graphicData>
        </a:graphic>
      </p:graphicFrame>
      <p:graphicFrame>
        <p:nvGraphicFramePr>
          <p:cNvPr id="16" name="Object 152"/>
          <p:cNvGraphicFramePr>
            <a:graphicFrameLocks noChangeAspect="1"/>
          </p:cNvGraphicFramePr>
          <p:nvPr>
            <p:extLst>
              <p:ext uri="{D42A27DB-BD31-4B8C-83A1-F6EECF244321}">
                <p14:modId xmlns:p14="http://schemas.microsoft.com/office/powerpoint/2010/main" val="241383785"/>
              </p:ext>
            </p:extLst>
          </p:nvPr>
        </p:nvGraphicFramePr>
        <p:xfrm>
          <a:off x="4115780" y="6039290"/>
          <a:ext cx="949619" cy="379450"/>
        </p:xfrm>
        <a:graphic>
          <a:graphicData uri="http://schemas.openxmlformats.org/presentationml/2006/ole">
            <mc:AlternateContent xmlns:mc="http://schemas.openxmlformats.org/markup-compatibility/2006">
              <mc:Choice xmlns:v="urn:schemas-microsoft-com:vml" Requires="v">
                <p:oleObj spid="_x0000_s34857" name="Equation" r:id="rId12" imgW="507960" imgH="228600" progId="Equation.DSMT4">
                  <p:embed/>
                </p:oleObj>
              </mc:Choice>
              <mc:Fallback>
                <p:oleObj name="Equation" r:id="rId12" imgW="507960" imgH="228600" progId="Equation.DSMT4">
                  <p:embed/>
                  <p:pic>
                    <p:nvPicPr>
                      <p:cNvPr id="0" name="Object 152"/>
                      <p:cNvPicPr>
                        <a:picLocks noChangeAspect="1" noChangeArrowheads="1"/>
                      </p:cNvPicPr>
                      <p:nvPr/>
                    </p:nvPicPr>
                    <p:blipFill>
                      <a:blip r:embed="rId13"/>
                      <a:srcRect/>
                      <a:stretch>
                        <a:fillRect/>
                      </a:stretch>
                    </p:blipFill>
                    <p:spPr bwMode="auto">
                      <a:xfrm>
                        <a:off x="4115780" y="6039290"/>
                        <a:ext cx="949619" cy="37945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2" name="矩形 11"/>
              <p:cNvSpPr/>
              <p:nvPr/>
            </p:nvSpPr>
            <p:spPr>
              <a:xfrm>
                <a:off x="811680" y="4213612"/>
                <a:ext cx="6349880" cy="7150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smtClean="0">
                          <a:latin typeface="Cambria Math" panose="02040503050406030204" pitchFamily="18" charset="0"/>
                          <a:cs typeface="Times New Roman" panose="02020603050405020304" pitchFamily="18" charset="0"/>
                        </a:rPr>
                        <m:t>𝑃</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r>
                            <a:rPr lang="en-US" altLang="zh-CN" i="1" kern="100">
                              <a:latin typeface="Cambria Math" panose="02040503050406030204" pitchFamily="18" charset="0"/>
                              <a:cs typeface="Times New Roman" panose="02020603050405020304" pitchFamily="18" charset="0"/>
                            </a:rPr>
                            <m:t>&lt;</m:t>
                          </m:r>
                          <m:r>
                            <a:rPr lang="en-US" altLang="zh-CN" b="0" i="1" kern="100" smtClean="0">
                              <a:latin typeface="Cambria Math" panose="02040503050406030204" pitchFamily="18" charset="0"/>
                              <a:cs typeface="Times New Roman" panose="02020603050405020304" pitchFamily="18" charset="0"/>
                            </a:rPr>
                            <m:t>𝐴</m:t>
                          </m:r>
                          <m:r>
                            <a:rPr lang="en-US" altLang="zh-CN" i="1" kern="100">
                              <a:latin typeface="Cambria Math" panose="02040503050406030204" pitchFamily="18" charset="0"/>
                              <a:cs typeface="Times New Roman" panose="02020603050405020304" pitchFamily="18" charset="0"/>
                            </a:rPr>
                            <m:t>&lt;</m:t>
                          </m:r>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e>
                      </m:d>
                      <m:r>
                        <a:rPr lang="en-US" altLang="zh-CN" i="1" kern="100">
                          <a:latin typeface="Cambria Math" panose="02040503050406030204" pitchFamily="18" charset="0"/>
                          <a:cs typeface="Times New Roman" panose="02020603050405020304" pitchFamily="18" charset="0"/>
                        </a:rPr>
                        <m:t>=</m:t>
                      </m:r>
                      <m:nary>
                        <m:naryPr>
                          <m:limLoc m:val="subSup"/>
                          <m:ctrlPr>
                            <a:rPr lang="zh-CN" altLang="zh-CN" i="1">
                              <a:effectLst/>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sub>
                        <m:sup>
                          <m:r>
                            <a:rPr lang="en-US" altLang="zh-CN" i="1" kern="100">
                              <a:latin typeface="Cambria Math" panose="02040503050406030204" pitchFamily="18" charset="0"/>
                              <a:cs typeface="Times New Roman" panose="02020603050405020304" pitchFamily="18" charset="0"/>
                            </a:rPr>
                            <m:t>𝑀</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𝐾</m:t>
                          </m:r>
                          <m:r>
                            <a:rPr lang="en-US" altLang="zh-CN" i="1" kern="100">
                              <a:latin typeface="Cambria Math" panose="02040503050406030204" pitchFamily="18" charset="0"/>
                              <a:cs typeface="Times New Roman" panose="02020603050405020304" pitchFamily="18" charset="0"/>
                            </a:rPr>
                            <m:t>𝜎</m:t>
                          </m:r>
                        </m:sup>
                        <m:e>
                          <m:r>
                            <a:rPr lang="zh-CN" altLang="en-US" i="1" kern="100" smtClean="0">
                              <a:latin typeface="Cambria Math" panose="02040503050406030204" pitchFamily="18" charset="0"/>
                              <a:cs typeface="Times New Roman" panose="02020603050405020304" pitchFamily="18" charset="0"/>
                            </a:rPr>
                            <m:t>𝜑</m:t>
                          </m:r>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𝐴</m:t>
                          </m:r>
                          <m:r>
                            <a:rPr lang="en-US" altLang="zh-CN" b="0" i="1" kern="100" smtClean="0">
                              <a:latin typeface="Cambria Math" panose="02040503050406030204" pitchFamily="18" charset="0"/>
                              <a:cs typeface="Times New Roman" panose="02020603050405020304" pitchFamily="18" charset="0"/>
                            </a:rPr>
                            <m:t>)</m:t>
                          </m:r>
                        </m:e>
                      </m:nary>
                      <m:r>
                        <a:rPr lang="en-US" altLang="zh-CN" i="1" kern="100">
                          <a:latin typeface="Cambria Math" panose="02040503050406030204" pitchFamily="18" charset="0"/>
                          <a:cs typeface="Times New Roman" panose="02020603050405020304" pitchFamily="18" charset="0"/>
                        </a:rPr>
                        <m:t>𝑑</m:t>
                      </m:r>
                      <m:r>
                        <a:rPr lang="en-US" altLang="zh-CN" b="0" i="1" kern="100" smtClean="0">
                          <a:latin typeface="Cambria Math" panose="02040503050406030204" pitchFamily="18" charset="0"/>
                          <a:cs typeface="Times New Roman" panose="02020603050405020304" pitchFamily="18" charset="0"/>
                        </a:rPr>
                        <m:t>𝐴</m:t>
                      </m:r>
                      <m:r>
                        <a:rPr lang="en-US" altLang="zh-CN" i="1" kern="100" smtClean="0">
                          <a:latin typeface="Cambria Math" panose="02040503050406030204" pitchFamily="18" charset="0"/>
                          <a:cs typeface="Times New Roman" panose="02020603050405020304" pitchFamily="18" charset="0"/>
                        </a:rPr>
                        <m:t>=</m:t>
                      </m:r>
                      <m:f>
                        <m:fPr>
                          <m:ctrlPr>
                            <a:rPr lang="en-US" altLang="zh-CN" i="1" kern="100" smtClean="0">
                              <a:latin typeface="Cambria Math" panose="02040503050406030204" pitchFamily="18" charset="0"/>
                              <a:cs typeface="Times New Roman" panose="02020603050405020304" pitchFamily="18" charset="0"/>
                            </a:rPr>
                          </m:ctrlPr>
                        </m:fPr>
                        <m:num>
                          <m:r>
                            <a:rPr lang="en-US" altLang="zh-CN" b="0" i="1" kern="100" smtClean="0">
                              <a:latin typeface="Cambria Math" panose="02040503050406030204" pitchFamily="18" charset="0"/>
                              <a:cs typeface="Times New Roman" panose="02020603050405020304" pitchFamily="18" charset="0"/>
                            </a:rPr>
                            <m:t>𝐾</m:t>
                          </m:r>
                          <m:r>
                            <a:rPr lang="zh-CN" altLang="en-US" b="0" i="1" kern="100" smtClean="0">
                              <a:latin typeface="Cambria Math" panose="02040503050406030204" pitchFamily="18" charset="0"/>
                              <a:cs typeface="Times New Roman" panose="02020603050405020304" pitchFamily="18" charset="0"/>
                            </a:rPr>
                            <m:t>𝜎</m:t>
                          </m:r>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𝐴</m:t>
                          </m:r>
                          <m:r>
                            <a:rPr lang="en-US" altLang="zh-CN" b="0" i="1" kern="100" smtClean="0">
                              <a:latin typeface="Cambria Math" panose="02040503050406030204" pitchFamily="18" charset="0"/>
                              <a:cs typeface="Times New Roman" panose="02020603050405020304" pitchFamily="18" charset="0"/>
                            </a:rPr>
                            <m:t>)</m:t>
                          </m:r>
                        </m:num>
                        <m:den>
                          <m:r>
                            <a:rPr lang="en-US" altLang="zh-CN" b="0" i="1" kern="100" smtClean="0">
                              <a:latin typeface="Cambria Math" panose="02040503050406030204" pitchFamily="18" charset="0"/>
                              <a:cs typeface="Times New Roman" panose="02020603050405020304" pitchFamily="18" charset="0"/>
                            </a:rPr>
                            <m:t>𝑎</m:t>
                          </m:r>
                        </m:den>
                      </m:f>
                      <m:r>
                        <a:rPr lang="en-US" altLang="zh-CN" b="0" i="1" kern="100" smtClean="0">
                          <a:latin typeface="Cambria Math" panose="02040503050406030204" pitchFamily="18" charset="0"/>
                          <a:cs typeface="Times New Roman" panose="02020603050405020304" pitchFamily="18" charset="0"/>
                        </a:rPr>
                        <m:t>=</m:t>
                      </m:r>
                      <m:f>
                        <m:fPr>
                          <m:ctrlPr>
                            <a:rPr lang="en-US" altLang="zh-CN" b="0" i="1" kern="100" smtClean="0">
                              <a:latin typeface="Cambria Math" panose="02040503050406030204" pitchFamily="18" charset="0"/>
                              <a:cs typeface="Times New Roman" panose="02020603050405020304" pitchFamily="18" charset="0"/>
                            </a:rPr>
                          </m:ctrlPr>
                        </m:fPr>
                        <m:num>
                          <m:r>
                            <a:rPr lang="en-US" altLang="zh-CN" b="0" i="1" kern="100" smtClean="0">
                              <a:latin typeface="Cambria Math" panose="02040503050406030204" pitchFamily="18" charset="0"/>
                              <a:cs typeface="Times New Roman" panose="02020603050405020304" pitchFamily="18" charset="0"/>
                            </a:rPr>
                            <m:t>𝐾</m:t>
                          </m:r>
                        </m:num>
                        <m:den>
                          <m:rad>
                            <m:radPr>
                              <m:degHide m:val="on"/>
                              <m:ctrlPr>
                                <a:rPr lang="en-US" altLang="zh-CN" b="0" i="1" kern="100" smtClean="0">
                                  <a:latin typeface="Cambria Math" panose="02040503050406030204" pitchFamily="18" charset="0"/>
                                  <a:cs typeface="Times New Roman" panose="02020603050405020304" pitchFamily="18" charset="0"/>
                                </a:rPr>
                              </m:ctrlPr>
                            </m:radPr>
                            <m:deg/>
                            <m:e>
                              <m:r>
                                <a:rPr lang="en-US" altLang="zh-CN" b="0" i="1" kern="100" smtClean="0">
                                  <a:latin typeface="Cambria Math" panose="02040503050406030204" pitchFamily="18" charset="0"/>
                                  <a:cs typeface="Times New Roman" panose="02020603050405020304" pitchFamily="18" charset="0"/>
                                </a:rPr>
                                <m:t>3</m:t>
                              </m:r>
                            </m:e>
                          </m:rad>
                        </m:den>
                      </m:f>
                    </m:oMath>
                  </m:oMathPara>
                </a14:m>
                <a:endParaRPr lang="en-US" altLang="zh-CN" kern="100" dirty="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811680" y="4213612"/>
                <a:ext cx="6349880" cy="715004"/>
              </a:xfrm>
              <a:prstGeom prst="rect">
                <a:avLst/>
              </a:prstGeom>
              <a:blipFill rotWithShape="1">
                <a:blip r:embed="rId14"/>
                <a:stretch>
                  <a:fillRect l="-2" t="-54" b="53"/>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本章主要内容</a:t>
            </a:r>
          </a:p>
        </p:txBody>
      </p:sp>
      <p:grpSp>
        <p:nvGrpSpPr>
          <p:cNvPr id="6" name="组合 5"/>
          <p:cNvGrpSpPr/>
          <p:nvPr/>
        </p:nvGrpSpPr>
        <p:grpSpPr>
          <a:xfrm>
            <a:off x="3602725" y="953725"/>
            <a:ext cx="5461764" cy="4649374"/>
            <a:chOff x="3584142" y="610836"/>
            <a:chExt cx="5461764" cy="4649374"/>
          </a:xfrm>
        </p:grpSpPr>
        <p:grpSp>
          <p:nvGrpSpPr>
            <p:cNvPr id="7" name="组合 6"/>
            <p:cNvGrpSpPr/>
            <p:nvPr/>
          </p:nvGrpSpPr>
          <p:grpSpPr>
            <a:xfrm>
              <a:off x="3584142" y="610836"/>
              <a:ext cx="5460930" cy="472042"/>
              <a:chOff x="1841535" y="1274734"/>
              <a:chExt cx="5460930" cy="472042"/>
            </a:xfrm>
          </p:grpSpPr>
          <p:grpSp>
            <p:nvGrpSpPr>
              <p:cNvPr id="56" name="组合 55"/>
              <p:cNvGrpSpPr/>
              <p:nvPr/>
            </p:nvGrpSpPr>
            <p:grpSpPr>
              <a:xfrm>
                <a:off x="1841535" y="1303550"/>
                <a:ext cx="843427" cy="443226"/>
                <a:chOff x="666810" y="2586037"/>
                <a:chExt cx="468000" cy="245937"/>
              </a:xfrm>
            </p:grpSpPr>
            <p:sp>
              <p:nvSpPr>
                <p:cNvPr id="5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1274734"/>
                <a:ext cx="4387392" cy="461665"/>
              </a:xfrm>
              <a:prstGeom prst="rect">
                <a:avLst/>
              </a:prstGeom>
              <a:noFill/>
            </p:spPr>
            <p:txBody>
              <a:bodyPr wrap="square" rtlCol="0">
                <a:spAutoFit/>
              </a:bodyPr>
              <a:lstStyle/>
              <a:p>
                <a:r>
                  <a:rPr lang="zh-CN" altLang="en-US" sz="2400" dirty="0"/>
                  <a:t>测量误差的基本概念</a:t>
                </a:r>
              </a:p>
            </p:txBody>
          </p:sp>
        </p:grpSp>
        <p:grpSp>
          <p:nvGrpSpPr>
            <p:cNvPr id="8" name="组合 7"/>
            <p:cNvGrpSpPr/>
            <p:nvPr/>
          </p:nvGrpSpPr>
          <p:grpSpPr>
            <a:xfrm>
              <a:off x="3584142" y="1207598"/>
              <a:ext cx="5460930" cy="472042"/>
              <a:chOff x="1841535" y="2194707"/>
              <a:chExt cx="5460930" cy="472042"/>
            </a:xfrm>
          </p:grpSpPr>
          <p:grpSp>
            <p:nvGrpSpPr>
              <p:cNvPr id="51" name="组合 50"/>
              <p:cNvGrpSpPr/>
              <p:nvPr/>
            </p:nvGrpSpPr>
            <p:grpSpPr>
              <a:xfrm>
                <a:off x="1841535" y="2223523"/>
                <a:ext cx="843427" cy="443226"/>
                <a:chOff x="666810" y="2586037"/>
                <a:chExt cx="468000" cy="245937"/>
              </a:xfrm>
            </p:grpSpPr>
            <p:sp>
              <p:nvSpPr>
                <p:cNvPr id="5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5" name="文本框 5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2" name="直接连接符 51"/>
              <p:cNvCxnSpPr>
                <a:stCxn id="54"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15073" y="2194707"/>
                <a:ext cx="4387392" cy="461665"/>
              </a:xfrm>
              <a:prstGeom prst="rect">
                <a:avLst/>
              </a:prstGeom>
              <a:noFill/>
            </p:spPr>
            <p:txBody>
              <a:bodyPr wrap="square" rtlCol="0">
                <a:spAutoFit/>
              </a:bodyPr>
              <a:lstStyle/>
              <a:p>
                <a:r>
                  <a:rPr lang="zh-CN" altLang="en-US" sz="2400" dirty="0"/>
                  <a:t>表达误差的几种形式</a:t>
                </a:r>
              </a:p>
            </p:txBody>
          </p:sp>
        </p:grpSp>
        <p:grpSp>
          <p:nvGrpSpPr>
            <p:cNvPr id="9" name="组合 8"/>
            <p:cNvGrpSpPr/>
            <p:nvPr/>
          </p:nvGrpSpPr>
          <p:grpSpPr>
            <a:xfrm>
              <a:off x="3584142" y="1804360"/>
              <a:ext cx="5460930" cy="472042"/>
              <a:chOff x="1841535" y="3114680"/>
              <a:chExt cx="5460930" cy="472042"/>
            </a:xfrm>
          </p:grpSpPr>
          <p:grpSp>
            <p:nvGrpSpPr>
              <p:cNvPr id="46" name="组合 45"/>
              <p:cNvGrpSpPr/>
              <p:nvPr/>
            </p:nvGrpSpPr>
            <p:grpSpPr>
              <a:xfrm>
                <a:off x="1841535" y="3143496"/>
                <a:ext cx="843427" cy="443226"/>
                <a:chOff x="666810" y="2586037"/>
                <a:chExt cx="468000" cy="245937"/>
              </a:xfrm>
            </p:grpSpPr>
            <p:sp>
              <p:nvSpPr>
                <p:cNvPr id="4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0" name="文本框 4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7" name="直接连接符 46"/>
              <p:cNvCxnSpPr>
                <a:stCxn id="4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915073" y="3114680"/>
                <a:ext cx="4387392" cy="461665"/>
              </a:xfrm>
              <a:prstGeom prst="rect">
                <a:avLst/>
              </a:prstGeom>
              <a:noFill/>
            </p:spPr>
            <p:txBody>
              <a:bodyPr wrap="square" rtlCol="0">
                <a:spAutoFit/>
              </a:bodyPr>
              <a:lstStyle/>
              <a:p>
                <a:r>
                  <a:rPr lang="zh-CN" altLang="en-US" sz="2400" dirty="0"/>
                  <a:t>误差的性质和分类</a:t>
                </a:r>
              </a:p>
            </p:txBody>
          </p:sp>
        </p:grpSp>
        <p:grpSp>
          <p:nvGrpSpPr>
            <p:cNvPr id="10" name="组合 9"/>
            <p:cNvGrpSpPr/>
            <p:nvPr/>
          </p:nvGrpSpPr>
          <p:grpSpPr>
            <a:xfrm>
              <a:off x="3584142" y="2401122"/>
              <a:ext cx="5460930" cy="472042"/>
              <a:chOff x="1841535" y="4034653"/>
              <a:chExt cx="5460930" cy="472042"/>
            </a:xfrm>
          </p:grpSpPr>
          <p:grpSp>
            <p:nvGrpSpPr>
              <p:cNvPr id="41" name="组合 40"/>
              <p:cNvGrpSpPr/>
              <p:nvPr/>
            </p:nvGrpSpPr>
            <p:grpSpPr>
              <a:xfrm>
                <a:off x="1841535" y="4063469"/>
                <a:ext cx="843427" cy="443226"/>
                <a:chOff x="666810" y="2586037"/>
                <a:chExt cx="468000" cy="245937"/>
              </a:xfrm>
            </p:grpSpPr>
            <p:sp>
              <p:nvSpPr>
                <p:cNvPr id="4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3" y="4034653"/>
                <a:ext cx="4387392" cy="461665"/>
              </a:xfrm>
              <a:prstGeom prst="rect">
                <a:avLst/>
              </a:prstGeom>
              <a:noFill/>
            </p:spPr>
            <p:txBody>
              <a:bodyPr wrap="square" rtlCol="0">
                <a:spAutoFit/>
              </a:bodyPr>
              <a:lstStyle/>
              <a:p>
                <a:r>
                  <a:rPr lang="zh-CN" altLang="en-US" sz="2400" dirty="0"/>
                  <a:t>有效数字</a:t>
                </a:r>
              </a:p>
            </p:txBody>
          </p:sp>
        </p:grpSp>
        <p:grpSp>
          <p:nvGrpSpPr>
            <p:cNvPr id="11" name="组合 10"/>
            <p:cNvGrpSpPr/>
            <p:nvPr/>
          </p:nvGrpSpPr>
          <p:grpSpPr>
            <a:xfrm>
              <a:off x="3584976" y="2997884"/>
              <a:ext cx="5460930" cy="472042"/>
              <a:chOff x="1841535" y="4954628"/>
              <a:chExt cx="5460930" cy="472042"/>
            </a:xfrm>
          </p:grpSpPr>
          <p:grpSp>
            <p:nvGrpSpPr>
              <p:cNvPr id="36" name="组合 35"/>
              <p:cNvGrpSpPr/>
              <p:nvPr/>
            </p:nvGrpSpPr>
            <p:grpSpPr>
              <a:xfrm>
                <a:off x="1841535" y="4983444"/>
                <a:ext cx="843427" cy="443226"/>
                <a:chOff x="666810" y="2586037"/>
                <a:chExt cx="468000" cy="245937"/>
              </a:xfrm>
            </p:grpSpPr>
            <p:sp>
              <p:nvSpPr>
                <p:cNvPr id="3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0" name="文本框 3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4954628"/>
                <a:ext cx="4387392" cy="461665"/>
              </a:xfrm>
              <a:prstGeom prst="rect">
                <a:avLst/>
              </a:prstGeom>
              <a:noFill/>
            </p:spPr>
            <p:txBody>
              <a:bodyPr wrap="square" rtlCol="0">
                <a:spAutoFit/>
              </a:bodyPr>
              <a:lstStyle/>
              <a:p>
                <a:r>
                  <a:rPr lang="zh-CN" altLang="en-US" sz="2400" dirty="0"/>
                  <a:t>系统误差的校正</a:t>
                </a:r>
              </a:p>
            </p:txBody>
          </p:sp>
        </p:grpSp>
        <p:grpSp>
          <p:nvGrpSpPr>
            <p:cNvPr id="12" name="组合 11"/>
            <p:cNvGrpSpPr/>
            <p:nvPr/>
          </p:nvGrpSpPr>
          <p:grpSpPr>
            <a:xfrm>
              <a:off x="3584142" y="3594646"/>
              <a:ext cx="5460930" cy="472042"/>
              <a:chOff x="1993935" y="1427134"/>
              <a:chExt cx="5460930" cy="472042"/>
            </a:xfrm>
          </p:grpSpPr>
          <p:grpSp>
            <p:nvGrpSpPr>
              <p:cNvPr id="31" name="组合 30"/>
              <p:cNvGrpSpPr/>
              <p:nvPr/>
            </p:nvGrpSpPr>
            <p:grpSpPr>
              <a:xfrm>
                <a:off x="1993935" y="1455950"/>
                <a:ext cx="843427" cy="443226"/>
                <a:chOff x="666810" y="2586037"/>
                <a:chExt cx="468000" cy="245937"/>
              </a:xfrm>
            </p:grpSpPr>
            <p:sp>
              <p:nvSpPr>
                <p:cNvPr id="3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067473" y="1427134"/>
                <a:ext cx="4387392" cy="461665"/>
              </a:xfrm>
              <a:prstGeom prst="rect">
                <a:avLst/>
              </a:prstGeom>
              <a:noFill/>
            </p:spPr>
            <p:txBody>
              <a:bodyPr wrap="square" rtlCol="0">
                <a:spAutoFit/>
              </a:bodyPr>
              <a:lstStyle/>
              <a:p>
                <a:r>
                  <a:rPr lang="zh-CN" altLang="en-US" sz="2400" dirty="0"/>
                  <a:t>随机误差的统计学处理</a:t>
                </a:r>
              </a:p>
            </p:txBody>
          </p:sp>
        </p:grpSp>
        <p:grpSp>
          <p:nvGrpSpPr>
            <p:cNvPr id="13" name="组合 12"/>
            <p:cNvGrpSpPr/>
            <p:nvPr/>
          </p:nvGrpSpPr>
          <p:grpSpPr>
            <a:xfrm>
              <a:off x="3584142" y="4191408"/>
              <a:ext cx="5460930" cy="472042"/>
              <a:chOff x="1841535" y="5284653"/>
              <a:chExt cx="5460930" cy="472042"/>
            </a:xfrm>
          </p:grpSpPr>
          <p:grpSp>
            <p:nvGrpSpPr>
              <p:cNvPr id="26" name="组合 25"/>
              <p:cNvGrpSpPr/>
              <p:nvPr/>
            </p:nvGrpSpPr>
            <p:grpSpPr>
              <a:xfrm>
                <a:off x="1841535" y="5313469"/>
                <a:ext cx="843427" cy="443226"/>
                <a:chOff x="666810" y="2586037"/>
                <a:chExt cx="468000" cy="245937"/>
              </a:xfrm>
            </p:grpSpPr>
            <p:sp>
              <p:nvSpPr>
                <p:cNvPr id="2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5284653"/>
                <a:ext cx="4387392" cy="461665"/>
              </a:xfrm>
              <a:prstGeom prst="rect">
                <a:avLst/>
              </a:prstGeom>
              <a:noFill/>
            </p:spPr>
            <p:txBody>
              <a:bodyPr wrap="square" rtlCol="0">
                <a:spAutoFit/>
              </a:bodyPr>
              <a:lstStyle/>
              <a:p>
                <a:r>
                  <a:rPr lang="zh-CN" altLang="en-US" sz="2400" dirty="0"/>
                  <a:t>粗大误差的剔除</a:t>
                </a:r>
              </a:p>
            </p:txBody>
          </p:sp>
        </p:grpSp>
        <p:grpSp>
          <p:nvGrpSpPr>
            <p:cNvPr id="14" name="组合 13"/>
            <p:cNvGrpSpPr/>
            <p:nvPr/>
          </p:nvGrpSpPr>
          <p:grpSpPr>
            <a:xfrm>
              <a:off x="3584142" y="4788168"/>
              <a:ext cx="5460930" cy="472042"/>
              <a:chOff x="1841535" y="5284653"/>
              <a:chExt cx="5460930" cy="472042"/>
            </a:xfrm>
          </p:grpSpPr>
          <p:grpSp>
            <p:nvGrpSpPr>
              <p:cNvPr id="21" name="组合 20"/>
              <p:cNvGrpSpPr/>
              <p:nvPr/>
            </p:nvGrpSpPr>
            <p:grpSpPr>
              <a:xfrm>
                <a:off x="1841535" y="5313469"/>
                <a:ext cx="843427" cy="443226"/>
                <a:chOff x="666810" y="2586037"/>
                <a:chExt cx="468000" cy="245937"/>
              </a:xfrm>
            </p:grpSpPr>
            <p:sp>
              <p:nvSpPr>
                <p:cNvPr id="2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5284653"/>
                <a:ext cx="4387392" cy="461665"/>
              </a:xfrm>
              <a:prstGeom prst="rect">
                <a:avLst/>
              </a:prstGeom>
              <a:noFill/>
            </p:spPr>
            <p:txBody>
              <a:bodyPr wrap="square" rtlCol="0">
                <a:spAutoFit/>
              </a:bodyPr>
              <a:lstStyle/>
              <a:p>
                <a:r>
                  <a:rPr lang="zh-CN" altLang="en-US" sz="2400" dirty="0"/>
                  <a:t>测量不确定度及其评定方法</a:t>
                </a:r>
              </a:p>
            </p:txBody>
          </p:sp>
        </p:grpSp>
      </p:gr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p:cNvGraphicFramePr>
            <a:graphicFrameLocks noGrp="1"/>
          </p:cNvGraphicFramePr>
          <p:nvPr>
            <p:ph sz="quarter" idx="10"/>
          </p:nvPr>
        </p:nvGraphicFramePr>
        <p:xfrm>
          <a:off x="658813" y="1685925"/>
          <a:ext cx="11163300"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8850" name="Rectangle 2"/>
          <p:cNvSpPr>
            <a:spLocks noGrp="1" noChangeArrowheads="1"/>
          </p:cNvSpPr>
          <p:nvPr>
            <p:ph type="title"/>
          </p:nvPr>
        </p:nvSpPr>
        <p:spPr>
          <a:noFill/>
        </p:spPr>
        <p:txBody>
          <a:bodyPr>
            <a:normAutofit/>
          </a:bodyPr>
          <a:lstStyle/>
          <a:p>
            <a:r>
              <a:rPr lang="zh-CN" altLang="en-US" sz="3400" b="1">
                <a:latin typeface="楷体_GB2312" pitchFamily="49" charset="-122"/>
              </a:rPr>
              <a:t>粗大误差的剔除</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sz="quarter" idx="10"/>
          </p:nvPr>
        </p:nvSpPr>
        <p:spPr>
          <a:xfrm>
            <a:off x="560385" y="1943835"/>
            <a:ext cx="10432853" cy="3510390"/>
          </a:xfrm>
        </p:spPr>
        <p:txBody>
          <a:bodyPr>
            <a:noAutofit/>
          </a:bodyPr>
          <a:lstStyle/>
          <a:p>
            <a:pPr>
              <a:lnSpc>
                <a:spcPct val="160000"/>
              </a:lnSpc>
              <a:buFont typeface="Wingdings" panose="05000000000000000000" pitchFamily="2" charset="2"/>
              <a:buChar char="u"/>
            </a:pPr>
            <a:r>
              <a:rPr lang="zh-CN" altLang="en-US" sz="2400" dirty="0"/>
              <a:t> 统计学的方法的基本思想</a:t>
            </a:r>
            <a:endParaRPr lang="en-US" altLang="zh-CN" sz="2400" dirty="0"/>
          </a:p>
          <a:p>
            <a:pPr marL="0" indent="0">
              <a:lnSpc>
                <a:spcPct val="160000"/>
              </a:lnSpc>
              <a:buNone/>
            </a:pPr>
            <a:r>
              <a:rPr lang="en-US" altLang="zh-CN" sz="2400" dirty="0"/>
              <a:t>       </a:t>
            </a:r>
            <a:r>
              <a:rPr lang="zh-CN" altLang="en-US" sz="2400" dirty="0"/>
              <a:t>给定一置信概率，确定相应的置信区间，凡超过置信区间的误差就认为是粗大误差，并予以剔除。</a:t>
            </a:r>
          </a:p>
          <a:p>
            <a:pPr>
              <a:lnSpc>
                <a:spcPct val="160000"/>
              </a:lnSpc>
              <a:buFont typeface="Wingdings" panose="05000000000000000000" pitchFamily="2" charset="2"/>
              <a:buChar char="u"/>
            </a:pPr>
            <a:r>
              <a:rPr lang="zh-CN" altLang="en-US" sz="2400" dirty="0"/>
              <a:t> 在正态分布等精度测量中，随机误差大于</a:t>
            </a:r>
            <a:r>
              <a:rPr lang="en-US" altLang="zh-CN" sz="2400" dirty="0">
                <a:latin typeface="Times New Roman" panose="02020603050405020304" pitchFamily="18" charset="0"/>
                <a:cs typeface="Times New Roman" panose="02020603050405020304" pitchFamily="18" charset="0"/>
              </a:rPr>
              <a:t>3</a:t>
            </a:r>
            <a:r>
              <a:rPr lang="en-US" altLang="zh-CN" sz="2400" i="1" dirty="0">
                <a:latin typeface="Times New Roman" panose="02020603050405020304" pitchFamily="18" charset="0"/>
                <a:cs typeface="Times New Roman" panose="02020603050405020304" pitchFamily="18" charset="0"/>
              </a:rPr>
              <a:t>σ </a:t>
            </a:r>
            <a:r>
              <a:rPr lang="zh-CN" altLang="en-US" sz="2400" dirty="0"/>
              <a:t>的概率仅为</a:t>
            </a:r>
            <a:r>
              <a:rPr lang="en-US" altLang="zh-CN" sz="2400" dirty="0"/>
              <a:t>0.27%</a:t>
            </a:r>
            <a:r>
              <a:rPr lang="zh-CN" altLang="en-US" sz="2400" dirty="0"/>
              <a:t>，属小概率事件。</a:t>
            </a:r>
          </a:p>
        </p:txBody>
      </p:sp>
      <p:sp>
        <p:nvSpPr>
          <p:cNvPr id="79874" name="Rectangle 2"/>
          <p:cNvSpPr>
            <a:spLocks noGrp="1" noChangeArrowheads="1"/>
          </p:cNvSpPr>
          <p:nvPr>
            <p:ph type="title"/>
          </p:nvPr>
        </p:nvSpPr>
        <p:spPr/>
        <p:txBody>
          <a:bodyPr>
            <a:normAutofit/>
          </a:bodyPr>
          <a:lstStyle/>
          <a:p>
            <a:pPr algn="l"/>
            <a:r>
              <a:rPr lang="zh-CN" altLang="en-US" sz="3400" b="1" dirty="0">
                <a:latin typeface="楷体_GB2312" pitchFamily="49" charset="-122"/>
              </a:rPr>
              <a:t>粗大误差的统计学判别准则</a:t>
            </a:r>
          </a:p>
        </p:txBody>
      </p:sp>
      <p:sp>
        <p:nvSpPr>
          <p:cNvPr id="5" name="文本框 4"/>
          <p:cNvSpPr txBox="1"/>
          <p:nvPr/>
        </p:nvSpPr>
        <p:spPr>
          <a:xfrm>
            <a:off x="740404" y="5538306"/>
            <a:ext cx="8640961" cy="461665"/>
          </a:xfrm>
          <a:prstGeom prst="rect">
            <a:avLst/>
          </a:prstGeom>
          <a:noFill/>
        </p:spPr>
        <p:txBody>
          <a:bodyPr wrap="square">
            <a:spAutoFit/>
          </a:bodyPr>
          <a:lstStyle/>
          <a:p>
            <a:r>
              <a:rPr lang="zh-CN" altLang="en-US" sz="2400" dirty="0"/>
              <a:t>判断方法：</a:t>
            </a:r>
            <a:r>
              <a:rPr lang="zh-CN" altLang="en-US" sz="2400" dirty="0">
                <a:solidFill>
                  <a:srgbClr val="FF0000"/>
                </a:solidFill>
              </a:rPr>
              <a:t>莱依达、格拉布斯</a:t>
            </a:r>
            <a:r>
              <a:rPr lang="zh-CN" altLang="en-US" sz="2400" dirty="0"/>
              <a:t>、狄克松、罗曼诺夫斯基等。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0D27CFF-40E8-442A-86BC-CDD7C89C4C6E}" type="datetime12">
              <a:rPr lang="en-US" altLang="zh-CN" sz="1000">
                <a:solidFill>
                  <a:schemeClr val="bg1"/>
                </a:solidFill>
              </a:rPr>
              <a:t>9:54 AM</a:t>
            </a:fld>
            <a:endParaRPr lang="en-US" altLang="zh-CN" sz="1000">
              <a:solidFill>
                <a:schemeClr val="bg1"/>
              </a:solidFill>
            </a:endParaRPr>
          </a:p>
        </p:txBody>
      </p:sp>
      <p:sp>
        <p:nvSpPr>
          <p:cNvPr id="6147"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99F4D8C-8D8E-468C-989F-6022A4142E74}" type="slidenum">
              <a:rPr lang="en-US" altLang="zh-CN" sz="1000">
                <a:solidFill>
                  <a:schemeClr val="bg1"/>
                </a:solidFill>
                <a:ea typeface="隶书" panose="02010509060101010101" pitchFamily="49" charset="-122"/>
              </a:rPr>
              <a:t>6</a:t>
            </a:fld>
            <a:endParaRPr lang="en-US" altLang="zh-CN" sz="1000">
              <a:solidFill>
                <a:schemeClr val="bg1"/>
              </a:solidFill>
              <a:ea typeface="隶书" panose="02010509060101010101" pitchFamily="49" charset="-122"/>
            </a:endParaRPr>
          </a:p>
        </p:txBody>
      </p:sp>
      <p:sp>
        <p:nvSpPr>
          <p:cNvPr id="4101" name="Text Box 4"/>
          <p:cNvSpPr txBox="1">
            <a:spLocks noChangeArrowheads="1"/>
          </p:cNvSpPr>
          <p:nvPr/>
        </p:nvSpPr>
        <p:spPr bwMode="auto">
          <a:xfrm>
            <a:off x="152400" y="4265560"/>
            <a:ext cx="11350614" cy="24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600"/>
              </a:spcBef>
              <a:buNone/>
            </a:pPr>
            <a:r>
              <a:rPr lang="en-US" altLang="zh-CN" sz="2400" dirty="0">
                <a:solidFill>
                  <a:srgbClr val="0000FF"/>
                </a:solidFill>
                <a:latin typeface="Times New Roman" panose="02020603050405020304" pitchFamily="18" charset="0"/>
                <a:ea typeface="黑体" panose="02010609060101010101" pitchFamily="49" charset="-122"/>
              </a:rPr>
              <a:t>1)</a:t>
            </a:r>
            <a:r>
              <a:rPr lang="zh-CN" altLang="en-US" sz="2400" dirty="0">
                <a:solidFill>
                  <a:srgbClr val="0000FF"/>
                </a:solidFill>
                <a:latin typeface="Times New Roman" panose="02020603050405020304" pitchFamily="18" charset="0"/>
                <a:ea typeface="黑体" panose="02010609060101010101" pitchFamily="49" charset="-122"/>
              </a:rPr>
              <a:t>方法误差和理论误差</a:t>
            </a:r>
            <a:endParaRPr lang="en-US" altLang="zh-CN" sz="2400" dirty="0">
              <a:solidFill>
                <a:srgbClr val="0000FF"/>
              </a:solidFill>
              <a:latin typeface="Times New Roman" panose="02020603050405020304" pitchFamily="18" charset="0"/>
              <a:ea typeface="黑体" panose="02010609060101010101" pitchFamily="49" charset="-122"/>
            </a:endParaRPr>
          </a:p>
          <a:p>
            <a:pPr eaLnBrk="1" hangingPunct="1">
              <a:lnSpc>
                <a:spcPct val="150000"/>
              </a:lnSpc>
              <a:spcBef>
                <a:spcPts val="600"/>
              </a:spcBef>
              <a:buNone/>
            </a:pP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方法误差：</a:t>
            </a:r>
            <a:r>
              <a:rPr lang="zh-CN" altLang="en-US" sz="2000" dirty="0">
                <a:solidFill>
                  <a:srgbClr val="FF0000"/>
                </a:solidFill>
                <a:latin typeface="Times New Roman" panose="02020603050405020304"/>
                <a:ea typeface="宋体" panose="02010600030101010101" pitchFamily="2" charset="-122"/>
              </a:rPr>
              <a:t>测量方法不完善等</a:t>
            </a: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引起的误差。如普通万用表测高内阻回路的电压，由万用表输入阻抗较低导致的误差。</a:t>
            </a:r>
            <a:endParaRPr lang="en-US" altLang="zh-CN" sz="2000" dirty="0">
              <a:solidFill>
                <a:srgbClr val="000000">
                  <a:hueOff val="0"/>
                  <a:satOff val="0"/>
                  <a:lumOff val="0"/>
                  <a:alphaOff val="0"/>
                </a:srgbClr>
              </a:solidFill>
              <a:latin typeface="Times New Roman" panose="02020603050405020304"/>
              <a:ea typeface="宋体" panose="02010600030101010101" pitchFamily="2" charset="-122"/>
            </a:endParaRPr>
          </a:p>
          <a:p>
            <a:pPr eaLnBrk="1" hangingPunct="1">
              <a:lnSpc>
                <a:spcPct val="150000"/>
              </a:lnSpc>
              <a:spcBef>
                <a:spcPts val="600"/>
              </a:spcBef>
              <a:buNone/>
            </a:pP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理论误差：采用</a:t>
            </a:r>
            <a:r>
              <a:rPr lang="zh-CN" altLang="en-US" sz="2000" dirty="0">
                <a:solidFill>
                  <a:srgbClr val="FF0000"/>
                </a:solidFill>
                <a:latin typeface="Times New Roman" panose="02020603050405020304"/>
                <a:ea typeface="宋体" panose="02010600030101010101" pitchFamily="2" charset="-122"/>
              </a:rPr>
              <a:t>近似公式或近似值计算测量结果</a:t>
            </a: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时所引起的。如传感器输入输出特性为非线性但简化为线性特性，或是处理时采用略去高次项的近似经验公式。</a:t>
            </a:r>
            <a:endParaRPr lang="en-US" altLang="zh-CN" sz="2000" dirty="0">
              <a:solidFill>
                <a:srgbClr val="000000">
                  <a:hueOff val="0"/>
                  <a:satOff val="0"/>
                  <a:lumOff val="0"/>
                  <a:alphaOff val="0"/>
                </a:srgbClr>
              </a:solidFill>
              <a:latin typeface="Times New Roman" panose="02020603050405020304"/>
              <a:ea typeface="宋体" panose="02010600030101010101" pitchFamily="2" charset="-122"/>
            </a:endParaRPr>
          </a:p>
        </p:txBody>
      </p:sp>
      <p:sp>
        <p:nvSpPr>
          <p:cNvPr id="6149" name="AutoShape 5">
            <a:hlinkClick r:id="rId2" action="ppaction://hlinksldjump" highlightClick="1"/>
            <a:hlinkHover r:id="" action="ppaction://noaction">
              <a:snd r:embed="rId3" name="click.wav"/>
            </a:hlinkHover>
          </p:cNvPr>
          <p:cNvSpPr>
            <a:spLocks noChangeArrowheads="1"/>
          </p:cNvSpPr>
          <p:nvPr/>
        </p:nvSpPr>
        <p:spPr bwMode="auto">
          <a:xfrm>
            <a:off x="4222750" y="6350000"/>
            <a:ext cx="719138" cy="431800"/>
          </a:xfrm>
          <a:prstGeom prst="actionButtonHome">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0" name="AutoShape 6">
            <a:hlinkClick r:id="" action="ppaction://hlinkshowjump?jump=previousslide" highlightClick="1">
              <a:snd r:embed="rId3" name="click.wav"/>
            </a:hlinkClick>
            <a:hlinkHover r:id="" action="ppaction://noaction">
              <a:snd r:embed="rId3" name="click.wav"/>
            </a:hlinkHover>
          </p:cNvPr>
          <p:cNvSpPr>
            <a:spLocks noChangeArrowheads="1"/>
          </p:cNvSpPr>
          <p:nvPr/>
        </p:nvSpPr>
        <p:spPr bwMode="auto">
          <a:xfrm>
            <a:off x="5302250" y="6350000"/>
            <a:ext cx="719138" cy="431800"/>
          </a:xfrm>
          <a:prstGeom prst="actionButtonBackPrevious">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6151" name="AutoShape 7">
            <a:hlinkClick r:id="" action="ppaction://hlinkshowjump?jump=nextslide" highlightClick="1"/>
            <a:hlinkHover r:id="" action="ppaction://noaction">
              <a:snd r:embed="rId3" name="click.wav"/>
            </a:hlinkHover>
          </p:cNvPr>
          <p:cNvSpPr>
            <a:spLocks noChangeArrowheads="1"/>
          </p:cNvSpPr>
          <p:nvPr/>
        </p:nvSpPr>
        <p:spPr bwMode="auto">
          <a:xfrm>
            <a:off x="6381750" y="6350000"/>
            <a:ext cx="719138" cy="431800"/>
          </a:xfrm>
          <a:prstGeom prst="actionButtonForwardNex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2" name="AutoShape 8">
            <a:hlinkClick r:id="" action="ppaction://hlinkshowjump?jump=endshow" highlightClick="1"/>
            <a:hlinkHover r:id="" action="ppaction://noaction">
              <a:snd r:embed="rId3" name="click.wav"/>
            </a:hlinkHover>
          </p:cNvPr>
          <p:cNvSpPr>
            <a:spLocks noChangeArrowheads="1"/>
          </p:cNvSpPr>
          <p:nvPr/>
        </p:nvSpPr>
        <p:spPr bwMode="auto">
          <a:xfrm>
            <a:off x="7461251" y="6350000"/>
            <a:ext cx="720725" cy="431800"/>
          </a:xfrm>
          <a:prstGeom prst="actionButtonReturn">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3" name="Text Box 9"/>
          <p:cNvSpPr txBox="1">
            <a:spLocks noChangeArrowheads="1"/>
          </p:cNvSpPr>
          <p:nvPr/>
        </p:nvSpPr>
        <p:spPr bwMode="auto">
          <a:xfrm>
            <a:off x="246087" y="998730"/>
            <a:ext cx="36004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None/>
            </a:pPr>
            <a:r>
              <a:rPr lang="zh-CN" altLang="en-US" b="1" dirty="0">
                <a:solidFill>
                  <a:schemeClr val="accent1"/>
                </a:solidFill>
                <a:ea typeface="+mj-ea"/>
                <a:cs typeface="+mj-cs"/>
              </a:rPr>
              <a:t>误差的定义及来源</a:t>
            </a:r>
          </a:p>
        </p:txBody>
      </p:sp>
      <p:grpSp>
        <p:nvGrpSpPr>
          <p:cNvPr id="11" name="组合 10"/>
          <p:cNvGrpSpPr/>
          <p:nvPr/>
        </p:nvGrpSpPr>
        <p:grpSpPr>
          <a:xfrm>
            <a:off x="246087" y="1692563"/>
            <a:ext cx="11163299" cy="679184"/>
            <a:chOff x="0" y="1173636"/>
            <a:chExt cx="11163299" cy="679184"/>
          </a:xfrm>
        </p:grpSpPr>
        <p:sp>
          <p:nvSpPr>
            <p:cNvPr id="13" name="矩形: 圆角 12"/>
            <p:cNvSpPr/>
            <p:nvPr/>
          </p:nvSpPr>
          <p:spPr>
            <a:xfrm>
              <a:off x="0" y="1173636"/>
              <a:ext cx="11163299" cy="67918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4" name="矩形: 圆角 4"/>
            <p:cNvSpPr txBox="1"/>
            <p:nvPr/>
          </p:nvSpPr>
          <p:spPr>
            <a:xfrm>
              <a:off x="33155" y="1206791"/>
              <a:ext cx="11096989" cy="612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误差定义</a:t>
              </a:r>
              <a:endParaRPr lang="zh-CN" sz="2700" kern="1200" dirty="0"/>
            </a:p>
          </p:txBody>
        </p:sp>
      </p:grpSp>
      <p:grpSp>
        <p:nvGrpSpPr>
          <p:cNvPr id="15" name="组合 14"/>
          <p:cNvGrpSpPr/>
          <p:nvPr/>
        </p:nvGrpSpPr>
        <p:grpSpPr>
          <a:xfrm>
            <a:off x="247306" y="3564015"/>
            <a:ext cx="11163299" cy="679184"/>
            <a:chOff x="0" y="1173636"/>
            <a:chExt cx="11163299" cy="679184"/>
          </a:xfrm>
        </p:grpSpPr>
        <p:sp>
          <p:nvSpPr>
            <p:cNvPr id="16" name="矩形: 圆角 15"/>
            <p:cNvSpPr/>
            <p:nvPr/>
          </p:nvSpPr>
          <p:spPr>
            <a:xfrm>
              <a:off x="0" y="1173636"/>
              <a:ext cx="11163299" cy="67918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7" name="矩形: 圆角 4"/>
            <p:cNvSpPr txBox="1"/>
            <p:nvPr/>
          </p:nvSpPr>
          <p:spPr>
            <a:xfrm>
              <a:off x="33155" y="1206791"/>
              <a:ext cx="11096989" cy="612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误差来源</a:t>
              </a:r>
              <a:endParaRPr lang="zh-CN" sz="2700" kern="1200" dirty="0"/>
            </a:p>
          </p:txBody>
        </p:sp>
      </p:grpSp>
      <p:sp>
        <p:nvSpPr>
          <p:cNvPr id="19" name="Text Box 4"/>
          <p:cNvSpPr txBox="1">
            <a:spLocks noChangeArrowheads="1"/>
          </p:cNvSpPr>
          <p:nvPr/>
        </p:nvSpPr>
        <p:spPr bwMode="auto">
          <a:xfrm>
            <a:off x="246057" y="2371747"/>
            <a:ext cx="11385527" cy="9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buNone/>
            </a:pP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对某一参数进行测量时，由于各种因素的影响，使测量值与被测参数的真值之间存在一定的差值，此差值就是测量误差。</a:t>
            </a:r>
            <a:endParaRPr lang="en-US" altLang="zh-CN" sz="2100" dirty="0">
              <a:solidFill>
                <a:srgbClr val="000000">
                  <a:hueOff val="0"/>
                  <a:satOff val="0"/>
                  <a:lumOff val="0"/>
                  <a:alphaOff val="0"/>
                </a:srgbClr>
              </a:solidFill>
              <a:latin typeface="Times New Roman" panose="02020603050405020304"/>
              <a:ea typeface="宋体" panose="02010600030101010101" pitchFamily="2"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sz="quarter" idx="10"/>
          </p:nvPr>
        </p:nvSpPr>
        <p:spPr/>
        <p:txBody>
          <a:bodyPr/>
          <a:lstStyle/>
          <a:p>
            <a:pPr>
              <a:buFont typeface="Wingdings" panose="05000000000000000000" pitchFamily="2" charset="2"/>
              <a:buChar char="u"/>
            </a:pPr>
            <a:r>
              <a:rPr lang="zh-CN" altLang="en-US" b="1" dirty="0"/>
              <a:t>测量列</a:t>
            </a:r>
            <a:r>
              <a:rPr lang="en-US" altLang="zh-CN" b="1" dirty="0"/>
              <a:t>{</a:t>
            </a:r>
            <a:r>
              <a:rPr lang="en-US" altLang="zh-CN" b="1" i="1" dirty="0" err="1">
                <a:latin typeface="Times New Roman" panose="02020603050405020304" pitchFamily="18" charset="0"/>
                <a:cs typeface="Times New Roman" panose="02020603050405020304" pitchFamily="18" charset="0"/>
              </a:rPr>
              <a:t>A</a:t>
            </a:r>
            <a:r>
              <a:rPr lang="en-US" altLang="zh-CN" b="1" i="1" baseline="-25000" dirty="0" err="1">
                <a:latin typeface="Times New Roman" panose="02020603050405020304" pitchFamily="18" charset="0"/>
                <a:cs typeface="Times New Roman" panose="02020603050405020304" pitchFamily="18" charset="0"/>
              </a:rPr>
              <a:t>k</a:t>
            </a:r>
            <a:r>
              <a:rPr lang="en-US" altLang="zh-CN" b="1" dirty="0"/>
              <a:t>}</a:t>
            </a:r>
            <a:r>
              <a:rPr lang="zh-CN" altLang="en-US" b="1" dirty="0"/>
              <a:t>中 </a:t>
            </a:r>
            <a:r>
              <a:rPr lang="en-US" altLang="zh-CN" b="1" i="1" dirty="0" err="1">
                <a:latin typeface="Times New Roman" panose="02020603050405020304" pitchFamily="18" charset="0"/>
                <a:cs typeface="Times New Roman" panose="02020603050405020304" pitchFamily="18" charset="0"/>
              </a:rPr>
              <a:t>A</a:t>
            </a:r>
            <a:r>
              <a:rPr lang="en-US" altLang="zh-CN" b="1" i="1" baseline="-25000" dirty="0" err="1">
                <a:latin typeface="Times New Roman" panose="02020603050405020304" pitchFamily="18" charset="0"/>
                <a:cs typeface="Times New Roman" panose="02020603050405020304" pitchFamily="18" charset="0"/>
              </a:rPr>
              <a:t>k</a:t>
            </a:r>
            <a:r>
              <a:rPr lang="zh-CN" altLang="en-US" b="1" dirty="0"/>
              <a:t>的随机误差为</a:t>
            </a:r>
            <a:r>
              <a:rPr lang="en-US" altLang="zh-CN" b="1" i="1" dirty="0" err="1">
                <a:latin typeface="Times New Roman" panose="02020603050405020304" pitchFamily="18" charset="0"/>
                <a:cs typeface="Times New Roman" panose="02020603050405020304" pitchFamily="18" charset="0"/>
              </a:rPr>
              <a:t>δ</a:t>
            </a:r>
            <a:r>
              <a:rPr lang="en-US" altLang="zh-CN" b="1" i="1" baseline="-25000" dirty="0" err="1">
                <a:latin typeface="Times New Roman" panose="02020603050405020304" pitchFamily="18" charset="0"/>
                <a:cs typeface="Times New Roman" panose="02020603050405020304" pitchFamily="18" charset="0"/>
              </a:rPr>
              <a:t>k</a:t>
            </a:r>
            <a:r>
              <a:rPr lang="zh-CN" altLang="en-US" b="1" dirty="0"/>
              <a:t>，当                    时，测量值为粗大误差的异常值，应予以剔除。</a:t>
            </a:r>
          </a:p>
          <a:p>
            <a:pPr>
              <a:buFont typeface="Wingdings" panose="05000000000000000000" pitchFamily="2" charset="2"/>
              <a:buChar char="u"/>
            </a:pPr>
            <a:r>
              <a:rPr lang="zh-CN" altLang="en-US" b="1" dirty="0"/>
              <a:t>在实际应用中使用剩余误差和标准差的估计值：</a:t>
            </a:r>
          </a:p>
          <a:p>
            <a:pPr>
              <a:buFont typeface="Wingdings" panose="05000000000000000000" pitchFamily="2" charset="2"/>
              <a:buChar char="u"/>
            </a:pPr>
            <a:r>
              <a:rPr lang="zh-CN" altLang="en-US" b="1" dirty="0"/>
              <a:t>注意：</a:t>
            </a:r>
            <a:r>
              <a:rPr lang="zh-CN" altLang="en-US" b="1" dirty="0">
                <a:solidFill>
                  <a:srgbClr val="FF0000"/>
                </a:solidFill>
              </a:rPr>
              <a:t>当测量次数你</a:t>
            </a:r>
            <a:r>
              <a:rPr lang="en-US" altLang="zh-CN" b="1" dirty="0">
                <a:solidFill>
                  <a:srgbClr val="FF0000"/>
                </a:solidFill>
              </a:rPr>
              <a:t>n≤10</a:t>
            </a:r>
            <a:r>
              <a:rPr lang="zh-CN" altLang="en-US" b="1" dirty="0">
                <a:solidFill>
                  <a:srgbClr val="FF0000"/>
                </a:solidFill>
              </a:rPr>
              <a:t>时，该准则失效</a:t>
            </a:r>
            <a:r>
              <a:rPr lang="zh-CN" altLang="en-US" b="1" dirty="0"/>
              <a:t>。</a:t>
            </a:r>
          </a:p>
          <a:p>
            <a:pPr marL="457200" lvl="1" indent="0">
              <a:buNone/>
            </a:pPr>
            <a:endParaRPr lang="en-US" altLang="zh-CN" dirty="0"/>
          </a:p>
          <a:p>
            <a:pPr marL="0" indent="0">
              <a:buNone/>
            </a:pPr>
            <a:r>
              <a:rPr lang="en-US" altLang="zh-CN" dirty="0"/>
              <a:t>【</a:t>
            </a:r>
            <a:r>
              <a:rPr lang="zh-CN" altLang="en-US" dirty="0"/>
              <a:t>证明</a:t>
            </a:r>
            <a:r>
              <a:rPr lang="en-US" altLang="zh-CN" dirty="0"/>
              <a:t>】</a:t>
            </a:r>
            <a:r>
              <a:rPr lang="zh-CN" altLang="en-US" dirty="0"/>
              <a:t>   因为</a:t>
            </a:r>
            <a:endParaRPr lang="en-US" altLang="zh-CN" dirty="0"/>
          </a:p>
          <a:p>
            <a:pPr marL="457200" lvl="1" indent="0">
              <a:buNone/>
            </a:pPr>
            <a:endParaRPr lang="en-US" altLang="zh-CN" dirty="0"/>
          </a:p>
          <a:p>
            <a:pPr marL="457200" lvl="1" indent="0">
              <a:buNone/>
            </a:pPr>
            <a:r>
              <a:rPr lang="zh-CN" altLang="en-US" dirty="0"/>
              <a:t>             所以</a:t>
            </a:r>
            <a:endParaRPr lang="en-US" altLang="zh-CN" dirty="0"/>
          </a:p>
          <a:p>
            <a:pPr marL="0" indent="0">
              <a:buNone/>
            </a:pPr>
            <a:r>
              <a:rPr lang="zh-CN" altLang="en-US" dirty="0"/>
              <a:t>当</a:t>
            </a:r>
            <a:r>
              <a:rPr lang="en-US" altLang="zh-CN" dirty="0"/>
              <a:t>n</a:t>
            </a:r>
            <a:r>
              <a:rPr lang="zh-CN" altLang="en-US" dirty="0"/>
              <a:t>≤</a:t>
            </a:r>
            <a:r>
              <a:rPr lang="en-US" altLang="zh-CN" dirty="0"/>
              <a:t>10</a:t>
            </a:r>
            <a:r>
              <a:rPr lang="zh-CN" altLang="en-US" dirty="0"/>
              <a:t>时，</a:t>
            </a:r>
          </a:p>
          <a:p>
            <a:endParaRPr lang="en-US" altLang="zh-CN" dirty="0"/>
          </a:p>
          <a:p>
            <a:endParaRPr lang="en-US" altLang="zh-CN" dirty="0"/>
          </a:p>
        </p:txBody>
      </p:sp>
      <p:sp>
        <p:nvSpPr>
          <p:cNvPr id="80898" name="Rectangle 2"/>
          <p:cNvSpPr>
            <a:spLocks noGrp="1" noChangeArrowheads="1"/>
          </p:cNvSpPr>
          <p:nvPr>
            <p:ph type="title"/>
          </p:nvPr>
        </p:nvSpPr>
        <p:spPr/>
        <p:txBody>
          <a:bodyPr>
            <a:normAutofit/>
          </a:bodyPr>
          <a:lstStyle/>
          <a:p>
            <a:r>
              <a:rPr lang="zh-CN" altLang="en-US" dirty="0"/>
              <a:t>莱依达检验法（     ）</a:t>
            </a:r>
            <a:endParaRPr lang="zh-CN" altLang="en-US" sz="3400" b="1" dirty="0">
              <a:latin typeface="楷体_GB2312" pitchFamily="49" charset="-122"/>
            </a:endParaRPr>
          </a:p>
        </p:txBody>
      </p:sp>
      <p:graphicFrame>
        <p:nvGraphicFramePr>
          <p:cNvPr id="1080325" name="Object 5"/>
          <p:cNvGraphicFramePr>
            <a:graphicFrameLocks noChangeAspect="1"/>
          </p:cNvGraphicFramePr>
          <p:nvPr/>
        </p:nvGraphicFramePr>
        <p:xfrm>
          <a:off x="6276975" y="2259013"/>
          <a:ext cx="2022475" cy="398462"/>
        </p:xfrm>
        <a:graphic>
          <a:graphicData uri="http://schemas.openxmlformats.org/presentationml/2006/ole">
            <mc:AlternateContent xmlns:mc="http://schemas.openxmlformats.org/markup-compatibility/2006">
              <mc:Choice xmlns:v="urn:schemas-microsoft-com:vml" Requires="v">
                <p:oleObj spid="_x0000_s35891" name="Equation" r:id="rId3" imgW="28346400" imgH="6096000" progId="Equation.DSMT4">
                  <p:embed/>
                </p:oleObj>
              </mc:Choice>
              <mc:Fallback>
                <p:oleObj name="Equation" r:id="rId3" imgW="28346400" imgH="6096000" progId="Equation.DSMT4">
                  <p:embed/>
                  <p:pic>
                    <p:nvPicPr>
                      <p:cNvPr id="0" name="Object 5"/>
                      <p:cNvPicPr>
                        <a:picLocks noChangeAspect="1" noChangeArrowheads="1"/>
                      </p:cNvPicPr>
                      <p:nvPr/>
                    </p:nvPicPr>
                    <p:blipFill>
                      <a:blip r:embed="rId4"/>
                      <a:srcRect/>
                      <a:stretch>
                        <a:fillRect/>
                      </a:stretch>
                    </p:blipFill>
                    <p:spPr bwMode="auto">
                      <a:xfrm>
                        <a:off x="6276975" y="2259013"/>
                        <a:ext cx="2022475" cy="398462"/>
                      </a:xfrm>
                      <a:prstGeom prst="rect">
                        <a:avLst/>
                      </a:prstGeom>
                      <a:solidFill>
                        <a:schemeClr val="bg1"/>
                      </a:solidFill>
                      <a:ln>
                        <a:noFill/>
                      </a:ln>
                      <a:effectLst/>
                    </p:spPr>
                  </p:pic>
                </p:oleObj>
              </mc:Fallback>
            </mc:AlternateContent>
          </a:graphicData>
        </a:graphic>
      </p:graphicFrame>
      <p:graphicFrame>
        <p:nvGraphicFramePr>
          <p:cNvPr id="1080328" name="Object 8"/>
          <p:cNvGraphicFramePr>
            <a:graphicFrameLocks noChangeAspect="1"/>
          </p:cNvGraphicFramePr>
          <p:nvPr/>
        </p:nvGraphicFramePr>
        <p:xfrm>
          <a:off x="3125670" y="3539910"/>
          <a:ext cx="863463" cy="528453"/>
        </p:xfrm>
        <a:graphic>
          <a:graphicData uri="http://schemas.openxmlformats.org/presentationml/2006/ole">
            <mc:AlternateContent xmlns:mc="http://schemas.openxmlformats.org/markup-compatibility/2006">
              <mc:Choice xmlns:v="urn:schemas-microsoft-com:vml" Requires="v">
                <p:oleObj spid="_x0000_s35892" name="Equation" r:id="rId5" imgW="711200" imgH="431800" progId="Equation.DSMT4">
                  <p:embed/>
                </p:oleObj>
              </mc:Choice>
              <mc:Fallback>
                <p:oleObj name="Equation" r:id="rId5" imgW="711200" imgH="4318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5670" y="3539910"/>
                        <a:ext cx="863463" cy="528453"/>
                      </a:xfrm>
                      <a:prstGeom prst="rect">
                        <a:avLst/>
                      </a:prstGeom>
                      <a:solidFill>
                        <a:schemeClr val="bg1"/>
                      </a:solidFill>
                      <a:ln>
                        <a:noFill/>
                      </a:ln>
                      <a:effectLst/>
                    </p:spPr>
                  </p:pic>
                </p:oleObj>
              </mc:Fallback>
            </mc:AlternateContent>
          </a:graphicData>
        </a:graphic>
      </p:graphicFrame>
      <p:graphicFrame>
        <p:nvGraphicFramePr>
          <p:cNvPr id="1080330" name="Object 10"/>
          <p:cNvGraphicFramePr>
            <a:graphicFrameLocks noChangeAspect="1"/>
          </p:cNvGraphicFramePr>
          <p:nvPr/>
        </p:nvGraphicFramePr>
        <p:xfrm>
          <a:off x="2924974" y="4213536"/>
          <a:ext cx="3105345" cy="647205"/>
        </p:xfrm>
        <a:graphic>
          <a:graphicData uri="http://schemas.openxmlformats.org/presentationml/2006/ole">
            <mc:AlternateContent xmlns:mc="http://schemas.openxmlformats.org/markup-compatibility/2006">
              <mc:Choice xmlns:v="urn:schemas-microsoft-com:vml" Requires="v">
                <p:oleObj spid="_x0000_s35893" name="Equation" r:id="rId7" imgW="2120900" imgH="482600" progId="Equation.DSMT4">
                  <p:embed/>
                </p:oleObj>
              </mc:Choice>
              <mc:Fallback>
                <p:oleObj name="Equation" r:id="rId7" imgW="2120900" imgH="4826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4974" y="4213536"/>
                        <a:ext cx="3105345" cy="647205"/>
                      </a:xfrm>
                      <a:prstGeom prst="rect">
                        <a:avLst/>
                      </a:prstGeom>
                      <a:solidFill>
                        <a:schemeClr val="bg1"/>
                      </a:solidFill>
                      <a:ln>
                        <a:noFill/>
                      </a:ln>
                      <a:effectLst/>
                    </p:spPr>
                  </p:pic>
                </p:oleObj>
              </mc:Fallback>
            </mc:AlternateContent>
          </a:graphicData>
        </a:graphic>
      </p:graphicFrame>
      <p:graphicFrame>
        <p:nvGraphicFramePr>
          <p:cNvPr id="1080336" name="Object 16"/>
          <p:cNvGraphicFramePr>
            <a:graphicFrameLocks noChangeAspect="1"/>
          </p:cNvGraphicFramePr>
          <p:nvPr/>
        </p:nvGraphicFramePr>
        <p:xfrm>
          <a:off x="3861269" y="5862218"/>
          <a:ext cx="1170130" cy="357213"/>
        </p:xfrm>
        <a:graphic>
          <a:graphicData uri="http://schemas.openxmlformats.org/presentationml/2006/ole">
            <mc:AlternateContent xmlns:mc="http://schemas.openxmlformats.org/markup-compatibility/2006">
              <mc:Choice xmlns:v="urn:schemas-microsoft-com:vml" Requires="v">
                <p:oleObj spid="_x0000_s35894" name="Equation" r:id="rId9" imgW="748665" imgH="254000" progId="Equation.DSMT4">
                  <p:embed/>
                </p:oleObj>
              </mc:Choice>
              <mc:Fallback>
                <p:oleObj name="Equation" r:id="rId9" imgW="748665" imgH="25400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1269" y="5862218"/>
                        <a:ext cx="1170130" cy="357213"/>
                      </a:xfrm>
                      <a:prstGeom prst="rect">
                        <a:avLst/>
                      </a:prstGeom>
                      <a:solidFill>
                        <a:schemeClr val="bg1"/>
                      </a:solidFill>
                      <a:ln>
                        <a:noFill/>
                      </a:ln>
                      <a:effectLst/>
                    </p:spPr>
                  </p:pic>
                </p:oleObj>
              </mc:Fallback>
            </mc:AlternateContent>
          </a:graphicData>
        </a:graphic>
      </p:graphicFrame>
      <p:graphicFrame>
        <p:nvGraphicFramePr>
          <p:cNvPr id="1080333" name="Object 13"/>
          <p:cNvGraphicFramePr>
            <a:graphicFrameLocks noChangeAspect="1"/>
          </p:cNvGraphicFramePr>
          <p:nvPr/>
        </p:nvGraphicFramePr>
        <p:xfrm>
          <a:off x="3861269" y="5274205"/>
          <a:ext cx="1665185" cy="353156"/>
        </p:xfrm>
        <a:graphic>
          <a:graphicData uri="http://schemas.openxmlformats.org/presentationml/2006/ole">
            <mc:AlternateContent xmlns:mc="http://schemas.openxmlformats.org/markup-compatibility/2006">
              <mc:Choice xmlns:v="urn:schemas-microsoft-com:vml" Requires="v">
                <p:oleObj spid="_x0000_s35895" name="Equation" r:id="rId11" imgW="1040765" imgH="266700" progId="Equation.DSMT4">
                  <p:embed/>
                </p:oleObj>
              </mc:Choice>
              <mc:Fallback>
                <p:oleObj name="Equation" r:id="rId11" imgW="1040765" imgH="266700"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1269" y="5274205"/>
                        <a:ext cx="1665185" cy="353156"/>
                      </a:xfrm>
                      <a:prstGeom prst="rect">
                        <a:avLst/>
                      </a:prstGeom>
                      <a:solidFill>
                        <a:schemeClr val="bg1"/>
                      </a:solidFill>
                      <a:ln>
                        <a:noFill/>
                      </a:ln>
                      <a:effectLst/>
                    </p:spPr>
                  </p:pic>
                </p:oleObj>
              </mc:Fallback>
            </mc:AlternateContent>
          </a:graphicData>
        </a:graphic>
      </p:graphicFrame>
      <p:graphicFrame>
        <p:nvGraphicFramePr>
          <p:cNvPr id="16" name="Object 5"/>
          <p:cNvGraphicFramePr>
            <a:graphicFrameLocks noChangeAspect="1"/>
          </p:cNvGraphicFramePr>
          <p:nvPr/>
        </p:nvGraphicFramePr>
        <p:xfrm>
          <a:off x="5060885" y="1718810"/>
          <a:ext cx="1260140" cy="385380"/>
        </p:xfrm>
        <a:graphic>
          <a:graphicData uri="http://schemas.openxmlformats.org/presentationml/2006/ole">
            <mc:AlternateContent xmlns:mc="http://schemas.openxmlformats.org/markup-compatibility/2006">
              <mc:Choice xmlns:v="urn:schemas-microsoft-com:vml" Requires="v">
                <p:oleObj spid="_x0000_s35896" name="Equation" r:id="rId13" imgW="774065" imgH="254000" progId="Equation.DSMT4">
                  <p:embed/>
                </p:oleObj>
              </mc:Choice>
              <mc:Fallback>
                <p:oleObj name="Equation" r:id="rId13" imgW="774065" imgH="254000"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0885" y="1718810"/>
                        <a:ext cx="1260140" cy="385380"/>
                      </a:xfrm>
                      <a:prstGeom prst="rect">
                        <a:avLst/>
                      </a:prstGeom>
                      <a:solidFill>
                        <a:schemeClr val="bg1"/>
                      </a:solidFill>
                      <a:ln>
                        <a:noFill/>
                      </a:ln>
                    </p:spPr>
                  </p:pic>
                </p:oleObj>
              </mc:Fallback>
            </mc:AlternateContent>
          </a:graphicData>
        </a:graphic>
      </p:graphicFrame>
      <p:graphicFrame>
        <p:nvGraphicFramePr>
          <p:cNvPr id="10" name="Object 5"/>
          <p:cNvGraphicFramePr>
            <a:graphicFrameLocks noChangeAspect="1"/>
          </p:cNvGraphicFramePr>
          <p:nvPr/>
        </p:nvGraphicFramePr>
        <p:xfrm>
          <a:off x="3644575" y="1086966"/>
          <a:ext cx="433388" cy="307975"/>
        </p:xfrm>
        <a:graphic>
          <a:graphicData uri="http://schemas.openxmlformats.org/presentationml/2006/ole">
            <mc:AlternateContent xmlns:mc="http://schemas.openxmlformats.org/markup-compatibility/2006">
              <mc:Choice xmlns:v="urn:schemas-microsoft-com:vml" Requires="v">
                <p:oleObj spid="_x0000_s35897" name="Equation" r:id="rId15" imgW="6400800" imgH="4876800" progId="Equation.DSMT4">
                  <p:embed/>
                </p:oleObj>
              </mc:Choice>
              <mc:Fallback>
                <p:oleObj name="Equation" r:id="rId15" imgW="6400800" imgH="4876800" progId="Equation.DSMT4">
                  <p:embed/>
                  <p:pic>
                    <p:nvPicPr>
                      <p:cNvPr id="0" name="Object 5"/>
                      <p:cNvPicPr>
                        <a:picLocks noChangeAspect="1" noChangeArrowheads="1"/>
                      </p:cNvPicPr>
                      <p:nvPr/>
                    </p:nvPicPr>
                    <p:blipFill>
                      <a:blip r:embed="rId16"/>
                      <a:srcRect/>
                      <a:stretch>
                        <a:fillRect/>
                      </a:stretch>
                    </p:blipFill>
                    <p:spPr bwMode="auto">
                      <a:xfrm>
                        <a:off x="3644575" y="1086966"/>
                        <a:ext cx="433388" cy="307975"/>
                      </a:xfrm>
                      <a:prstGeom prst="rect">
                        <a:avLst/>
                      </a:prstGeom>
                      <a:solidFill>
                        <a:schemeClr val="bg1"/>
                      </a:solidFill>
                      <a:ln>
                        <a:noFill/>
                      </a:ln>
                    </p:spPr>
                  </p:pic>
                </p:oleObj>
              </mc:Fallback>
            </mc:AlternateContent>
          </a:graphicData>
        </a:graphic>
      </p:graphicFrame>
      <p:sp>
        <p:nvSpPr>
          <p:cNvPr id="12" name="文本框 11"/>
          <p:cNvSpPr txBox="1"/>
          <p:nvPr/>
        </p:nvSpPr>
        <p:spPr>
          <a:xfrm>
            <a:off x="7131115" y="4015860"/>
            <a:ext cx="3420380" cy="461665"/>
          </a:xfrm>
          <a:prstGeom prst="rect">
            <a:avLst/>
          </a:prstGeom>
          <a:noFill/>
        </p:spPr>
        <p:txBody>
          <a:bodyPr wrap="square">
            <a:spAutoFit/>
          </a:bodyPr>
          <a:lstStyle/>
          <a:p>
            <a:r>
              <a:rPr lang="zh-CN" altLang="en-US" sz="2400" dirty="0">
                <a:solidFill>
                  <a:srgbClr val="FF0000"/>
                </a:solidFill>
              </a:rPr>
              <a:t>适用于测量数据多</a:t>
            </a:r>
            <a:r>
              <a:rPr lang="en-US" altLang="zh-CN" sz="2400" dirty="0">
                <a:solidFill>
                  <a:srgbClr val="FF0000"/>
                </a:solidFill>
              </a:rPr>
              <a:t>n</a:t>
            </a:r>
            <a:r>
              <a:rPr lang="en-US" altLang="zh-CN" sz="2400" b="1" dirty="0">
                <a:solidFill>
                  <a:srgbClr val="FF0000"/>
                </a:solidFill>
                <a:latin typeface="华文仿宋" panose="02010600040101010101" pitchFamily="2" charset="-122"/>
                <a:ea typeface="华文仿宋" panose="02010600040101010101" pitchFamily="2" charset="-122"/>
              </a:rPr>
              <a:t> &gt;</a:t>
            </a:r>
            <a:r>
              <a:rPr lang="en-US" altLang="zh-CN" sz="2400" dirty="0">
                <a:solidFill>
                  <a:srgbClr val="FF0000"/>
                </a:solidFill>
              </a:rPr>
              <a:t>10</a:t>
            </a:r>
            <a:endParaRPr lang="zh-CN" altLang="en-US" sz="2400" dirty="0">
              <a:solidFill>
                <a:srgbClr val="FF0000"/>
              </a:solidFill>
            </a:endParaRPr>
          </a:p>
        </p:txBody>
      </p:sp>
      <p:sp>
        <p:nvSpPr>
          <p:cNvPr id="13" name="文本框 12"/>
          <p:cNvSpPr txBox="1"/>
          <p:nvPr/>
        </p:nvSpPr>
        <p:spPr>
          <a:xfrm>
            <a:off x="4693861" y="969669"/>
            <a:ext cx="5767624" cy="646331"/>
          </a:xfrm>
          <a:prstGeom prst="rect">
            <a:avLst/>
          </a:prstGeom>
          <a:noFill/>
        </p:spPr>
        <p:txBody>
          <a:bodyPr wrap="square">
            <a:spAutoFit/>
          </a:bodyPr>
          <a:lstStyle/>
          <a:p>
            <a:r>
              <a:rPr lang="zh-CN" altLang="en-US" sz="1800" dirty="0">
                <a:solidFill>
                  <a:srgbClr val="FF0000"/>
                </a:solidFill>
              </a:rPr>
              <a:t>依据：在正态分布等精度测量中，随机误差大于</a:t>
            </a:r>
            <a:r>
              <a:rPr lang="en-US" altLang="zh-CN" sz="1800" dirty="0">
                <a:solidFill>
                  <a:srgbClr val="FF0000"/>
                </a:solidFill>
                <a:latin typeface="Times New Roman" panose="02020603050405020304" pitchFamily="18" charset="0"/>
                <a:cs typeface="Times New Roman" panose="02020603050405020304" pitchFamily="18" charset="0"/>
              </a:rPr>
              <a:t>3</a:t>
            </a:r>
            <a:r>
              <a:rPr lang="en-US" altLang="zh-CN" sz="1800" i="1" dirty="0">
                <a:solidFill>
                  <a:srgbClr val="FF0000"/>
                </a:solidFill>
                <a:latin typeface="Times New Roman" panose="02020603050405020304" pitchFamily="18" charset="0"/>
                <a:cs typeface="Times New Roman" panose="02020603050405020304" pitchFamily="18" charset="0"/>
              </a:rPr>
              <a:t>σ </a:t>
            </a:r>
            <a:r>
              <a:rPr lang="zh-CN" altLang="en-US" sz="1800" dirty="0">
                <a:solidFill>
                  <a:srgbClr val="FF0000"/>
                </a:solidFill>
              </a:rPr>
              <a:t>的概率仅为</a:t>
            </a:r>
            <a:r>
              <a:rPr lang="en-US" altLang="zh-CN" sz="1800" dirty="0">
                <a:solidFill>
                  <a:srgbClr val="FF0000"/>
                </a:solidFill>
              </a:rPr>
              <a:t>0.27%</a:t>
            </a:r>
            <a:r>
              <a:rPr lang="zh-CN" altLang="en-US" sz="1800" dirty="0">
                <a:solidFill>
                  <a:srgbClr val="FF0000"/>
                </a:solidFill>
              </a:rPr>
              <a:t>，属小概率事件。</a:t>
            </a:r>
            <a:endParaRPr lang="zh-CN" altLang="en-US"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8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8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8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89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89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089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03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03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803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803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03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buFont typeface="Wingdings" panose="05000000000000000000" pitchFamily="2" charset="2"/>
              <a:buChar char="u"/>
            </a:pPr>
            <a:r>
              <a:rPr lang="zh-CN" altLang="en-US" dirty="0"/>
              <a:t>当测量数据</a:t>
            </a:r>
            <a:r>
              <a:rPr lang="en-US" altLang="zh-CN" i="1" dirty="0">
                <a:latin typeface="Times New Roman" panose="02020603050405020304" pitchFamily="18" charset="0"/>
                <a:cs typeface="Times New Roman" panose="02020603050405020304" pitchFamily="18" charset="0"/>
              </a:rPr>
              <a:t>A</a:t>
            </a:r>
            <a:r>
              <a:rPr lang="en-US" altLang="zh-CN" i="1" baseline="-25000" dirty="0">
                <a:latin typeface="Times New Roman" panose="02020603050405020304" pitchFamily="18" charset="0"/>
                <a:cs typeface="Times New Roman" panose="02020603050405020304" pitchFamily="18" charset="0"/>
              </a:rPr>
              <a:t>k</a:t>
            </a:r>
            <a:r>
              <a:rPr lang="zh-CN" altLang="en-US" dirty="0"/>
              <a:t>的剩余误差</a:t>
            </a:r>
            <a:r>
              <a:rPr lang="en-US" altLang="zh-CN" i="1" dirty="0">
                <a:latin typeface="Times New Roman" panose="02020603050405020304" pitchFamily="18" charset="0"/>
                <a:cs typeface="Times New Roman" panose="02020603050405020304" pitchFamily="18" charset="0"/>
              </a:rPr>
              <a:t>ν</a:t>
            </a:r>
            <a:r>
              <a:rPr lang="en-US" altLang="zh-CN" i="1" baseline="-25000" dirty="0">
                <a:latin typeface="Times New Roman" panose="02020603050405020304" pitchFamily="18" charset="0"/>
                <a:cs typeface="Times New Roman" panose="02020603050405020304" pitchFamily="18" charset="0"/>
              </a:rPr>
              <a:t>k</a:t>
            </a:r>
            <a:r>
              <a:rPr lang="zh-CN" altLang="en-US" dirty="0"/>
              <a:t>满足：                         ，则测量值为粗大误差的异常值，应予以剔除。</a:t>
            </a:r>
          </a:p>
          <a:p>
            <a:pPr>
              <a:buFont typeface="Wingdings" panose="05000000000000000000" pitchFamily="2" charset="2"/>
              <a:buChar char="u"/>
            </a:pPr>
            <a:r>
              <a:rPr lang="zh-CN" altLang="en-US" dirty="0">
                <a:latin typeface="+mn-ea"/>
              </a:rPr>
              <a:t>式中，</a:t>
            </a:r>
            <a:r>
              <a:rPr lang="en-US" altLang="zh-CN" i="1" dirty="0">
                <a:latin typeface="Times New Roman" panose="02020603050405020304" pitchFamily="18" charset="0"/>
                <a:cs typeface="Times New Roman" panose="02020603050405020304" pitchFamily="18" charset="0"/>
              </a:rPr>
              <a:t>g</a:t>
            </a:r>
            <a:r>
              <a:rPr lang="en-US" altLang="zh-CN" i="1" baseline="-25000" dirty="0">
                <a:latin typeface="Times New Roman" panose="02020603050405020304" pitchFamily="18" charset="0"/>
                <a:cs typeface="Times New Roman" panose="02020603050405020304" pitchFamily="18" charset="0"/>
              </a:rPr>
              <a:t>0</a:t>
            </a:r>
            <a:r>
              <a:rPr lang="en-US" altLang="zh-CN" i="1" dirty="0">
                <a:latin typeface="Times New Roman" panose="02020603050405020304" pitchFamily="18" charset="0"/>
                <a:cs typeface="Times New Roman" panose="02020603050405020304" pitchFamily="18" charset="0"/>
              </a:rPr>
              <a:t>(n,</a:t>
            </a:r>
            <a:r>
              <a:rPr lang="el-GR" altLang="zh-CN" i="1" dirty="0">
                <a:latin typeface="Times New Roman" panose="02020603050405020304" pitchFamily="18" charset="0"/>
                <a:cs typeface="Times New Roman" panose="02020603050405020304" pitchFamily="18" charset="0"/>
              </a:rPr>
              <a:t>α</a:t>
            </a:r>
            <a:r>
              <a:rPr lang="en-US" altLang="zh-CN" i="1" dirty="0">
                <a:latin typeface="Times New Roman" panose="02020603050405020304" pitchFamily="18" charset="0"/>
                <a:cs typeface="Times New Roman" panose="02020603050405020304" pitchFamily="18" charset="0"/>
              </a:rPr>
              <a:t>)</a:t>
            </a:r>
            <a:r>
              <a:rPr lang="zh-CN" altLang="en-US" dirty="0">
                <a:latin typeface="+mn-ea"/>
              </a:rPr>
              <a:t>值由重复测量次数</a:t>
            </a:r>
            <a:r>
              <a:rPr lang="en-US" altLang="zh-CN" dirty="0"/>
              <a:t>n</a:t>
            </a:r>
            <a:r>
              <a:rPr lang="zh-CN" altLang="en-US" dirty="0">
                <a:latin typeface="+mn-ea"/>
              </a:rPr>
              <a:t>及</a:t>
            </a:r>
            <a:r>
              <a:rPr lang="zh-CN" altLang="en-US" dirty="0">
                <a:solidFill>
                  <a:srgbClr val="FF0000"/>
                </a:solidFill>
                <a:latin typeface="+mn-ea"/>
              </a:rPr>
              <a:t>显著性水平</a:t>
            </a:r>
            <a:r>
              <a:rPr lang="el-GR" altLang="zh-CN" i="1" dirty="0">
                <a:solidFill>
                  <a:srgbClr val="FF0000"/>
                </a:solidFill>
              </a:rPr>
              <a:t>α</a:t>
            </a:r>
            <a:r>
              <a:rPr lang="en-US" altLang="zh-CN" i="1" dirty="0">
                <a:solidFill>
                  <a:srgbClr val="FF0000"/>
                </a:solidFill>
                <a:latin typeface="+mn-ea"/>
              </a:rPr>
              <a:t> </a:t>
            </a:r>
            <a:r>
              <a:rPr lang="zh-CN" altLang="en-US" dirty="0">
                <a:solidFill>
                  <a:srgbClr val="FF0000"/>
                </a:solidFill>
                <a:latin typeface="+mn-ea"/>
              </a:rPr>
              <a:t>（超差概率，</a:t>
            </a:r>
            <a:r>
              <a:rPr lang="en-US" altLang="zh-CN" i="1" dirty="0">
                <a:solidFill>
                  <a:srgbClr val="FF0000"/>
                </a:solidFill>
                <a:latin typeface="Times New Roman" panose="02020603050405020304" pitchFamily="18" charset="0"/>
                <a:cs typeface="Times New Roman" panose="02020603050405020304" pitchFamily="18" charset="0"/>
              </a:rPr>
              <a:t>1</a:t>
            </a:r>
            <a:r>
              <a:rPr lang="zh-CN" altLang="en-US" i="1" dirty="0">
                <a:solidFill>
                  <a:srgbClr val="FF0000"/>
                </a:solidFill>
                <a:latin typeface="Times New Roman" panose="02020603050405020304" pitchFamily="18" charset="0"/>
                <a:cs typeface="Times New Roman" panose="02020603050405020304" pitchFamily="18" charset="0"/>
              </a:rPr>
              <a:t>－</a:t>
            </a:r>
            <a:r>
              <a:rPr lang="en-US" altLang="zh-CN" i="1" dirty="0">
                <a:solidFill>
                  <a:srgbClr val="FF0000"/>
                </a:solidFill>
                <a:latin typeface="Times New Roman" panose="02020603050405020304" pitchFamily="18" charset="0"/>
                <a:cs typeface="Times New Roman" panose="02020603050405020304" pitchFamily="18" charset="0"/>
              </a:rPr>
              <a:t>P</a:t>
            </a:r>
            <a:r>
              <a:rPr lang="zh-CN" altLang="en-US" dirty="0">
                <a:solidFill>
                  <a:srgbClr val="FF0000"/>
                </a:solidFill>
                <a:latin typeface="+mn-ea"/>
              </a:rPr>
              <a:t>）</a:t>
            </a:r>
            <a:r>
              <a:rPr lang="zh-CN" altLang="en-US" dirty="0">
                <a:latin typeface="+mn-ea"/>
              </a:rPr>
              <a:t>确定，由数理统计的方法推导。 </a:t>
            </a:r>
          </a:p>
          <a:p>
            <a:endParaRPr lang="zh-CN" altLang="en-US" dirty="0"/>
          </a:p>
        </p:txBody>
      </p:sp>
      <p:sp>
        <p:nvSpPr>
          <p:cNvPr id="81922" name="Rectangle 2"/>
          <p:cNvSpPr>
            <a:spLocks noGrp="1" noChangeArrowheads="1"/>
          </p:cNvSpPr>
          <p:nvPr>
            <p:ph type="title"/>
          </p:nvPr>
        </p:nvSpPr>
        <p:spPr/>
        <p:txBody>
          <a:bodyPr/>
          <a:lstStyle/>
          <a:p>
            <a:r>
              <a:rPr lang="zh-CN" altLang="en-US" sz="3400" dirty="0">
                <a:latin typeface="楷体_GB2312" pitchFamily="49" charset="-122"/>
              </a:rPr>
              <a:t>格拉布斯</a:t>
            </a:r>
            <a:r>
              <a:rPr lang="en-US" altLang="zh-CN" sz="3400" dirty="0">
                <a:latin typeface="楷体_GB2312" pitchFamily="49" charset="-122"/>
              </a:rPr>
              <a:t>(</a:t>
            </a:r>
            <a:r>
              <a:rPr lang="en-US" altLang="zh-CN" sz="3400" dirty="0">
                <a:latin typeface="Times New Roman" panose="02020603050405020304" pitchFamily="18" charset="0"/>
                <a:cs typeface="Times New Roman" panose="02020603050405020304" pitchFamily="18" charset="0"/>
              </a:rPr>
              <a:t>Grubbs</a:t>
            </a:r>
            <a:r>
              <a:rPr lang="en-US" altLang="zh-CN" sz="3400" dirty="0">
                <a:latin typeface="楷体_GB2312" pitchFamily="49" charset="-122"/>
              </a:rPr>
              <a:t>)</a:t>
            </a:r>
            <a:r>
              <a:rPr lang="zh-CN" altLang="en-US" sz="3400" dirty="0">
                <a:latin typeface="楷体_GB2312" pitchFamily="49" charset="-122"/>
              </a:rPr>
              <a:t>检验法</a:t>
            </a:r>
            <a:endParaRPr lang="zh-CN" altLang="en-US" sz="3400" b="1" dirty="0">
              <a:latin typeface="楷体_GB2312" pitchFamily="49" charset="-122"/>
            </a:endParaRPr>
          </a:p>
        </p:txBody>
      </p:sp>
      <p:graphicFrame>
        <p:nvGraphicFramePr>
          <p:cNvPr id="1079302" name="Object 6"/>
          <p:cNvGraphicFramePr>
            <a:graphicFrameLocks noChangeAspect="1"/>
          </p:cNvGraphicFramePr>
          <p:nvPr/>
        </p:nvGraphicFramePr>
        <p:xfrm>
          <a:off x="4700845" y="1750703"/>
          <a:ext cx="1755194" cy="352797"/>
        </p:xfrm>
        <a:graphic>
          <a:graphicData uri="http://schemas.openxmlformats.org/presentationml/2006/ole">
            <mc:AlternateContent xmlns:mc="http://schemas.openxmlformats.org/markup-compatibility/2006">
              <mc:Choice xmlns:v="urn:schemas-microsoft-com:vml" Requires="v">
                <p:oleObj spid="_x0000_s36880" name="Equation" r:id="rId3" imgW="28651200" imgH="6096000" progId="Equation.DSMT4">
                  <p:embed/>
                </p:oleObj>
              </mc:Choice>
              <mc:Fallback>
                <p:oleObj name="Equation" r:id="rId3" imgW="28651200" imgH="6096000" progId="Equation.DSMT4">
                  <p:embed/>
                  <p:pic>
                    <p:nvPicPr>
                      <p:cNvPr id="0" name="Object 6"/>
                      <p:cNvPicPr>
                        <a:picLocks noChangeAspect="1" noChangeArrowheads="1"/>
                      </p:cNvPicPr>
                      <p:nvPr/>
                    </p:nvPicPr>
                    <p:blipFill>
                      <a:blip r:embed="rId4"/>
                      <a:srcRect/>
                      <a:stretch>
                        <a:fillRect/>
                      </a:stretch>
                    </p:blipFill>
                    <p:spPr bwMode="auto">
                      <a:xfrm>
                        <a:off x="4700845" y="1750703"/>
                        <a:ext cx="1755194" cy="352797"/>
                      </a:xfrm>
                      <a:prstGeom prst="rect">
                        <a:avLst/>
                      </a:prstGeom>
                      <a:solidFill>
                        <a:schemeClr val="bg1"/>
                      </a:solidFill>
                      <a:ln>
                        <a:noFill/>
                      </a:ln>
                      <a:effectLst/>
                    </p:spPr>
                  </p:pic>
                </p:oleObj>
              </mc:Fallback>
            </mc:AlternateContent>
          </a:graphicData>
        </a:graphic>
      </p:graphicFrame>
      <p:graphicFrame>
        <p:nvGraphicFramePr>
          <p:cNvPr id="1079304" name="Object 8"/>
          <p:cNvGraphicFramePr>
            <a:graphicFrameLocks noChangeAspect="1"/>
          </p:cNvGraphicFramePr>
          <p:nvPr/>
        </p:nvGraphicFramePr>
        <p:xfrm>
          <a:off x="2674328" y="3312770"/>
          <a:ext cx="6942137" cy="2419350"/>
        </p:xfrm>
        <a:graphic>
          <a:graphicData uri="http://schemas.openxmlformats.org/presentationml/2006/ole">
            <mc:AlternateContent xmlns:mc="http://schemas.openxmlformats.org/markup-compatibility/2006">
              <mc:Choice xmlns:v="urn:schemas-microsoft-com:vml" Requires="v">
                <p:oleObj spid="_x0000_s36881" name="工作表" r:id="rId5" imgW="9956800" imgH="3477260" progId="Excel.Sheet.8">
                  <p:embed/>
                </p:oleObj>
              </mc:Choice>
              <mc:Fallback>
                <p:oleObj name="工作表" r:id="rId5" imgW="9956800" imgH="3477260" progId="Excel.Sheet.8">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4328" y="3312770"/>
                        <a:ext cx="6942137" cy="24193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305" name="Rectangle 9"/>
          <p:cNvSpPr>
            <a:spLocks noChangeArrowheads="1"/>
          </p:cNvSpPr>
          <p:nvPr/>
        </p:nvSpPr>
        <p:spPr bwMode="auto">
          <a:xfrm>
            <a:off x="2451100" y="2663825"/>
            <a:ext cx="715645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endParaRPr lang="zh-CN" altLang="el-GR" sz="2400" dirty="0">
              <a:solidFill>
                <a:schemeClr val="tx1"/>
              </a:solidFill>
              <a:latin typeface="宋体" panose="02010600030101010101" pitchFamily="2" charset="-122"/>
              <a:ea typeface="宋体" panose="02010600030101010101" pitchFamily="2" charset="-122"/>
            </a:endParaRPr>
          </a:p>
        </p:txBody>
      </p:sp>
      <p:sp>
        <p:nvSpPr>
          <p:cNvPr id="7" name="文本框 6"/>
          <p:cNvSpPr txBox="1"/>
          <p:nvPr/>
        </p:nvSpPr>
        <p:spPr>
          <a:xfrm>
            <a:off x="4160784" y="2758555"/>
            <a:ext cx="4275475" cy="461665"/>
          </a:xfrm>
          <a:prstGeom prst="rect">
            <a:avLst/>
          </a:prstGeom>
          <a:noFill/>
        </p:spPr>
        <p:txBody>
          <a:bodyPr wrap="square">
            <a:spAutoFit/>
          </a:bodyPr>
          <a:lstStyle/>
          <a:p>
            <a:r>
              <a:rPr lang="zh-CN" altLang="en-US" sz="2400" dirty="0">
                <a:solidFill>
                  <a:srgbClr val="FF0000"/>
                </a:solidFill>
              </a:rPr>
              <a:t>适用于测量数据少</a:t>
            </a:r>
            <a:r>
              <a:rPr lang="en-US" altLang="zh-CN" sz="2400" dirty="0">
                <a:solidFill>
                  <a:srgbClr val="FF0000"/>
                </a:solidFill>
              </a:rPr>
              <a:t>n</a:t>
            </a:r>
            <a:r>
              <a:rPr lang="en-US" altLang="zh-CN" sz="2400" b="1" dirty="0">
                <a:solidFill>
                  <a:srgbClr val="FF0000"/>
                </a:solidFill>
                <a:latin typeface="华文仿宋" panose="02010600040101010101" pitchFamily="2" charset="-122"/>
                <a:ea typeface="华文仿宋" panose="02010600040101010101" pitchFamily="2" charset="-122"/>
              </a:rPr>
              <a:t> </a:t>
            </a:r>
            <a:r>
              <a:rPr lang="zh-CN" altLang="en-US" sz="2400" b="0" i="0" dirty="0">
                <a:solidFill>
                  <a:srgbClr val="FF0000"/>
                </a:solidFill>
                <a:effectLst/>
                <a:latin typeface="微软雅黑" panose="020B0503020204020204" pitchFamily="34" charset="-122"/>
                <a:ea typeface="微软雅黑" panose="020B0503020204020204" pitchFamily="34" charset="-122"/>
              </a:rPr>
              <a:t>≤</a:t>
            </a:r>
            <a:r>
              <a:rPr lang="en-US" altLang="zh-CN" sz="2400" dirty="0">
                <a:solidFill>
                  <a:srgbClr val="FF0000"/>
                </a:solidFill>
              </a:rPr>
              <a:t>10</a:t>
            </a:r>
            <a:endParaRPr lang="zh-CN" altLang="en-US" sz="2400" dirty="0">
              <a:solidFill>
                <a:srgbClr val="FF0000"/>
              </a:solidFill>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fontScale="90000"/>
          </a:bodyPr>
          <a:lstStyle/>
          <a:p>
            <a:pPr algn="l">
              <a:lnSpc>
                <a:spcPct val="120000"/>
              </a:lnSpc>
            </a:pPr>
            <a:r>
              <a:rPr lang="zh-CN" altLang="en-US" sz="3400" b="1" dirty="0">
                <a:latin typeface="楷体_GB2312" pitchFamily="49" charset="-122"/>
              </a:rPr>
              <a:t>应注意的问题</a:t>
            </a:r>
          </a:p>
        </p:txBody>
      </p:sp>
      <p:sp>
        <p:nvSpPr>
          <p:cNvPr id="13" name="矩形 12"/>
          <p:cNvSpPr/>
          <p:nvPr/>
        </p:nvSpPr>
        <p:spPr>
          <a:xfrm>
            <a:off x="1056189" y="1988840"/>
            <a:ext cx="9675325" cy="2868478"/>
          </a:xfrm>
          <a:prstGeom prst="rect">
            <a:avLst/>
          </a:prstGeom>
        </p:spPr>
        <p:txBody>
          <a:bodyPr wrap="square">
            <a:spAutoFit/>
          </a:bodyPr>
          <a:lstStyle/>
          <a:p>
            <a:pPr lvl="0" defTabSz="1022350">
              <a:lnSpc>
                <a:spcPct val="150000"/>
              </a:lnSpc>
              <a:spcAft>
                <a:spcPct val="35000"/>
              </a:spcAft>
            </a:pPr>
            <a:r>
              <a:rPr lang="en-US" altLang="zh-CN" sz="2200" b="1" dirty="0">
                <a:latin typeface="+mn-ea"/>
              </a:rPr>
              <a:t>① </a:t>
            </a:r>
            <a:r>
              <a:rPr lang="zh-CN" altLang="zh-CN" sz="2200" b="1" dirty="0">
                <a:latin typeface="+mn-ea"/>
              </a:rPr>
              <a:t>所有的检验法都是人为</a:t>
            </a:r>
            <a:r>
              <a:rPr lang="zh-CN" altLang="zh-CN" sz="2200" b="1" u="sng" dirty="0">
                <a:latin typeface="+mn-ea"/>
              </a:rPr>
              <a:t>主观</a:t>
            </a:r>
            <a:r>
              <a:rPr lang="zh-CN" altLang="zh-CN" sz="2200" b="1" dirty="0">
                <a:latin typeface="+mn-ea"/>
              </a:rPr>
              <a:t>拟定的，至今无统一的规定。当偏离正态分布和测量次数少时检验不一定可靠</a:t>
            </a:r>
            <a:r>
              <a:rPr lang="zh-CN" altLang="en-US" sz="2200" b="1" dirty="0">
                <a:latin typeface="+mn-ea"/>
              </a:rPr>
              <a:t>。</a:t>
            </a:r>
            <a:endParaRPr lang="en-US" altLang="zh-CN" sz="2200" b="1" dirty="0">
              <a:latin typeface="+mn-ea"/>
            </a:endParaRPr>
          </a:p>
          <a:p>
            <a:pPr defTabSz="1022350">
              <a:lnSpc>
                <a:spcPct val="150000"/>
              </a:lnSpc>
              <a:spcAft>
                <a:spcPct val="35000"/>
              </a:spcAft>
            </a:pPr>
            <a:r>
              <a:rPr lang="zh-CN" altLang="zh-CN" sz="2200" b="1" dirty="0"/>
              <a:t>② 若有多个可疑数据同时超过检验所定置信区间，应</a:t>
            </a:r>
            <a:r>
              <a:rPr lang="zh-CN" altLang="zh-CN" sz="2200" b="1" u="sng" dirty="0"/>
              <a:t>逐个</a:t>
            </a:r>
            <a:r>
              <a:rPr lang="zh-CN" altLang="zh-CN" sz="2200" b="1" dirty="0"/>
              <a:t>剔除，重新计算，再行判别。若有两个相同数据超出范围时，应逐个剔除。</a:t>
            </a:r>
            <a:endParaRPr lang="en-US" altLang="zh-CN" sz="2200" b="1" dirty="0"/>
          </a:p>
          <a:p>
            <a:pPr lvl="0" defTabSz="1022350">
              <a:lnSpc>
                <a:spcPct val="150000"/>
              </a:lnSpc>
              <a:spcAft>
                <a:spcPct val="35000"/>
              </a:spcAft>
            </a:pPr>
            <a:r>
              <a:rPr lang="zh-CN" altLang="zh-CN" sz="2200" b="1" dirty="0"/>
              <a:t>③ 在一组测量数据中，可疑数据应很少。反之，说明系统工作不正常。</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1"/>
          <p:cNvSpPr>
            <a:spLocks noGrp="1"/>
          </p:cNvSpPr>
          <p:nvPr>
            <p:ph type="dt" sz="quarter" idx="10"/>
          </p:nvPr>
        </p:nvSpPr>
        <p:spPr bwMode="auto">
          <a:xfrm>
            <a:off x="0" y="6381750"/>
            <a:ext cx="2133600" cy="47625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eaLnBrk="1" fontAlgn="base" hangingPunct="1">
              <a:spcBef>
                <a:spcPct val="0"/>
              </a:spcBef>
              <a:spcAft>
                <a:spcPct val="0"/>
              </a:spcAft>
              <a:defRPr sz="1000" b="1" kern="1200">
                <a:solidFill>
                  <a:schemeClr val="bg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FEF4D103-323D-4009-B095-0186DCFDEC2A}" type="datetime12">
              <a:rPr lang="en-US" smtClean="0"/>
              <a:t>9:54 AM</a:t>
            </a:fld>
            <a:endParaRPr lang="en-US" altLang="zh-CN" sz="1000">
              <a:solidFill>
                <a:schemeClr val="bg1"/>
              </a:solidFill>
            </a:endParaRPr>
          </a:p>
        </p:txBody>
      </p:sp>
      <p:sp>
        <p:nvSpPr>
          <p:cNvPr id="60419" name="灯片编号占位符 3"/>
          <p:cNvSpPr>
            <a:spLocks noGrp="1"/>
          </p:cNvSpPr>
          <p:nvPr>
            <p:ph type="sldNum" sz="quarter" idx="12"/>
          </p:nvPr>
        </p:nvSpPr>
        <p:spPr bwMode="auto">
          <a:xfrm>
            <a:off x="7010400" y="6381750"/>
            <a:ext cx="2133600" cy="47625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B6C8F8D9-AAB3-41BC-B090-C28EC47ADB8E}" type="slidenum">
              <a:rPr lang="en-US" altLang="zh-CN" smtClean="0"/>
              <a:t>63</a:t>
            </a:fld>
            <a:endParaRPr lang="en-US" altLang="zh-CN" sz="1000">
              <a:solidFill>
                <a:schemeClr val="bg1"/>
              </a:solidFill>
              <a:ea typeface="隶书" panose="02010509060101010101" pitchFamily="49" charset="-122"/>
            </a:endParaRPr>
          </a:p>
        </p:txBody>
      </p:sp>
      <p:sp>
        <p:nvSpPr>
          <p:cNvPr id="60420" name="Rectangle 3"/>
          <p:cNvSpPr>
            <a:spLocks noChangeArrowheads="1"/>
          </p:cNvSpPr>
          <p:nvPr/>
        </p:nvSpPr>
        <p:spPr bwMode="auto">
          <a:xfrm>
            <a:off x="515380" y="981076"/>
            <a:ext cx="1134126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例</a:t>
            </a:r>
            <a:r>
              <a:rPr lang="en-US" altLang="zh-CN" sz="2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000" dirty="0">
                <a:solidFill>
                  <a:srgbClr val="000000"/>
                </a:solidFill>
                <a:latin typeface="宋体" panose="02010600030101010101" pitchFamily="2" charset="-122"/>
                <a:ea typeface="华文仿宋" panose="02010600040101010101" pitchFamily="2" charset="-122"/>
                <a:cs typeface="Times New Roman" panose="02020603050405020304" pitchFamily="18" charset="0"/>
              </a:rPr>
              <a:t>对某一电压进行</a:t>
            </a:r>
            <a:r>
              <a:rPr lang="en-US" altLang="zh-CN" sz="2000" dirty="0">
                <a:solidFill>
                  <a:srgbClr val="000000"/>
                </a:solidFill>
                <a:latin typeface="宋体" panose="02010600030101010101" pitchFamily="2" charset="-122"/>
                <a:ea typeface="华文仿宋" panose="02010600040101010101" pitchFamily="2" charset="-122"/>
                <a:cs typeface="Times New Roman" panose="02020603050405020304" pitchFamily="18" charset="0"/>
              </a:rPr>
              <a:t>9</a:t>
            </a:r>
            <a:r>
              <a:rPr lang="zh-CN" altLang="en-US" sz="2000" dirty="0">
                <a:solidFill>
                  <a:srgbClr val="000000"/>
                </a:solidFill>
                <a:latin typeface="宋体" panose="02010600030101010101" pitchFamily="2" charset="-122"/>
                <a:ea typeface="华文仿宋" panose="02010600040101010101" pitchFamily="2" charset="-122"/>
                <a:cs typeface="Times New Roman" panose="02020603050405020304" pitchFamily="18" charset="0"/>
              </a:rPr>
              <a:t>次等精密度测量，数据为</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10.41</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10.43</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10.37</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10.44</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10.38</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10.43</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10.42</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10.45</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10.41</a:t>
            </a:r>
            <a:r>
              <a:rPr lang="zh-CN" altLang="en-US" sz="2000" dirty="0">
                <a:latin typeface="宋体" panose="02010600030101010101" pitchFamily="2" charset="-122"/>
                <a:ea typeface="华文仿宋" panose="02010600040101010101" pitchFamily="2" charset="-122"/>
                <a:cs typeface="Times New Roman" panose="02020603050405020304" pitchFamily="18" charset="0"/>
              </a:rPr>
              <a:t>。</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判断上述测量数据里面是否有坏值？若有，请指出哪个数据是坏值，若没有，请说明</a:t>
            </a:r>
            <a:r>
              <a:rPr lang="zh-CN" altLang="en-US" sz="2000" dirty="0">
                <a:latin typeface="宋体" panose="02010600030101010101" pitchFamily="2" charset="-122"/>
                <a:ea typeface="华文仿宋" panose="02010600040101010101" pitchFamily="2" charset="-122"/>
                <a:cs typeface="Times New Roman" panose="02020603050405020304" pitchFamily="18" charset="0"/>
              </a:rPr>
              <a:t>理由</a:t>
            </a:r>
            <a:r>
              <a:rPr lang="zh-CN" altLang="en-US" sz="2000" dirty="0">
                <a:solidFill>
                  <a:srgbClr val="000000"/>
                </a:solidFill>
                <a:latin typeface="宋体" panose="02010600030101010101" pitchFamily="2" charset="-122"/>
                <a:ea typeface="华文仿宋" panose="02010600040101010101" pitchFamily="2" charset="-122"/>
                <a:cs typeface="Times New Roman" panose="02020603050405020304" pitchFamily="18" charset="0"/>
              </a:rPr>
              <a:t>？取置信概率</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P</a:t>
            </a:r>
            <a:r>
              <a:rPr lang="zh-CN" altLang="zh-CN" sz="2000" dirty="0">
                <a:latin typeface="宋体" panose="02010600030101010101" pitchFamily="2" charset="-122"/>
                <a:ea typeface="华文仿宋" panose="02010600040101010101" pitchFamily="2" charset="-122"/>
                <a:cs typeface="Times New Roman" panose="02020603050405020304" pitchFamily="18" charset="0"/>
              </a:rPr>
              <a:t>为</a:t>
            </a:r>
            <a:r>
              <a:rPr lang="en-US" altLang="zh-CN" sz="2000" dirty="0">
                <a:latin typeface="宋体" panose="02010600030101010101" pitchFamily="2" charset="-122"/>
                <a:ea typeface="华文仿宋" panose="02010600040101010101" pitchFamily="2" charset="-122"/>
                <a:cs typeface="Times New Roman" panose="02020603050405020304" pitchFamily="18" charset="0"/>
              </a:rPr>
              <a:t>99%</a:t>
            </a:r>
            <a:r>
              <a:rPr lang="zh-CN" altLang="en-US" sz="2000" dirty="0">
                <a:latin typeface="宋体" panose="02010600030101010101" pitchFamily="2" charset="-122"/>
                <a:ea typeface="华文仿宋" panose="02010600040101010101" pitchFamily="2" charset="-122"/>
                <a:cs typeface="Times New Roman" panose="02020603050405020304" pitchFamily="18" charset="0"/>
              </a:rPr>
              <a:t>的</a:t>
            </a:r>
            <a:r>
              <a:rPr lang="zh-CN" altLang="en-US" sz="2000" dirty="0">
                <a:ea typeface="华文仿宋" panose="02010600040101010101" pitchFamily="2" charset="-122"/>
                <a:cs typeface="Times New Roman" panose="02020603050405020304" pitchFamily="18" charset="0"/>
              </a:rPr>
              <a:t>。</a:t>
            </a:r>
            <a:endParaRPr lang="zh-CN" altLang="en-US" sz="2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60421" name="Rectangle 12"/>
          <p:cNvSpPr>
            <a:spLocks noChangeArrowheads="1"/>
          </p:cNvSpPr>
          <p:nvPr/>
        </p:nvSpPr>
        <p:spPr bwMode="auto">
          <a:xfrm>
            <a:off x="3390900" y="2105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60422" name="Rectangle 14"/>
          <p:cNvSpPr>
            <a:spLocks noChangeArrowheads="1"/>
          </p:cNvSpPr>
          <p:nvPr/>
        </p:nvSpPr>
        <p:spPr bwMode="auto">
          <a:xfrm>
            <a:off x="3390900" y="2105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60423" name="Rectangle 16"/>
          <p:cNvSpPr>
            <a:spLocks noChangeArrowheads="1"/>
          </p:cNvSpPr>
          <p:nvPr/>
        </p:nvSpPr>
        <p:spPr bwMode="auto">
          <a:xfrm>
            <a:off x="3390900" y="2105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60424" name="Rectangle 18"/>
          <p:cNvSpPr>
            <a:spLocks noChangeArrowheads="1"/>
          </p:cNvSpPr>
          <p:nvPr/>
        </p:nvSpPr>
        <p:spPr bwMode="auto">
          <a:xfrm>
            <a:off x="3390900" y="2105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60425" name="Rectangle 20"/>
          <p:cNvSpPr>
            <a:spLocks noChangeArrowheads="1"/>
          </p:cNvSpPr>
          <p:nvPr/>
        </p:nvSpPr>
        <p:spPr bwMode="auto">
          <a:xfrm>
            <a:off x="3390900" y="2105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60426" name="Rectangle 22"/>
          <p:cNvSpPr>
            <a:spLocks noChangeArrowheads="1"/>
          </p:cNvSpPr>
          <p:nvPr/>
        </p:nvSpPr>
        <p:spPr bwMode="auto">
          <a:xfrm>
            <a:off x="3390900" y="2105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60427" name="Rectangle 24"/>
          <p:cNvSpPr>
            <a:spLocks noChangeArrowheads="1"/>
          </p:cNvSpPr>
          <p:nvPr/>
        </p:nvSpPr>
        <p:spPr bwMode="auto">
          <a:xfrm>
            <a:off x="3390900" y="2105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60428" name="Rectangle 26"/>
          <p:cNvSpPr>
            <a:spLocks noChangeArrowheads="1"/>
          </p:cNvSpPr>
          <p:nvPr/>
        </p:nvSpPr>
        <p:spPr bwMode="auto">
          <a:xfrm>
            <a:off x="3390900" y="2105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13" name="组合 12"/>
          <p:cNvGrpSpPr/>
          <p:nvPr/>
        </p:nvGrpSpPr>
        <p:grpSpPr bwMode="auto">
          <a:xfrm>
            <a:off x="3143250" y="2487984"/>
            <a:ext cx="3727450" cy="1227137"/>
            <a:chOff x="1762547" y="1700808"/>
            <a:chExt cx="3726638" cy="1226877"/>
          </a:xfrm>
        </p:grpSpPr>
        <p:graphicFrame>
          <p:nvGraphicFramePr>
            <p:cNvPr id="14" name="Object 4"/>
            <p:cNvGraphicFramePr>
              <a:graphicFrameLocks noChangeAspect="1"/>
            </p:cNvGraphicFramePr>
            <p:nvPr/>
          </p:nvGraphicFramePr>
          <p:xfrm>
            <a:off x="3062427" y="2169021"/>
            <a:ext cx="2426758" cy="758664"/>
          </p:xfrm>
          <a:graphic>
            <a:graphicData uri="http://schemas.openxmlformats.org/presentationml/2006/ole">
              <mc:AlternateContent xmlns:mc="http://schemas.openxmlformats.org/markup-compatibility/2006">
                <mc:Choice xmlns:v="urn:schemas-microsoft-com:vml" Requires="v">
                  <p:oleObj spid="_x0000_s37904" name="Equation" r:id="rId3" imgW="1371600" imgH="431800" progId="Equation.DSMT4">
                    <p:embed/>
                  </p:oleObj>
                </mc:Choice>
                <mc:Fallback>
                  <p:oleObj name="Equation" r:id="rId3" imgW="1371600" imgH="431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427" y="2169021"/>
                          <a:ext cx="2426758" cy="75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3"/>
            <p:cNvSpPr>
              <a:spLocks noChangeArrowheads="1"/>
            </p:cNvSpPr>
            <p:nvPr/>
          </p:nvSpPr>
          <p:spPr bwMode="auto">
            <a:xfrm>
              <a:off x="1762547" y="1700808"/>
              <a:ext cx="3708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None/>
              </a:pPr>
              <a:r>
                <a:rPr lang="zh-CN" altLang="en-US" sz="200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000">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00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000">
                  <a:latin typeface="华文仿宋" panose="02010600040101010101" pitchFamily="2" charset="-122"/>
                  <a:ea typeface="华文仿宋" panose="02010600040101010101" pitchFamily="2" charset="-122"/>
                  <a:cs typeface="Times New Roman" panose="02020603050405020304" pitchFamily="18" charset="0"/>
                </a:rPr>
                <a:t>计算算术平均值</a:t>
              </a:r>
              <a:endParaRPr lang="zh-CN" altLang="en-US" sz="2000">
                <a:ea typeface="华文仿宋" panose="02010600040101010101" pitchFamily="2" charset="-122"/>
                <a:cs typeface="Times New Roman" panose="02020603050405020304" pitchFamily="18" charset="0"/>
              </a:endParaRPr>
            </a:p>
          </p:txBody>
        </p:sp>
      </p:grpSp>
      <p:sp>
        <p:nvSpPr>
          <p:cNvPr id="16" name="矩形 2"/>
          <p:cNvSpPr>
            <a:spLocks noChangeArrowheads="1"/>
          </p:cNvSpPr>
          <p:nvPr/>
        </p:nvSpPr>
        <p:spPr bwMode="auto">
          <a:xfrm>
            <a:off x="926238" y="2138364"/>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黑体" panose="02010609060101010101" pitchFamily="49" charset="-122"/>
                <a:ea typeface="黑体" panose="02010609060101010101" pitchFamily="49" charset="-122"/>
              </a:rPr>
              <a:t>解：</a:t>
            </a:r>
          </a:p>
        </p:txBody>
      </p:sp>
      <p:grpSp>
        <p:nvGrpSpPr>
          <p:cNvPr id="17" name="组合 16"/>
          <p:cNvGrpSpPr/>
          <p:nvPr/>
        </p:nvGrpSpPr>
        <p:grpSpPr bwMode="auto">
          <a:xfrm>
            <a:off x="3144838" y="3888158"/>
            <a:ext cx="3708400" cy="812800"/>
            <a:chOff x="1763688" y="2920878"/>
            <a:chExt cx="3708412" cy="811690"/>
          </a:xfrm>
        </p:grpSpPr>
        <p:graphicFrame>
          <p:nvGraphicFramePr>
            <p:cNvPr id="18" name="Object 6"/>
            <p:cNvGraphicFramePr>
              <a:graphicFrameLocks noChangeAspect="1"/>
            </p:cNvGraphicFramePr>
            <p:nvPr/>
          </p:nvGraphicFramePr>
          <p:xfrm>
            <a:off x="2950679" y="3320988"/>
            <a:ext cx="1332148" cy="411580"/>
          </p:xfrm>
          <a:graphic>
            <a:graphicData uri="http://schemas.openxmlformats.org/presentationml/2006/ole">
              <mc:AlternateContent xmlns:mc="http://schemas.openxmlformats.org/markup-compatibility/2006">
                <mc:Choice xmlns:v="urn:schemas-microsoft-com:vml" Requires="v">
                  <p:oleObj spid="_x0000_s37905" name="公式" r:id="rId5" imgW="774065" imgH="241300" progId="Equation.3">
                    <p:embed/>
                  </p:oleObj>
                </mc:Choice>
                <mc:Fallback>
                  <p:oleObj name="公式" r:id="rId5" imgW="774065" imgH="2413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0679" y="3320988"/>
                          <a:ext cx="1332148" cy="41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矩形 24"/>
            <p:cNvSpPr>
              <a:spLocks noChangeArrowheads="1"/>
            </p:cNvSpPr>
            <p:nvPr/>
          </p:nvSpPr>
          <p:spPr bwMode="auto">
            <a:xfrm>
              <a:off x="1763688" y="2920878"/>
              <a:ext cx="3708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None/>
              </a:pPr>
              <a:r>
                <a:rPr lang="zh-CN" altLang="en-US" sz="200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000">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00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000">
                  <a:latin typeface="华文仿宋" panose="02010600040101010101" pitchFamily="2" charset="-122"/>
                  <a:ea typeface="华文仿宋" panose="02010600040101010101" pitchFamily="2" charset="-122"/>
                  <a:cs typeface="Times New Roman" panose="02020603050405020304" pitchFamily="18" charset="0"/>
                </a:rPr>
                <a:t>计算剩余误差</a:t>
              </a:r>
              <a:endParaRPr lang="zh-CN" altLang="en-US" sz="2000">
                <a:ea typeface="华文仿宋" panose="02010600040101010101" pitchFamily="2" charset="-122"/>
                <a:cs typeface="Times New Roman" panose="02020603050405020304" pitchFamily="18" charset="0"/>
              </a:endParaRPr>
            </a:p>
          </p:txBody>
        </p:sp>
      </p:grpSp>
      <p:graphicFrame>
        <p:nvGraphicFramePr>
          <p:cNvPr id="20" name="表格 2"/>
          <p:cNvGraphicFramePr>
            <a:graphicFrameLocks noGrp="1"/>
          </p:cNvGraphicFramePr>
          <p:nvPr/>
        </p:nvGraphicFramePr>
        <p:xfrm>
          <a:off x="2281209" y="5196800"/>
          <a:ext cx="8128000" cy="11125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40">
                <a:tc>
                  <a:txBody>
                    <a:bodyPr/>
                    <a:lstStyle/>
                    <a:p>
                      <a:endParaRPr lang="zh-CN" altLang="en-US"/>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10000"/>
                  </a:ext>
                </a:extLst>
              </a:tr>
              <a:tr h="370840">
                <a:tc>
                  <a:txBody>
                    <a:bodyPr/>
                    <a:lstStyle/>
                    <a:p>
                      <a:r>
                        <a:rPr lang="en-US" altLang="zh-CN" i="1" dirty="0"/>
                        <a:t>x</a:t>
                      </a:r>
                      <a:r>
                        <a:rPr lang="en-US" altLang="zh-CN" baseline="-25000" dirty="0"/>
                        <a:t>i</a:t>
                      </a:r>
                      <a:endParaRPr lang="zh-CN" altLang="en-US" baseline="-25000" dirty="0"/>
                    </a:p>
                  </a:txBody>
                  <a:tcPr/>
                </a:tc>
                <a:tc>
                  <a:txBody>
                    <a:bodyPr/>
                    <a:lstStyle/>
                    <a:p>
                      <a:r>
                        <a:rPr lang="en-US" altLang="zh-CN" dirty="0"/>
                        <a:t>10.41</a:t>
                      </a:r>
                      <a:endParaRPr lang="zh-CN" altLang="en-US" dirty="0"/>
                    </a:p>
                  </a:txBody>
                  <a:tcPr/>
                </a:tc>
                <a:tc>
                  <a:txBody>
                    <a:bodyPr/>
                    <a:lstStyle/>
                    <a:p>
                      <a:r>
                        <a:rPr lang="en-US" altLang="zh-CN" dirty="0"/>
                        <a:t>10.43</a:t>
                      </a:r>
                      <a:endParaRPr lang="zh-CN" altLang="en-US" dirty="0"/>
                    </a:p>
                  </a:txBody>
                  <a:tcPr/>
                </a:tc>
                <a:tc>
                  <a:txBody>
                    <a:bodyPr/>
                    <a:lstStyle/>
                    <a:p>
                      <a:r>
                        <a:rPr lang="en-US" altLang="zh-CN" dirty="0"/>
                        <a:t>10.37</a:t>
                      </a:r>
                      <a:endParaRPr lang="zh-CN" altLang="en-US" dirty="0"/>
                    </a:p>
                  </a:txBody>
                  <a:tcPr/>
                </a:tc>
                <a:tc>
                  <a:txBody>
                    <a:bodyPr/>
                    <a:lstStyle/>
                    <a:p>
                      <a:r>
                        <a:rPr lang="en-US" altLang="zh-CN" dirty="0"/>
                        <a:t>10.44</a:t>
                      </a:r>
                      <a:endParaRPr lang="zh-CN" altLang="en-US" dirty="0"/>
                    </a:p>
                  </a:txBody>
                  <a:tcPr/>
                </a:tc>
                <a:tc>
                  <a:txBody>
                    <a:bodyPr/>
                    <a:lstStyle/>
                    <a:p>
                      <a:r>
                        <a:rPr lang="en-US" altLang="zh-CN" dirty="0"/>
                        <a:t>10.38</a:t>
                      </a:r>
                      <a:endParaRPr lang="zh-CN" altLang="en-US" dirty="0"/>
                    </a:p>
                  </a:txBody>
                  <a:tcPr/>
                </a:tc>
                <a:tc>
                  <a:txBody>
                    <a:bodyPr/>
                    <a:lstStyle/>
                    <a:p>
                      <a:r>
                        <a:rPr lang="en-US" altLang="zh-CN" dirty="0"/>
                        <a:t>10.43</a:t>
                      </a:r>
                      <a:endParaRPr lang="zh-CN" altLang="en-US" dirty="0"/>
                    </a:p>
                  </a:txBody>
                  <a:tcPr/>
                </a:tc>
                <a:tc>
                  <a:txBody>
                    <a:bodyPr/>
                    <a:lstStyle/>
                    <a:p>
                      <a:r>
                        <a:rPr lang="en-US" altLang="zh-CN" dirty="0"/>
                        <a:t>10.42</a:t>
                      </a:r>
                      <a:endParaRPr lang="zh-CN" altLang="en-US" dirty="0"/>
                    </a:p>
                  </a:txBody>
                  <a:tcPr/>
                </a:tc>
                <a:tc>
                  <a:txBody>
                    <a:bodyPr/>
                    <a:lstStyle/>
                    <a:p>
                      <a:r>
                        <a:rPr lang="en-US" altLang="zh-CN" dirty="0"/>
                        <a:t>10.45</a:t>
                      </a:r>
                      <a:endParaRPr lang="zh-CN" altLang="en-US" dirty="0"/>
                    </a:p>
                  </a:txBody>
                  <a:tcPr/>
                </a:tc>
                <a:tc>
                  <a:txBody>
                    <a:bodyPr/>
                    <a:lstStyle/>
                    <a:p>
                      <a:r>
                        <a:rPr lang="en-US" altLang="zh-CN" dirty="0"/>
                        <a:t>10.41</a:t>
                      </a:r>
                      <a:endParaRPr lang="zh-CN" altLang="en-US" dirty="0"/>
                    </a:p>
                  </a:txBody>
                  <a:tcPr/>
                </a:tc>
                <a:extLst>
                  <a:ext uri="{0D108BD9-81ED-4DB2-BD59-A6C34878D82A}">
                    <a16:rowId xmlns:a16="http://schemas.microsoft.com/office/drawing/2014/main" val="10001"/>
                  </a:ext>
                </a:extLst>
              </a:tr>
              <a:tr h="370840">
                <a:tc>
                  <a:txBody>
                    <a:bodyPr/>
                    <a:lstStyle/>
                    <a:p>
                      <a:r>
                        <a:rPr lang="en-US" altLang="zh-CN" i="1" dirty="0"/>
                        <a:t>v</a:t>
                      </a:r>
                      <a:r>
                        <a:rPr lang="en-US" altLang="zh-CN" baseline="-25000" dirty="0"/>
                        <a:t>i</a:t>
                      </a:r>
                      <a:endParaRPr lang="zh-CN" altLang="en-US" baseline="-25000" dirty="0"/>
                    </a:p>
                  </a:txBody>
                  <a:tcPr/>
                </a:tc>
                <a:tc>
                  <a:txBody>
                    <a:bodyPr/>
                    <a:lstStyle/>
                    <a:p>
                      <a:r>
                        <a:rPr lang="en-US" altLang="zh-CN" dirty="0"/>
                        <a:t>-0.01</a:t>
                      </a:r>
                      <a:endParaRPr lang="zh-CN" altLang="en-US" dirty="0"/>
                    </a:p>
                  </a:txBody>
                  <a:tcPr/>
                </a:tc>
                <a:tc>
                  <a:txBody>
                    <a:bodyPr/>
                    <a:lstStyle/>
                    <a:p>
                      <a:r>
                        <a:rPr lang="en-US" altLang="zh-CN" dirty="0"/>
                        <a:t>0.01</a:t>
                      </a:r>
                      <a:endParaRPr lang="zh-CN" altLang="en-US" dirty="0"/>
                    </a:p>
                  </a:txBody>
                  <a:tcPr/>
                </a:tc>
                <a:tc>
                  <a:txBody>
                    <a:bodyPr/>
                    <a:lstStyle/>
                    <a:p>
                      <a:r>
                        <a:rPr lang="en-US" altLang="zh-CN" dirty="0"/>
                        <a:t>-0.05</a:t>
                      </a:r>
                      <a:endParaRPr lang="zh-CN" altLang="en-US" dirty="0"/>
                    </a:p>
                  </a:txBody>
                  <a:tcPr/>
                </a:tc>
                <a:tc>
                  <a:txBody>
                    <a:bodyPr/>
                    <a:lstStyle/>
                    <a:p>
                      <a:r>
                        <a:rPr lang="en-US" altLang="zh-CN" dirty="0"/>
                        <a:t>0.02</a:t>
                      </a:r>
                      <a:endParaRPr lang="zh-CN" altLang="en-US" dirty="0"/>
                    </a:p>
                  </a:txBody>
                  <a:tcPr/>
                </a:tc>
                <a:tc>
                  <a:txBody>
                    <a:bodyPr/>
                    <a:lstStyle/>
                    <a:p>
                      <a:r>
                        <a:rPr lang="en-US" altLang="zh-CN" dirty="0"/>
                        <a:t>-0.04</a:t>
                      </a:r>
                      <a:endParaRPr lang="zh-CN" altLang="en-US" dirty="0"/>
                    </a:p>
                  </a:txBody>
                  <a:tcPr/>
                </a:tc>
                <a:tc>
                  <a:txBody>
                    <a:bodyPr/>
                    <a:lstStyle/>
                    <a:p>
                      <a:r>
                        <a:rPr lang="en-US" altLang="zh-CN" dirty="0"/>
                        <a:t>0.01</a:t>
                      </a:r>
                      <a:endParaRPr lang="zh-CN" altLang="en-US" dirty="0"/>
                    </a:p>
                  </a:txBody>
                  <a:tcPr/>
                </a:tc>
                <a:tc>
                  <a:txBody>
                    <a:bodyPr/>
                    <a:lstStyle/>
                    <a:p>
                      <a:r>
                        <a:rPr lang="en-US" altLang="zh-CN" dirty="0"/>
                        <a:t>0</a:t>
                      </a:r>
                      <a:endParaRPr lang="zh-CN" altLang="en-US" dirty="0"/>
                    </a:p>
                  </a:txBody>
                  <a:tcPr/>
                </a:tc>
                <a:tc>
                  <a:txBody>
                    <a:bodyPr/>
                    <a:lstStyle/>
                    <a:p>
                      <a:r>
                        <a:rPr lang="en-US" altLang="zh-CN" dirty="0"/>
                        <a:t>0.03</a:t>
                      </a:r>
                      <a:endParaRPr lang="zh-CN" altLang="en-US" dirty="0"/>
                    </a:p>
                  </a:txBody>
                  <a:tcPr/>
                </a:tc>
                <a:tc>
                  <a:txBody>
                    <a:bodyPr/>
                    <a:lstStyle/>
                    <a:p>
                      <a:r>
                        <a:rPr lang="en-US" altLang="zh-CN" dirty="0"/>
                        <a:t>-0.01</a:t>
                      </a:r>
                      <a:endParaRPr lang="zh-CN" altLang="en-US" dirty="0"/>
                    </a:p>
                  </a:txBody>
                  <a:tcPr/>
                </a:tc>
                <a:extLst>
                  <a:ext uri="{0D108BD9-81ED-4DB2-BD59-A6C34878D82A}">
                    <a16:rowId xmlns:a16="http://schemas.microsoft.com/office/drawing/2014/main" val="10002"/>
                  </a:ext>
                </a:extLst>
              </a:tr>
            </a:tbl>
          </a:graphicData>
        </a:graphic>
      </p:graphicFrame>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1"/>
          <p:cNvSpPr>
            <a:spLocks noGrp="1"/>
          </p:cNvSpPr>
          <p:nvPr>
            <p:ph type="dt" sz="quarter" idx="10"/>
          </p:nvPr>
        </p:nvSpPr>
        <p:spPr bwMode="auto">
          <a:xfrm>
            <a:off x="0" y="6381750"/>
            <a:ext cx="2133600" cy="47625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eaLnBrk="1" fontAlgn="base" hangingPunct="1">
              <a:spcBef>
                <a:spcPct val="0"/>
              </a:spcBef>
              <a:spcAft>
                <a:spcPct val="0"/>
              </a:spcAft>
              <a:defRPr sz="1000" b="1" kern="1200">
                <a:solidFill>
                  <a:schemeClr val="bg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FEF4D103-323D-4009-B095-0186DCFDEC2A}" type="datetime12">
              <a:rPr lang="en-US" smtClean="0"/>
              <a:t>9:54 AM</a:t>
            </a:fld>
            <a:endParaRPr lang="en-US" altLang="zh-CN" sz="1000">
              <a:solidFill>
                <a:schemeClr val="bg1"/>
              </a:solidFill>
            </a:endParaRPr>
          </a:p>
        </p:txBody>
      </p:sp>
      <p:sp>
        <p:nvSpPr>
          <p:cNvPr id="63491" name="灯片编号占位符 3"/>
          <p:cNvSpPr>
            <a:spLocks noGrp="1"/>
          </p:cNvSpPr>
          <p:nvPr>
            <p:ph type="sldNum" sz="quarter" idx="12"/>
          </p:nvPr>
        </p:nvSpPr>
        <p:spPr bwMode="auto">
          <a:xfrm>
            <a:off x="7010400" y="6381750"/>
            <a:ext cx="2133600" cy="47625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B6C8F8D9-AAB3-41BC-B090-C28EC47ADB8E}" type="slidenum">
              <a:rPr lang="en-US" altLang="zh-CN" smtClean="0"/>
              <a:t>64</a:t>
            </a:fld>
            <a:endParaRPr lang="en-US" altLang="zh-CN" sz="1000">
              <a:solidFill>
                <a:schemeClr val="bg1"/>
              </a:solidFill>
              <a:ea typeface="隶书" panose="02010509060101010101" pitchFamily="49" charset="-122"/>
            </a:endParaRPr>
          </a:p>
        </p:txBody>
      </p:sp>
      <p:sp>
        <p:nvSpPr>
          <p:cNvPr id="63492" name="矩形 2"/>
          <p:cNvSpPr>
            <a:spLocks noChangeArrowheads="1"/>
          </p:cNvSpPr>
          <p:nvPr/>
        </p:nvSpPr>
        <p:spPr bwMode="auto">
          <a:xfrm>
            <a:off x="1966913" y="981075"/>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FF0000"/>
                </a:solidFill>
                <a:latin typeface="黑体" panose="02010609060101010101" pitchFamily="49" charset="-122"/>
                <a:ea typeface="黑体" panose="02010609060101010101" pitchFamily="49" charset="-122"/>
              </a:rPr>
              <a:t>解：</a:t>
            </a:r>
          </a:p>
        </p:txBody>
      </p:sp>
      <p:grpSp>
        <p:nvGrpSpPr>
          <p:cNvPr id="10" name="组合 9"/>
          <p:cNvGrpSpPr/>
          <p:nvPr/>
        </p:nvGrpSpPr>
        <p:grpSpPr bwMode="auto">
          <a:xfrm>
            <a:off x="2665414" y="1381126"/>
            <a:ext cx="6760956" cy="1503363"/>
            <a:chOff x="1775191" y="4271753"/>
            <a:chExt cx="6082618" cy="1504881"/>
          </a:xfrm>
        </p:grpSpPr>
        <p:graphicFrame>
          <p:nvGraphicFramePr>
            <p:cNvPr id="63498" name="Object 13"/>
            <p:cNvGraphicFramePr>
              <a:graphicFrameLocks noChangeAspect="1"/>
            </p:cNvGraphicFramePr>
            <p:nvPr/>
          </p:nvGraphicFramePr>
          <p:xfrm>
            <a:off x="1775191" y="4711935"/>
            <a:ext cx="5999966" cy="1064699"/>
          </p:xfrm>
          <a:graphic>
            <a:graphicData uri="http://schemas.openxmlformats.org/presentationml/2006/ole">
              <mc:AlternateContent xmlns:mc="http://schemas.openxmlformats.org/markup-compatibility/2006">
                <mc:Choice xmlns:v="urn:schemas-microsoft-com:vml" Requires="v">
                  <p:oleObj spid="_x0000_s38928" name="Equation" r:id="rId4" imgW="2438400" imgH="482600" progId="Equation.DSMT4">
                    <p:embed/>
                  </p:oleObj>
                </mc:Choice>
                <mc:Fallback>
                  <p:oleObj name="Equation" r:id="rId4" imgW="2438400" imgH="48260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5191" y="4711935"/>
                          <a:ext cx="5999966" cy="106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9" name="矩形 5"/>
            <p:cNvSpPr>
              <a:spLocks noChangeArrowheads="1"/>
            </p:cNvSpPr>
            <p:nvPr/>
          </p:nvSpPr>
          <p:spPr bwMode="auto">
            <a:xfrm>
              <a:off x="1775191" y="4271753"/>
              <a:ext cx="6082618" cy="7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spcBef>
                  <a:spcPct val="0"/>
                </a:spcBef>
                <a:buNone/>
              </a:pPr>
              <a:r>
                <a:rPr lang="zh-CN" altLang="en-US" sz="2000" dirty="0">
                  <a:latin typeface="华文仿宋" panose="02010600040101010101" pitchFamily="2" charset="-122"/>
                  <a:ea typeface="华文仿宋" panose="02010600040101010101" pitchFamily="2" charset="-122"/>
                </a:rPr>
                <a:t>（</a:t>
              </a:r>
              <a:r>
                <a:rPr lang="en-US" altLang="zh-CN" sz="2000" dirty="0">
                  <a:latin typeface="华文仿宋" panose="02010600040101010101" pitchFamily="2" charset="-122"/>
                  <a:ea typeface="华文仿宋" panose="02010600040101010101" pitchFamily="2" charset="-122"/>
                </a:rPr>
                <a:t>3</a:t>
              </a:r>
              <a:r>
                <a:rPr lang="zh-CN" altLang="en-US" sz="2000" dirty="0">
                  <a:latin typeface="华文仿宋" panose="02010600040101010101" pitchFamily="2" charset="-122"/>
                  <a:ea typeface="华文仿宋" panose="02010600040101010101" pitchFamily="2" charset="-122"/>
                </a:rPr>
                <a:t>）计算标准差估计值（实验标准差），利用贝赛尔公式</a:t>
              </a:r>
            </a:p>
            <a:p>
              <a:pPr marL="0" lvl="1" eaLnBrk="1" hangingPunct="1">
                <a:spcBef>
                  <a:spcPct val="0"/>
                </a:spcBef>
                <a:buNone/>
              </a:pPr>
              <a:endParaRPr lang="zh-CN" altLang="en-US" sz="2000" dirty="0">
                <a:latin typeface="华文仿宋" panose="02010600040101010101" pitchFamily="2" charset="-122"/>
                <a:ea typeface="华文仿宋" panose="02010600040101010101" pitchFamily="2" charset="-122"/>
              </a:endParaRPr>
            </a:p>
          </p:txBody>
        </p:sp>
      </p:grpSp>
      <p:grpSp>
        <p:nvGrpSpPr>
          <p:cNvPr id="17" name="组合 16"/>
          <p:cNvGrpSpPr/>
          <p:nvPr/>
        </p:nvGrpSpPr>
        <p:grpSpPr bwMode="auto">
          <a:xfrm>
            <a:off x="2027237" y="3609020"/>
            <a:ext cx="8137525" cy="1655763"/>
            <a:chOff x="503548" y="1016732"/>
            <a:chExt cx="8136904" cy="1655035"/>
          </a:xfrm>
        </p:grpSpPr>
        <p:sp>
          <p:nvSpPr>
            <p:cNvPr id="63495" name="矩形 1"/>
            <p:cNvSpPr>
              <a:spLocks noChangeArrowheads="1"/>
            </p:cNvSpPr>
            <p:nvPr/>
          </p:nvSpPr>
          <p:spPr bwMode="auto">
            <a:xfrm>
              <a:off x="503548" y="1016732"/>
              <a:ext cx="81369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Bef>
                  <a:spcPct val="0"/>
                </a:spcBef>
                <a:buFontTx/>
                <a:buNone/>
              </a:pP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4</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）判断粗差。因为</a:t>
              </a:r>
              <a:r>
                <a:rPr lang="en-US" altLang="zh-CN" sz="2000" i="1" dirty="0">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 =9</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次，比较少，采用格拉布斯准则。取</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P=99%</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，查表</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2-4</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，得格拉布斯系数</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G=2.32</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 则</a:t>
              </a:r>
            </a:p>
          </p:txBody>
        </p:sp>
        <p:graphicFrame>
          <p:nvGraphicFramePr>
            <p:cNvPr id="63496" name="对象 2"/>
            <p:cNvGraphicFramePr>
              <a:graphicFrameLocks noChangeAspect="1"/>
            </p:cNvGraphicFramePr>
            <p:nvPr/>
          </p:nvGraphicFramePr>
          <p:xfrm>
            <a:off x="2680602" y="1829300"/>
            <a:ext cx="3279525" cy="365124"/>
          </p:xfrm>
          <a:graphic>
            <a:graphicData uri="http://schemas.openxmlformats.org/presentationml/2006/ole">
              <mc:AlternateContent xmlns:mc="http://schemas.openxmlformats.org/markup-compatibility/2006">
                <mc:Choice xmlns:v="urn:schemas-microsoft-com:vml" Requires="v">
                  <p:oleObj spid="_x0000_s38929" name="Equation" r:id="rId6" imgW="1624965" imgH="177800" progId="Equation.DSMT4">
                    <p:embed/>
                  </p:oleObj>
                </mc:Choice>
                <mc:Fallback>
                  <p:oleObj name="Equation" r:id="rId6" imgW="1624965" imgH="177800" progId="Equation.DSMT4">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0602" y="1829300"/>
                          <a:ext cx="3279525" cy="365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7" name="矩形 3"/>
            <p:cNvSpPr>
              <a:spLocks noChangeArrowheads="1"/>
            </p:cNvSpPr>
            <p:nvPr/>
          </p:nvSpPr>
          <p:spPr bwMode="auto">
            <a:xfrm>
              <a:off x="997979" y="2302436"/>
              <a:ext cx="7642472"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lnSpc>
                  <a:spcPct val="90000"/>
                </a:lnSpc>
                <a:spcBef>
                  <a:spcPct val="0"/>
                </a:spcBef>
                <a:buNone/>
              </a:pPr>
              <a:r>
                <a:rPr lang="zh-CN" altLang="zh-CN" sz="2000">
                  <a:latin typeface="Times New Roman" panose="02020603050405020304" pitchFamily="18" charset="0"/>
                  <a:ea typeface="华文仿宋" panose="02010600040101010101" pitchFamily="2" charset="-122"/>
                  <a:cs typeface="Times New Roman" panose="02020603050405020304" pitchFamily="18" charset="0"/>
                </a:rPr>
                <a:t>通过判断，所有的剩余误差都小于</a:t>
              </a:r>
              <a:r>
                <a:rPr lang="en-US" altLang="zh-CN" sz="2000">
                  <a:latin typeface="Times New Roman" panose="02020603050405020304" pitchFamily="18" charset="0"/>
                  <a:ea typeface="华文仿宋" panose="02010600040101010101" pitchFamily="2" charset="-122"/>
                  <a:cs typeface="Times New Roman" panose="02020603050405020304" pitchFamily="18" charset="0"/>
                </a:rPr>
                <a:t>0.063</a:t>
              </a:r>
              <a:r>
                <a:rPr lang="zh-CN" altLang="zh-CN" sz="2000">
                  <a:latin typeface="Times New Roman" panose="02020603050405020304" pitchFamily="18" charset="0"/>
                  <a:ea typeface="华文仿宋" panose="02010600040101010101" pitchFamily="2" charset="-122"/>
                  <a:cs typeface="Times New Roman" panose="02020603050405020304" pitchFamily="18" charset="0"/>
                </a:rPr>
                <a:t>，故，上述数据没有坏值</a:t>
              </a:r>
              <a:endParaRPr lang="zh-CN" altLang="en-US" sz="2000">
                <a:latin typeface="Times New Roman" panose="02020603050405020304" pitchFamily="18" charset="0"/>
                <a:ea typeface="华文仿宋" panose="02010600040101010101" pitchFamily="2" charset="-122"/>
                <a:cs typeface="Times New Roman" panose="02020603050405020304" pitchFamily="18" charset="0"/>
              </a:endParaRPr>
            </a:p>
          </p:txBody>
        </p:sp>
      </p:gr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392204" y="1709637"/>
                <a:ext cx="11162884" cy="4921498"/>
              </a:xfrm>
            </p:spPr>
            <p:txBody>
              <a:bodyPr>
                <a:normAutofit/>
              </a:bodyPr>
              <a:lstStyle/>
              <a:p>
                <a:pPr>
                  <a:lnSpc>
                    <a:spcPct val="100000"/>
                  </a:lnSpc>
                  <a:spcBef>
                    <a:spcPct val="50000"/>
                  </a:spcBef>
                  <a:buSzTx/>
                  <a:buNone/>
                </a:pPr>
                <a:endParaRPr kumimoji="1" lang="en-US" altLang="zh-CN" dirty="0">
                  <a:latin typeface="+mn-ea"/>
                </a:endParaRPr>
              </a:p>
              <a:p>
                <a:pPr>
                  <a:lnSpc>
                    <a:spcPct val="100000"/>
                  </a:lnSpc>
                  <a:spcBef>
                    <a:spcPct val="50000"/>
                  </a:spcBef>
                  <a:buSzTx/>
                  <a:buNone/>
                </a:pPr>
                <a:endParaRPr kumimoji="1" lang="en-US" altLang="zh-CN" dirty="0">
                  <a:latin typeface="+mn-ea"/>
                </a:endParaRPr>
              </a:p>
              <a:p>
                <a:pPr>
                  <a:lnSpc>
                    <a:spcPct val="100000"/>
                  </a:lnSpc>
                  <a:spcBef>
                    <a:spcPct val="50000"/>
                  </a:spcBef>
                  <a:buSzTx/>
                  <a:buNone/>
                </a:pPr>
                <a:endParaRPr kumimoji="1" lang="en-US" altLang="zh-CN" dirty="0">
                  <a:latin typeface="+mn-ea"/>
                </a:endParaRPr>
              </a:p>
              <a:p>
                <a:pPr>
                  <a:lnSpc>
                    <a:spcPct val="100000"/>
                  </a:lnSpc>
                  <a:spcBef>
                    <a:spcPct val="50000"/>
                  </a:spcBef>
                  <a:buSzTx/>
                  <a:buNone/>
                </a:pPr>
                <a:r>
                  <a:rPr kumimoji="1" lang="zh-CN" altLang="en-US" dirty="0">
                    <a:latin typeface="+mn-ea"/>
                  </a:rPr>
                  <a:t>解：</a:t>
                </a:r>
                <a:r>
                  <a:rPr kumimoji="1" lang="en-US" altLang="zh-CN" dirty="0">
                    <a:latin typeface="+mn-ea"/>
                  </a:rPr>
                  <a:t>1</a:t>
                </a:r>
                <a:r>
                  <a:rPr kumimoji="1" lang="zh-CN" altLang="en-US" dirty="0">
                    <a:latin typeface="+mn-ea"/>
                  </a:rPr>
                  <a:t>）</a:t>
                </a:r>
                <a:r>
                  <a:rPr kumimoji="1" lang="en-US" altLang="zh-CN" dirty="0">
                    <a:latin typeface="+mn-ea"/>
                  </a:rPr>
                  <a:t> </a:t>
                </a:r>
                <a14:m>
                  <m:oMath xmlns:m="http://schemas.openxmlformats.org/officeDocument/2006/math">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𝑅</m:t>
                        </m:r>
                      </m:e>
                    </m:acc>
                    <m:r>
                      <a:rPr kumimoji="1" lang="en-US" altLang="zh-CN" b="0" i="1" smtClean="0">
                        <a:latin typeface="Cambria Math" panose="02040503050406030204" pitchFamily="18" charset="0"/>
                      </a:rPr>
                      <m:t>=35.30</m:t>
                    </m:r>
                    <m:r>
                      <m:rPr>
                        <m:sty m:val="p"/>
                      </m:rPr>
                      <a:rPr kumimoji="1" lang="el-GR" altLang="zh-CN" b="0" i="1" smtClean="0">
                        <a:latin typeface="Cambria Math" panose="02040503050406030204" pitchFamily="18" charset="0"/>
                        <a:ea typeface="Cambria Math" panose="02040503050406030204" pitchFamily="18" charset="0"/>
                      </a:rPr>
                      <m:t>Ω</m:t>
                    </m:r>
                  </m:oMath>
                </a14:m>
                <a:endParaRPr kumimoji="1" lang="en-US" altLang="zh-CN" dirty="0">
                  <a:latin typeface="+mn-ea"/>
                </a:endParaRPr>
              </a:p>
              <a:p>
                <a:pPr>
                  <a:lnSpc>
                    <a:spcPct val="100000"/>
                  </a:lnSpc>
                  <a:spcBef>
                    <a:spcPct val="50000"/>
                  </a:spcBef>
                  <a:buSzTx/>
                  <a:buNone/>
                </a:pPr>
                <a:r>
                  <a:rPr kumimoji="1" lang="en-US" altLang="zh-CN" dirty="0">
                    <a:latin typeface="+mn-ea"/>
                  </a:rPr>
                  <a:t>       2</a:t>
                </a:r>
                <a:r>
                  <a:rPr kumimoji="1" lang="zh-CN" altLang="en-US" dirty="0">
                    <a:latin typeface="+mn-ea"/>
                  </a:rPr>
                  <a:t>）</a:t>
                </a:r>
                <a:r>
                  <a:rPr kumimoji="1" lang="en-US" altLang="zh-CN" dirty="0">
                    <a:latin typeface="+mn-ea"/>
                  </a:rPr>
                  <a:t> </a:t>
                </a:r>
                <a:r>
                  <a:rPr kumimoji="1" lang="zh-CN" altLang="en-US" dirty="0">
                    <a:latin typeface="+mn-ea"/>
                  </a:rPr>
                  <a:t>第</a:t>
                </a:r>
                <a:r>
                  <a:rPr kumimoji="1" lang="en-US" altLang="zh-CN" dirty="0">
                    <a:latin typeface="+mn-ea"/>
                  </a:rPr>
                  <a:t>13</a:t>
                </a:r>
                <a:r>
                  <a:rPr kumimoji="1" lang="zh-CN" altLang="en-US" dirty="0">
                    <a:latin typeface="+mn-ea"/>
                  </a:rPr>
                  <a:t>次测量数据，</a:t>
                </a:r>
                <a:r>
                  <a:rPr kumimoji="1" lang="en-US" altLang="zh-CN" sz="2200" dirty="0">
                    <a:latin typeface="+mn-ea"/>
                  </a:rPr>
                  <a:t>36.65-35.30=1.35&gt;</a:t>
                </a:r>
                <a:r>
                  <a:rPr kumimoji="1" lang="en-US" altLang="zh-CN" dirty="0">
                    <a:latin typeface="+mn-ea"/>
                  </a:rPr>
                  <a:t> 3</a:t>
                </a:r>
                <a:r>
                  <a:rPr kumimoji="1" lang="en-US" altLang="zh-CN" i="1" dirty="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i="1" dirty="0" err="1">
                    <a:latin typeface="Times New Roman" panose="02020603050405020304" pitchFamily="18" charset="0"/>
                    <a:cs typeface="Times New Roman" panose="02020603050405020304" pitchFamily="18" charset="0"/>
                    <a:sym typeface="Symbol" panose="05050102010706020507" pitchFamily="18" charset="2"/>
                  </a:rPr>
                  <a:t>R</a:t>
                </a:r>
                <a:r>
                  <a:rPr kumimoji="1" lang="en-US" altLang="zh-CN" i="1" baseline="-25000" dirty="0" err="1">
                    <a:latin typeface="Times New Roman" panose="02020603050405020304" pitchFamily="18" charset="0"/>
                    <a:cs typeface="Times New Roman" panose="02020603050405020304" pitchFamily="18" charset="0"/>
                    <a:sym typeface="Symbol" panose="05050102010706020507" pitchFamily="18" charset="2"/>
                  </a:rPr>
                  <a:t>i</a:t>
                </a:r>
                <a:r>
                  <a:rPr kumimoji="1" lang="en-US" altLang="zh-CN"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dirty="0">
                    <a:latin typeface="+mn-ea"/>
                  </a:rPr>
                  <a:t>  </a:t>
                </a:r>
                <a:r>
                  <a:rPr kumimoji="1" lang="zh-CN" altLang="en-US" dirty="0">
                    <a:latin typeface="+mn-ea"/>
                  </a:rPr>
                  <a:t>，该值应剔除。</a:t>
                </a:r>
              </a:p>
              <a:p>
                <a:pPr>
                  <a:lnSpc>
                    <a:spcPct val="100000"/>
                  </a:lnSpc>
                  <a:spcBef>
                    <a:spcPct val="50000"/>
                  </a:spcBef>
                  <a:buSzTx/>
                  <a:buNone/>
                </a:pPr>
                <a:r>
                  <a:rPr kumimoji="1" lang="zh-CN" altLang="en-US" dirty="0">
                    <a:latin typeface="+mn-ea"/>
                  </a:rPr>
                  <a:t>       </a:t>
                </a:r>
                <a:r>
                  <a:rPr kumimoji="1" lang="en-US" altLang="zh-CN" dirty="0">
                    <a:latin typeface="+mn-ea"/>
                  </a:rPr>
                  <a:t>3</a:t>
                </a:r>
                <a:r>
                  <a:rPr kumimoji="1" lang="zh-CN" altLang="en-US" dirty="0">
                    <a:latin typeface="+mn-ea"/>
                  </a:rPr>
                  <a:t>）重新计算剩余的</a:t>
                </a:r>
                <a:r>
                  <a:rPr kumimoji="1" lang="en-US" altLang="zh-CN" dirty="0">
                    <a:latin typeface="+mn-ea"/>
                  </a:rPr>
                  <a:t>15</a:t>
                </a:r>
                <a:r>
                  <a:rPr kumimoji="1" lang="zh-CN" altLang="en-US" dirty="0">
                    <a:latin typeface="+mn-ea"/>
                  </a:rPr>
                  <a:t>次测量数据</a:t>
                </a:r>
              </a:p>
              <a:p>
                <a:pPr>
                  <a:lnSpc>
                    <a:spcPct val="100000"/>
                  </a:lnSpc>
                  <a:spcBef>
                    <a:spcPct val="50000"/>
                  </a:spcBef>
                  <a:buSzTx/>
                  <a:buNone/>
                </a:pPr>
                <a:r>
                  <a:rPr kumimoji="1" lang="zh-CN" altLang="en-US" dirty="0">
                    <a:latin typeface="+mn-ea"/>
                  </a:rPr>
                  <a:t>               </a:t>
                </a:r>
                <a14:m>
                  <m:oMath xmlns:m="http://schemas.openxmlformats.org/officeDocument/2006/math">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𝑅</m:t>
                        </m:r>
                      </m:e>
                    </m:acc>
                    <m:r>
                      <a:rPr kumimoji="1" lang="en-US" altLang="zh-CN" i="1">
                        <a:latin typeface="Cambria Math" panose="02040503050406030204" pitchFamily="18" charset="0"/>
                      </a:rPr>
                      <m:t>=35.</m:t>
                    </m:r>
                    <m:r>
                      <a:rPr kumimoji="1" lang="en-US" altLang="zh-CN" b="0" i="1" smtClean="0">
                        <a:latin typeface="Cambria Math" panose="02040503050406030204" pitchFamily="18" charset="0"/>
                      </a:rPr>
                      <m:t>21</m:t>
                    </m:r>
                    <m:r>
                      <m:rPr>
                        <m:sty m:val="p"/>
                      </m:rPr>
                      <a:rPr kumimoji="1" lang="el-GR" altLang="zh-CN" i="1">
                        <a:latin typeface="Cambria Math" panose="02040503050406030204" pitchFamily="18" charset="0"/>
                        <a:ea typeface="Cambria Math" panose="02040503050406030204" pitchFamily="18" charset="0"/>
                      </a:rPr>
                      <m:t>Ω</m:t>
                    </m:r>
                  </m:oMath>
                </a14:m>
                <a:endParaRPr kumimoji="1" lang="en-US" altLang="zh-CN" dirty="0">
                  <a:latin typeface="+mn-ea"/>
                </a:endParaRPr>
              </a:p>
              <a:p>
                <a:pPr>
                  <a:lnSpc>
                    <a:spcPct val="100000"/>
                  </a:lnSpc>
                  <a:spcBef>
                    <a:spcPct val="50000"/>
                  </a:spcBef>
                  <a:buSzTx/>
                  <a:buNone/>
                </a:pPr>
                <a:endParaRPr kumimoji="1" lang="zh-CN" altLang="en-US" dirty="0">
                  <a:latin typeface="+mn-ea"/>
                </a:endParaRPr>
              </a:p>
              <a:p>
                <a:pPr>
                  <a:lnSpc>
                    <a:spcPct val="100000"/>
                  </a:lnSpc>
                  <a:spcBef>
                    <a:spcPct val="50000"/>
                  </a:spcBef>
                  <a:buSzTx/>
                  <a:buNone/>
                </a:pPr>
                <a:endParaRPr kumimoji="1" lang="zh-CN" altLang="en-US" dirty="0">
                  <a:latin typeface="+mn-ea"/>
                </a:endParaRPr>
              </a:p>
              <a:p>
                <a:pPr>
                  <a:lnSpc>
                    <a:spcPct val="100000"/>
                  </a:lnSpc>
                  <a:spcBef>
                    <a:spcPct val="50000"/>
                  </a:spcBef>
                  <a:buSzTx/>
                  <a:buNone/>
                </a:pPr>
                <a:r>
                  <a:rPr kumimoji="1" lang="zh-CN" altLang="en-US" dirty="0">
                    <a:latin typeface="+mn-ea"/>
                  </a:rPr>
                  <a:t>       </a:t>
                </a:r>
                <a:endParaRPr kumimoji="1" lang="en-US" altLang="zh-CN" dirty="0">
                  <a:latin typeface="+mn-ea"/>
                </a:endParaRPr>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sz="quarter" idx="10"/>
              </p:nvPr>
            </p:nvSpPr>
            <p:spPr>
              <a:xfrm>
                <a:off x="392204" y="1709637"/>
                <a:ext cx="11162884" cy="4921498"/>
              </a:xfrm>
              <a:blipFill rotWithShape="1">
                <a:blip r:embed="rId2"/>
                <a:stretch>
                  <a:fillRect l="-4" t="-4" r="6" b="-1900"/>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en-US" altLang="zh-CN" dirty="0"/>
              <a:t>【</a:t>
            </a:r>
            <a:r>
              <a:rPr lang="zh-CN" altLang="en-US" dirty="0"/>
              <a:t>例</a:t>
            </a:r>
            <a:r>
              <a:rPr lang="en-US" altLang="zh-CN" dirty="0"/>
              <a:t>】</a:t>
            </a:r>
            <a:br>
              <a:rPr lang="en-US" altLang="zh-CN" dirty="0"/>
            </a:br>
            <a:endParaRPr lang="zh-CN" altLang="en-US" dirty="0"/>
          </a:p>
        </p:txBody>
      </p:sp>
      <p:sp>
        <p:nvSpPr>
          <p:cNvPr id="85001" name="Rectangle 12"/>
          <p:cNvSpPr>
            <a:spLocks noChangeArrowheads="1"/>
          </p:cNvSpPr>
          <p:nvPr/>
        </p:nvSpPr>
        <p:spPr bwMode="auto">
          <a:xfrm>
            <a:off x="2438400" y="142875"/>
            <a:ext cx="66357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SzTx/>
              <a:buFontTx/>
              <a:buNone/>
            </a:pPr>
            <a:endParaRPr lang="en-US" altLang="zh-CN" dirty="0">
              <a:latin typeface="楷体_GB2312" pitchFamily="49"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4" name="矩形 13"/>
              <p:cNvSpPr/>
              <p:nvPr/>
            </p:nvSpPr>
            <p:spPr>
              <a:xfrm>
                <a:off x="3485710" y="2855323"/>
                <a:ext cx="3600400" cy="718658"/>
              </a:xfrm>
              <a:prstGeom prst="rect">
                <a:avLst/>
              </a:prstGeom>
            </p:spPr>
            <p:txBody>
              <a:bodyPr wrap="square">
                <a:spAutoFit/>
              </a:bodyPr>
              <a:lstStyle/>
              <a:p>
                <a14:m>
                  <m:oMath xmlns:m="http://schemas.openxmlformats.org/officeDocument/2006/math">
                    <m:r>
                      <a:rPr lang="zh-CN" altLang="en-US" sz="2000" i="1" smtClean="0">
                        <a:latin typeface="Cambria Math" panose="02040503050406030204" pitchFamily="18" charset="0"/>
                      </a:rPr>
                      <m:t>𝜎</m:t>
                    </m:r>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zh-CN" altLang="en-US" sz="2000" i="1">
                                <a:latin typeface="Cambria Math" panose="02040503050406030204" pitchFamily="18" charset="0"/>
                              </a:rPr>
                              <m:t>𝑖</m:t>
                            </m:r>
                          </m:sub>
                        </m:sSub>
                      </m:e>
                    </m:d>
                    <m:r>
                      <a:rPr lang="zh-CN" altLang="en-US" sz="2000" i="0">
                        <a:latin typeface="Cambria Math" panose="02040503050406030204" pitchFamily="18" charset="0"/>
                      </a:rPr>
                      <m:t>=</m:t>
                    </m:r>
                    <m:rad>
                      <m:radPr>
                        <m:degHide m:val="on"/>
                        <m:ctrlPr>
                          <a:rPr lang="zh-CN" altLang="en-US" sz="2000" i="1">
                            <a:latin typeface="Cambria Math" panose="02040503050406030204" pitchFamily="18" charset="0"/>
                          </a:rPr>
                        </m:ctrlPr>
                      </m:radPr>
                      <m:deg/>
                      <m:e>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1">
                                <a:latin typeface="Cambria Math" panose="02040503050406030204" pitchFamily="18" charset="0"/>
                              </a:rPr>
                              <m:t>𝑛</m:t>
                            </m:r>
                            <m:r>
                              <a:rPr lang="zh-CN" altLang="en-US" sz="2000" i="0">
                                <a:latin typeface="Cambria Math" panose="02040503050406030204" pitchFamily="18" charset="0"/>
                              </a:rPr>
                              <m:t>−1</m:t>
                            </m:r>
                          </m:den>
                        </m:f>
                        <m:nary>
                          <m:naryPr>
                            <m:chr m:val="∑"/>
                            <m:limLoc m:val="undOvr"/>
                            <m:ctrlPr>
                              <a:rPr lang="zh-CN" altLang="en-US" sz="2000" i="1">
                                <a:latin typeface="Cambria Math" panose="02040503050406030204" pitchFamily="18" charset="0"/>
                              </a:rPr>
                            </m:ctrlPr>
                          </m:naryPr>
                          <m:sub>
                            <m:r>
                              <a:rPr lang="zh-CN" altLang="en-US" sz="2000" i="0">
                                <a:latin typeface="Cambria Math" panose="02040503050406030204" pitchFamily="18" charset="0"/>
                              </a:rPr>
                              <m:t>1</m:t>
                            </m:r>
                          </m:sub>
                          <m:sup>
                            <m:r>
                              <a:rPr lang="zh-CN" altLang="en-US" sz="2000" i="1">
                                <a:latin typeface="Cambria Math" panose="02040503050406030204" pitchFamily="18" charset="0"/>
                              </a:rPr>
                              <m:t>𝑛</m:t>
                            </m:r>
                          </m:sup>
                          <m:e>
                            <m:sSubSup>
                              <m:sSubSupPr>
                                <m:ctrlPr>
                                  <a:rPr lang="en-US" altLang="zh-CN" sz="2000" i="1" smtClean="0">
                                    <a:latin typeface="Cambria Math" panose="02040503050406030204" pitchFamily="18" charset="0"/>
                                  </a:rPr>
                                </m:ctrlPr>
                              </m:sSubSupPr>
                              <m:e>
                                <m:r>
                                  <a:rPr lang="zh-CN" altLang="en-US" sz="2000" i="1" smtClean="0">
                                    <a:latin typeface="Cambria Math" panose="02040503050406030204" pitchFamily="18" charset="0"/>
                                  </a:rPr>
                                  <m:t>𝜈</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e>
                        </m:nary>
                      </m:e>
                    </m:rad>
                    <m:r>
                      <a:rPr lang="zh-CN" altLang="en-US" sz="2000" i="0">
                        <a:latin typeface="Cambria Math" panose="02040503050406030204" pitchFamily="18" charset="0"/>
                      </a:rPr>
                      <m:t> </m:t>
                    </m:r>
                  </m:oMath>
                </a14:m>
                <a:r>
                  <a:rPr lang="en-US" altLang="zh-CN" sz="2000" dirty="0"/>
                  <a:t>=0.44</a:t>
                </a:r>
                <a:r>
                  <a:rPr lang="en-US" altLang="zh-CN" sz="2000" dirty="0">
                    <a:sym typeface="Symbol" panose="05050102010706020507" pitchFamily="18" charset="2"/>
                  </a:rPr>
                  <a:t></a:t>
                </a:r>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3485710" y="2855323"/>
                <a:ext cx="3600400" cy="718658"/>
              </a:xfrm>
              <a:prstGeom prst="rect">
                <a:avLst/>
              </a:prstGeom>
              <a:blipFill rotWithShape="1">
                <a:blip r:embed="rId4"/>
                <a:stretch>
                  <a:fillRect l="-5" t="-51" r="4" b="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000545" y="5049180"/>
                <a:ext cx="3600400" cy="718658"/>
              </a:xfrm>
              <a:prstGeom prst="rect">
                <a:avLst/>
              </a:prstGeom>
            </p:spPr>
            <p:txBody>
              <a:bodyPr wrap="square">
                <a:spAutoFit/>
              </a:bodyPr>
              <a:lstStyle/>
              <a:p>
                <a14:m>
                  <m:oMath xmlns:m="http://schemas.openxmlformats.org/officeDocument/2006/math">
                    <m:r>
                      <a:rPr lang="zh-CN" altLang="en-US" sz="2000" i="1" smtClean="0">
                        <a:latin typeface="Cambria Math" panose="02040503050406030204" pitchFamily="18" charset="0"/>
                      </a:rPr>
                      <m:t>𝜎</m:t>
                    </m:r>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zh-CN" altLang="en-US" sz="2000" i="1">
                                <a:latin typeface="Cambria Math" panose="02040503050406030204" pitchFamily="18" charset="0"/>
                              </a:rPr>
                              <m:t>𝑖</m:t>
                            </m:r>
                          </m:sub>
                        </m:sSub>
                      </m:e>
                    </m:d>
                    <m:r>
                      <a:rPr lang="zh-CN" altLang="en-US" sz="2000" i="0">
                        <a:latin typeface="Cambria Math" panose="02040503050406030204" pitchFamily="18" charset="0"/>
                      </a:rPr>
                      <m:t>=</m:t>
                    </m:r>
                    <m:rad>
                      <m:radPr>
                        <m:degHide m:val="on"/>
                        <m:ctrlPr>
                          <a:rPr lang="zh-CN" altLang="en-US" sz="2000" i="1">
                            <a:latin typeface="Cambria Math" panose="02040503050406030204" pitchFamily="18" charset="0"/>
                          </a:rPr>
                        </m:ctrlPr>
                      </m:radPr>
                      <m:deg/>
                      <m:e>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1">
                                <a:latin typeface="Cambria Math" panose="02040503050406030204" pitchFamily="18" charset="0"/>
                              </a:rPr>
                              <m:t>𝑛</m:t>
                            </m:r>
                            <m:r>
                              <a:rPr lang="zh-CN" altLang="en-US" sz="2000" i="0">
                                <a:latin typeface="Cambria Math" panose="02040503050406030204" pitchFamily="18" charset="0"/>
                              </a:rPr>
                              <m:t>−1</m:t>
                            </m:r>
                          </m:den>
                        </m:f>
                        <m:nary>
                          <m:naryPr>
                            <m:chr m:val="∑"/>
                            <m:limLoc m:val="undOvr"/>
                            <m:ctrlPr>
                              <a:rPr lang="zh-CN" altLang="en-US" sz="2000" i="1">
                                <a:latin typeface="Cambria Math" panose="02040503050406030204" pitchFamily="18" charset="0"/>
                              </a:rPr>
                            </m:ctrlPr>
                          </m:naryPr>
                          <m:sub>
                            <m:r>
                              <a:rPr lang="zh-CN" altLang="en-US" sz="2000" i="0">
                                <a:latin typeface="Cambria Math" panose="02040503050406030204" pitchFamily="18" charset="0"/>
                              </a:rPr>
                              <m:t>1</m:t>
                            </m:r>
                          </m:sub>
                          <m:sup>
                            <m:r>
                              <a:rPr lang="zh-CN" altLang="en-US" sz="2000" i="1">
                                <a:latin typeface="Cambria Math" panose="02040503050406030204" pitchFamily="18" charset="0"/>
                              </a:rPr>
                              <m:t>𝑛</m:t>
                            </m:r>
                          </m:sup>
                          <m:e>
                            <m:sSubSup>
                              <m:sSubSupPr>
                                <m:ctrlPr>
                                  <a:rPr lang="en-US" altLang="zh-CN" sz="2000" i="1" smtClean="0">
                                    <a:latin typeface="Cambria Math" panose="02040503050406030204" pitchFamily="18" charset="0"/>
                                  </a:rPr>
                                </m:ctrlPr>
                              </m:sSubSupPr>
                              <m:e>
                                <m:r>
                                  <a:rPr lang="zh-CN" altLang="en-US" sz="2000" i="1" smtClean="0">
                                    <a:latin typeface="Cambria Math" panose="02040503050406030204" pitchFamily="18" charset="0"/>
                                  </a:rPr>
                                  <m:t>𝜈</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e>
                        </m:nary>
                      </m:e>
                    </m:rad>
                    <m:r>
                      <a:rPr lang="zh-CN" altLang="en-US" sz="2000" i="0">
                        <a:latin typeface="Cambria Math" panose="02040503050406030204" pitchFamily="18" charset="0"/>
                      </a:rPr>
                      <m:t> </m:t>
                    </m:r>
                  </m:oMath>
                </a14:m>
                <a:r>
                  <a:rPr lang="en-US" altLang="zh-CN" sz="2000" dirty="0"/>
                  <a:t>=0.34</a:t>
                </a:r>
                <a:r>
                  <a:rPr lang="en-US" altLang="zh-CN" sz="2000" dirty="0">
                    <a:sym typeface="Symbol" panose="05050102010706020507" pitchFamily="18" charset="2"/>
                  </a:rPr>
                  <a:t></a:t>
                </a:r>
                <a:endParaRPr lang="zh-CN" altLang="en-US" sz="2000" dirty="0"/>
              </a:p>
            </p:txBody>
          </p:sp>
        </mc:Choice>
        <mc:Fallback xmlns="">
          <p:sp>
            <p:nvSpPr>
              <p:cNvPr id="15" name="矩形 14"/>
              <p:cNvSpPr>
                <a:spLocks noRot="1" noChangeAspect="1" noMove="1" noResize="1" noEditPoints="1" noAdjustHandles="1" noChangeArrowheads="1" noChangeShapeType="1" noTextEdit="1"/>
              </p:cNvSpPr>
              <p:nvPr/>
            </p:nvSpPr>
            <p:spPr>
              <a:xfrm>
                <a:off x="2000545" y="5049180"/>
                <a:ext cx="3600400" cy="718658"/>
              </a:xfrm>
              <a:prstGeom prst="rect">
                <a:avLst/>
              </a:prstGeom>
              <a:blipFill rotWithShape="1">
                <a:blip r:embed="rId5"/>
                <a:stretch>
                  <a:fillRect l="-8" t="-41" r="7" b="19"/>
                </a:stretch>
              </a:blipFill>
            </p:spPr>
            <p:txBody>
              <a:bodyPr/>
              <a:lstStyle/>
              <a:p>
                <a:r>
                  <a:rPr lang="zh-CN" altLang="en-US">
                    <a:noFill/>
                  </a:rPr>
                  <a:t> </a:t>
                </a:r>
              </a:p>
            </p:txBody>
          </p:sp>
        </mc:Fallback>
      </mc:AlternateContent>
      <p:sp>
        <p:nvSpPr>
          <p:cNvPr id="7" name="内容占位符 2"/>
          <p:cNvSpPr txBox="1"/>
          <p:nvPr/>
        </p:nvSpPr>
        <p:spPr>
          <a:xfrm>
            <a:off x="174833" y="1572565"/>
            <a:ext cx="11162884"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Bef>
                <a:spcPct val="50000"/>
              </a:spcBef>
              <a:spcAft>
                <a:spcPts val="0"/>
              </a:spcAft>
              <a:buSzTx/>
              <a:buFont typeface="Calibri" panose="020F0502020204030204" pitchFamily="34" charset="0"/>
              <a:buNone/>
            </a:pPr>
            <a:r>
              <a:rPr kumimoji="1" lang="zh-CN" altLang="en-US" dirty="0">
                <a:latin typeface="+mn-ea"/>
              </a:rPr>
              <a:t>   用准确度较高的测量仪器对某电阻进行</a:t>
            </a:r>
            <a:r>
              <a:rPr kumimoji="1" lang="en-US" altLang="zh-CN" dirty="0">
                <a:latin typeface="+mn-ea"/>
              </a:rPr>
              <a:t>16</a:t>
            </a:r>
            <a:r>
              <a:rPr kumimoji="1" lang="zh-CN" altLang="en-US" dirty="0">
                <a:latin typeface="+mn-ea"/>
              </a:rPr>
              <a:t>次等精度测量，测量结果：</a:t>
            </a:r>
            <a:r>
              <a:rPr kumimoji="1" lang="en-US" altLang="zh-CN" dirty="0">
                <a:latin typeface="+mn-ea"/>
              </a:rPr>
              <a:t>34.86, 35.21, 34.97, 35.14, 35.35, 35.21, 35.16, 35.22, 35.30, 35.71, 35.94, 35.63, 36.65, 35.70, 35.24, 35.36</a:t>
            </a:r>
            <a:r>
              <a:rPr kumimoji="1" lang="zh-CN" altLang="en-US" dirty="0">
                <a:latin typeface="+mn-ea"/>
              </a:rPr>
              <a:t>，求被测量电阻的实验标准差。</a:t>
            </a:r>
          </a:p>
          <a:p>
            <a:pPr fontAlgn="auto">
              <a:spcAft>
                <a:spcPts val="0"/>
              </a:spcAft>
            </a:pPr>
            <a:endParaRPr lang="zh-CN" altLang="en-US" dirty="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本章主要内容</a:t>
            </a:r>
          </a:p>
        </p:txBody>
      </p:sp>
      <p:grpSp>
        <p:nvGrpSpPr>
          <p:cNvPr id="6" name="组合 5"/>
          <p:cNvGrpSpPr/>
          <p:nvPr/>
        </p:nvGrpSpPr>
        <p:grpSpPr>
          <a:xfrm>
            <a:off x="3602725" y="953725"/>
            <a:ext cx="5461764" cy="4649374"/>
            <a:chOff x="3584142" y="610836"/>
            <a:chExt cx="5461764" cy="4649374"/>
          </a:xfrm>
        </p:grpSpPr>
        <p:grpSp>
          <p:nvGrpSpPr>
            <p:cNvPr id="7" name="组合 6"/>
            <p:cNvGrpSpPr/>
            <p:nvPr/>
          </p:nvGrpSpPr>
          <p:grpSpPr>
            <a:xfrm>
              <a:off x="3584142" y="610836"/>
              <a:ext cx="5460930" cy="472042"/>
              <a:chOff x="1841535" y="1274734"/>
              <a:chExt cx="5460930" cy="472042"/>
            </a:xfrm>
          </p:grpSpPr>
          <p:grpSp>
            <p:nvGrpSpPr>
              <p:cNvPr id="56" name="组合 55"/>
              <p:cNvGrpSpPr/>
              <p:nvPr/>
            </p:nvGrpSpPr>
            <p:grpSpPr>
              <a:xfrm>
                <a:off x="1841535" y="1303550"/>
                <a:ext cx="843427" cy="443226"/>
                <a:chOff x="666810" y="2586037"/>
                <a:chExt cx="468000" cy="245937"/>
              </a:xfrm>
            </p:grpSpPr>
            <p:sp>
              <p:nvSpPr>
                <p:cNvPr id="5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1274734"/>
                <a:ext cx="4387392" cy="461665"/>
              </a:xfrm>
              <a:prstGeom prst="rect">
                <a:avLst/>
              </a:prstGeom>
              <a:noFill/>
            </p:spPr>
            <p:txBody>
              <a:bodyPr wrap="square" rtlCol="0">
                <a:spAutoFit/>
              </a:bodyPr>
              <a:lstStyle/>
              <a:p>
                <a:r>
                  <a:rPr lang="zh-CN" altLang="en-US" sz="2400" dirty="0"/>
                  <a:t>测量误差的基本概念</a:t>
                </a:r>
              </a:p>
            </p:txBody>
          </p:sp>
        </p:grpSp>
        <p:grpSp>
          <p:nvGrpSpPr>
            <p:cNvPr id="8" name="组合 7"/>
            <p:cNvGrpSpPr/>
            <p:nvPr/>
          </p:nvGrpSpPr>
          <p:grpSpPr>
            <a:xfrm>
              <a:off x="3584142" y="1207598"/>
              <a:ext cx="5460930" cy="472042"/>
              <a:chOff x="1841535" y="2194707"/>
              <a:chExt cx="5460930" cy="472042"/>
            </a:xfrm>
          </p:grpSpPr>
          <p:grpSp>
            <p:nvGrpSpPr>
              <p:cNvPr id="51" name="组合 50"/>
              <p:cNvGrpSpPr/>
              <p:nvPr/>
            </p:nvGrpSpPr>
            <p:grpSpPr>
              <a:xfrm>
                <a:off x="1841535" y="2223523"/>
                <a:ext cx="843427" cy="443226"/>
                <a:chOff x="666810" y="2586037"/>
                <a:chExt cx="468000" cy="245937"/>
              </a:xfrm>
            </p:grpSpPr>
            <p:sp>
              <p:nvSpPr>
                <p:cNvPr id="5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5" name="文本框 5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2" name="直接连接符 51"/>
              <p:cNvCxnSpPr>
                <a:stCxn id="54"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15073" y="2194707"/>
                <a:ext cx="4387392" cy="461665"/>
              </a:xfrm>
              <a:prstGeom prst="rect">
                <a:avLst/>
              </a:prstGeom>
              <a:noFill/>
            </p:spPr>
            <p:txBody>
              <a:bodyPr wrap="square" rtlCol="0">
                <a:spAutoFit/>
              </a:bodyPr>
              <a:lstStyle/>
              <a:p>
                <a:r>
                  <a:rPr lang="zh-CN" altLang="en-US" sz="2400" dirty="0"/>
                  <a:t>表达误差的几种形式</a:t>
                </a:r>
              </a:p>
            </p:txBody>
          </p:sp>
        </p:grpSp>
        <p:grpSp>
          <p:nvGrpSpPr>
            <p:cNvPr id="9" name="组合 8"/>
            <p:cNvGrpSpPr/>
            <p:nvPr/>
          </p:nvGrpSpPr>
          <p:grpSpPr>
            <a:xfrm>
              <a:off x="3584142" y="1804360"/>
              <a:ext cx="5460930" cy="472042"/>
              <a:chOff x="1841535" y="3114680"/>
              <a:chExt cx="5460930" cy="472042"/>
            </a:xfrm>
          </p:grpSpPr>
          <p:grpSp>
            <p:nvGrpSpPr>
              <p:cNvPr id="46" name="组合 45"/>
              <p:cNvGrpSpPr/>
              <p:nvPr/>
            </p:nvGrpSpPr>
            <p:grpSpPr>
              <a:xfrm>
                <a:off x="1841535" y="3143496"/>
                <a:ext cx="843427" cy="443226"/>
                <a:chOff x="666810" y="2586037"/>
                <a:chExt cx="468000" cy="245937"/>
              </a:xfrm>
            </p:grpSpPr>
            <p:sp>
              <p:nvSpPr>
                <p:cNvPr id="4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0" name="文本框 4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7" name="直接连接符 46"/>
              <p:cNvCxnSpPr>
                <a:stCxn id="4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915073" y="3114680"/>
                <a:ext cx="4387392" cy="461665"/>
              </a:xfrm>
              <a:prstGeom prst="rect">
                <a:avLst/>
              </a:prstGeom>
              <a:noFill/>
            </p:spPr>
            <p:txBody>
              <a:bodyPr wrap="square" rtlCol="0">
                <a:spAutoFit/>
              </a:bodyPr>
              <a:lstStyle/>
              <a:p>
                <a:r>
                  <a:rPr lang="zh-CN" altLang="en-US" sz="2400" dirty="0"/>
                  <a:t>误差的性质和分类</a:t>
                </a:r>
              </a:p>
            </p:txBody>
          </p:sp>
        </p:grpSp>
        <p:grpSp>
          <p:nvGrpSpPr>
            <p:cNvPr id="10" name="组合 9"/>
            <p:cNvGrpSpPr/>
            <p:nvPr/>
          </p:nvGrpSpPr>
          <p:grpSpPr>
            <a:xfrm>
              <a:off x="3584142" y="2401122"/>
              <a:ext cx="5460930" cy="472042"/>
              <a:chOff x="1841535" y="4034653"/>
              <a:chExt cx="5460930" cy="472042"/>
            </a:xfrm>
          </p:grpSpPr>
          <p:grpSp>
            <p:nvGrpSpPr>
              <p:cNvPr id="41" name="组合 40"/>
              <p:cNvGrpSpPr/>
              <p:nvPr/>
            </p:nvGrpSpPr>
            <p:grpSpPr>
              <a:xfrm>
                <a:off x="1841535" y="4063469"/>
                <a:ext cx="843427" cy="443226"/>
                <a:chOff x="666810" y="2586037"/>
                <a:chExt cx="468000" cy="245937"/>
              </a:xfrm>
            </p:grpSpPr>
            <p:sp>
              <p:nvSpPr>
                <p:cNvPr id="4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3" y="4034653"/>
                <a:ext cx="4387392" cy="461665"/>
              </a:xfrm>
              <a:prstGeom prst="rect">
                <a:avLst/>
              </a:prstGeom>
              <a:noFill/>
            </p:spPr>
            <p:txBody>
              <a:bodyPr wrap="square" rtlCol="0">
                <a:spAutoFit/>
              </a:bodyPr>
              <a:lstStyle/>
              <a:p>
                <a:r>
                  <a:rPr lang="zh-CN" altLang="en-US" sz="2400" dirty="0"/>
                  <a:t>有效数字</a:t>
                </a:r>
              </a:p>
            </p:txBody>
          </p:sp>
        </p:grpSp>
        <p:grpSp>
          <p:nvGrpSpPr>
            <p:cNvPr id="11" name="组合 10"/>
            <p:cNvGrpSpPr/>
            <p:nvPr/>
          </p:nvGrpSpPr>
          <p:grpSpPr>
            <a:xfrm>
              <a:off x="3584976" y="2997884"/>
              <a:ext cx="5460930" cy="472042"/>
              <a:chOff x="1841535" y="4954628"/>
              <a:chExt cx="5460930" cy="472042"/>
            </a:xfrm>
          </p:grpSpPr>
          <p:grpSp>
            <p:nvGrpSpPr>
              <p:cNvPr id="36" name="组合 35"/>
              <p:cNvGrpSpPr/>
              <p:nvPr/>
            </p:nvGrpSpPr>
            <p:grpSpPr>
              <a:xfrm>
                <a:off x="1841535" y="4983444"/>
                <a:ext cx="843427" cy="443226"/>
                <a:chOff x="666810" y="2586037"/>
                <a:chExt cx="468000" cy="245937"/>
              </a:xfrm>
            </p:grpSpPr>
            <p:sp>
              <p:nvSpPr>
                <p:cNvPr id="3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0" name="文本框 3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4954628"/>
                <a:ext cx="4387392" cy="461665"/>
              </a:xfrm>
              <a:prstGeom prst="rect">
                <a:avLst/>
              </a:prstGeom>
              <a:noFill/>
            </p:spPr>
            <p:txBody>
              <a:bodyPr wrap="square" rtlCol="0">
                <a:spAutoFit/>
              </a:bodyPr>
              <a:lstStyle/>
              <a:p>
                <a:r>
                  <a:rPr lang="zh-CN" altLang="en-US" sz="2400" dirty="0"/>
                  <a:t>系统误差的校正</a:t>
                </a:r>
              </a:p>
            </p:txBody>
          </p:sp>
        </p:grpSp>
        <p:grpSp>
          <p:nvGrpSpPr>
            <p:cNvPr id="12" name="组合 11"/>
            <p:cNvGrpSpPr/>
            <p:nvPr/>
          </p:nvGrpSpPr>
          <p:grpSpPr>
            <a:xfrm>
              <a:off x="3584142" y="3594646"/>
              <a:ext cx="5460930" cy="472042"/>
              <a:chOff x="1993935" y="1427134"/>
              <a:chExt cx="5460930" cy="472042"/>
            </a:xfrm>
          </p:grpSpPr>
          <p:grpSp>
            <p:nvGrpSpPr>
              <p:cNvPr id="31" name="组合 30"/>
              <p:cNvGrpSpPr/>
              <p:nvPr/>
            </p:nvGrpSpPr>
            <p:grpSpPr>
              <a:xfrm>
                <a:off x="1993935" y="1455950"/>
                <a:ext cx="843427" cy="443226"/>
                <a:chOff x="666810" y="2586037"/>
                <a:chExt cx="468000" cy="245937"/>
              </a:xfrm>
            </p:grpSpPr>
            <p:sp>
              <p:nvSpPr>
                <p:cNvPr id="3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067473" y="1427134"/>
                <a:ext cx="4387392" cy="461665"/>
              </a:xfrm>
              <a:prstGeom prst="rect">
                <a:avLst/>
              </a:prstGeom>
              <a:noFill/>
            </p:spPr>
            <p:txBody>
              <a:bodyPr wrap="square" rtlCol="0">
                <a:spAutoFit/>
              </a:bodyPr>
              <a:lstStyle/>
              <a:p>
                <a:r>
                  <a:rPr lang="zh-CN" altLang="en-US" sz="2400" dirty="0"/>
                  <a:t>随机误差的统计学处理</a:t>
                </a:r>
              </a:p>
            </p:txBody>
          </p:sp>
        </p:grpSp>
        <p:grpSp>
          <p:nvGrpSpPr>
            <p:cNvPr id="13" name="组合 12"/>
            <p:cNvGrpSpPr/>
            <p:nvPr/>
          </p:nvGrpSpPr>
          <p:grpSpPr>
            <a:xfrm>
              <a:off x="3584142" y="4191408"/>
              <a:ext cx="5460930" cy="472042"/>
              <a:chOff x="1841535" y="5284653"/>
              <a:chExt cx="5460930" cy="472042"/>
            </a:xfrm>
          </p:grpSpPr>
          <p:grpSp>
            <p:nvGrpSpPr>
              <p:cNvPr id="26" name="组合 25"/>
              <p:cNvGrpSpPr/>
              <p:nvPr/>
            </p:nvGrpSpPr>
            <p:grpSpPr>
              <a:xfrm>
                <a:off x="1841535" y="5313469"/>
                <a:ext cx="843427" cy="443226"/>
                <a:chOff x="666810" y="2586037"/>
                <a:chExt cx="468000" cy="245937"/>
              </a:xfrm>
            </p:grpSpPr>
            <p:sp>
              <p:nvSpPr>
                <p:cNvPr id="2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5284653"/>
                <a:ext cx="4387392" cy="461665"/>
              </a:xfrm>
              <a:prstGeom prst="rect">
                <a:avLst/>
              </a:prstGeom>
              <a:noFill/>
            </p:spPr>
            <p:txBody>
              <a:bodyPr wrap="square" rtlCol="0">
                <a:spAutoFit/>
              </a:bodyPr>
              <a:lstStyle/>
              <a:p>
                <a:r>
                  <a:rPr lang="zh-CN" altLang="en-US" sz="2400" dirty="0"/>
                  <a:t>粗大误差的剔除</a:t>
                </a:r>
              </a:p>
            </p:txBody>
          </p:sp>
        </p:grpSp>
        <p:grpSp>
          <p:nvGrpSpPr>
            <p:cNvPr id="14" name="组合 13"/>
            <p:cNvGrpSpPr/>
            <p:nvPr/>
          </p:nvGrpSpPr>
          <p:grpSpPr>
            <a:xfrm>
              <a:off x="3584142" y="4788168"/>
              <a:ext cx="5460930" cy="472042"/>
              <a:chOff x="1841535" y="5284653"/>
              <a:chExt cx="5460930" cy="472042"/>
            </a:xfrm>
          </p:grpSpPr>
          <p:grpSp>
            <p:nvGrpSpPr>
              <p:cNvPr id="21" name="组合 20"/>
              <p:cNvGrpSpPr/>
              <p:nvPr/>
            </p:nvGrpSpPr>
            <p:grpSpPr>
              <a:xfrm>
                <a:off x="1841535" y="5313469"/>
                <a:ext cx="843427" cy="443226"/>
                <a:chOff x="666810" y="2586037"/>
                <a:chExt cx="468000" cy="245937"/>
              </a:xfrm>
            </p:grpSpPr>
            <p:sp>
              <p:nvSpPr>
                <p:cNvPr id="2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5284653"/>
                <a:ext cx="4387392" cy="461665"/>
              </a:xfrm>
              <a:prstGeom prst="rect">
                <a:avLst/>
              </a:prstGeom>
              <a:noFill/>
            </p:spPr>
            <p:txBody>
              <a:bodyPr wrap="square" rtlCol="0">
                <a:spAutoFit/>
              </a:bodyPr>
              <a:lstStyle/>
              <a:p>
                <a:r>
                  <a:rPr lang="zh-CN" altLang="en-US" sz="2400" dirty="0"/>
                  <a:t>测量不确定度及其评定方法</a:t>
                </a:r>
              </a:p>
            </p:txBody>
          </p:sp>
        </p:grpSp>
      </p:gr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a:xfrm>
            <a:off x="658701" y="975600"/>
            <a:ext cx="11162884" cy="576000"/>
          </a:xfrm>
        </p:spPr>
        <p:txBody>
          <a:bodyPr/>
          <a:lstStyle/>
          <a:p>
            <a:r>
              <a:rPr lang="zh-CN" altLang="en-US" dirty="0"/>
              <a:t>测量不确定度</a:t>
            </a:r>
          </a:p>
        </p:txBody>
      </p:sp>
      <p:sp>
        <p:nvSpPr>
          <p:cNvPr id="11" name="文本框 10"/>
          <p:cNvSpPr txBox="1"/>
          <p:nvPr/>
        </p:nvSpPr>
        <p:spPr>
          <a:xfrm>
            <a:off x="335280" y="1798320"/>
            <a:ext cx="11063605" cy="521970"/>
          </a:xfrm>
          <a:prstGeom prst="rect">
            <a:avLst/>
          </a:prstGeom>
          <a:noFill/>
        </p:spPr>
        <p:txBody>
          <a:bodyPr wrap="square" rtlCol="0">
            <a:spAutoFit/>
          </a:bodyPr>
          <a:lstStyle/>
          <a:p>
            <a:pPr algn="ctr"/>
            <a:r>
              <a:rPr lang="zh-CN" altLang="en-US" sz="2800" b="1" dirty="0">
                <a:solidFill>
                  <a:srgbClr val="133984"/>
                </a:solidFill>
              </a:rPr>
              <a:t>被测量 </a:t>
            </a:r>
            <a:r>
              <a:rPr lang="en-US" altLang="zh-CN" sz="2800" b="1" dirty="0">
                <a:solidFill>
                  <a:srgbClr val="133984"/>
                </a:solidFill>
              </a:rPr>
              <a:t>= </a:t>
            </a:r>
            <a:r>
              <a:rPr lang="zh-CN" altLang="en-US" sz="2800" b="1" dirty="0">
                <a:solidFill>
                  <a:srgbClr val="133984"/>
                </a:solidFill>
              </a:rPr>
              <a:t>估计值 </a:t>
            </a:r>
            <a:r>
              <a:rPr lang="zh-CN" altLang="en-US" sz="2800" b="1" dirty="0">
                <a:solidFill>
                  <a:srgbClr val="133984"/>
                </a:solidFill>
                <a:sym typeface="Symbol" panose="05050102010706020507" pitchFamily="18" charset="2"/>
              </a:rPr>
              <a:t> </a:t>
            </a:r>
            <a:r>
              <a:rPr lang="zh-CN" altLang="en-US" sz="2800" b="1" dirty="0">
                <a:solidFill>
                  <a:srgbClr val="FF0000"/>
                </a:solidFill>
                <a:sym typeface="Symbol" panose="05050102010706020507" pitchFamily="18" charset="2"/>
              </a:rPr>
              <a:t>测量不确定度</a:t>
            </a:r>
            <a:r>
              <a:rPr lang="en-US" altLang="zh-CN" sz="2800" b="1" dirty="0">
                <a:solidFill>
                  <a:srgbClr val="FF0000"/>
                </a:solidFill>
                <a:sym typeface="Symbol" panose="05050102010706020507" pitchFamily="18" charset="2"/>
              </a:rPr>
              <a:t>U</a:t>
            </a:r>
            <a:r>
              <a:rPr lang="zh-CN" altLang="en-US" sz="2800" b="1" dirty="0">
                <a:solidFill>
                  <a:srgbClr val="FF0000"/>
                </a:solidFill>
                <a:sym typeface="Symbol" panose="05050102010706020507" pitchFamily="18" charset="2"/>
              </a:rPr>
              <a:t>   </a:t>
            </a:r>
            <a:r>
              <a:rPr lang="zh-CN" altLang="en-US" sz="2800" b="1" dirty="0">
                <a:solidFill>
                  <a:srgbClr val="133984"/>
                </a:solidFill>
                <a:sym typeface="Symbol" panose="05050102010706020507" pitchFamily="18" charset="2"/>
              </a:rPr>
              <a:t>单位  （置信概率</a:t>
            </a:r>
            <a:r>
              <a:rPr lang="en-US" altLang="zh-CN" sz="2800" b="1" dirty="0">
                <a:solidFill>
                  <a:srgbClr val="133984"/>
                </a:solidFill>
                <a:sym typeface="Symbol" panose="05050102010706020507" pitchFamily="18" charset="2"/>
              </a:rPr>
              <a:t>P</a:t>
            </a:r>
            <a:r>
              <a:rPr lang="zh-CN" altLang="en-US" sz="2800" dirty="0">
                <a:solidFill>
                  <a:srgbClr val="133984"/>
                </a:solidFill>
                <a:sym typeface="Symbol" panose="05050102010706020507" pitchFamily="18" charset="2"/>
              </a:rPr>
              <a:t>）</a:t>
            </a:r>
            <a:endParaRPr lang="zh-CN" altLang="en-US" sz="2800" dirty="0">
              <a:solidFill>
                <a:srgbClr val="133984"/>
              </a:solidFill>
            </a:endParaRPr>
          </a:p>
        </p:txBody>
      </p:sp>
      <p:sp>
        <p:nvSpPr>
          <p:cNvPr id="12" name="文本框 11"/>
          <p:cNvSpPr txBox="1"/>
          <p:nvPr/>
        </p:nvSpPr>
        <p:spPr>
          <a:xfrm>
            <a:off x="616641" y="3023955"/>
            <a:ext cx="10958718" cy="3154710"/>
          </a:xfrm>
          <a:prstGeom prst="rect">
            <a:avLst/>
          </a:prstGeom>
          <a:noFill/>
        </p:spPr>
        <p:txBody>
          <a:bodyPr wrap="square" rtlCol="0">
            <a:spAutoFit/>
          </a:bodyPr>
          <a:lstStyle/>
          <a:p>
            <a:r>
              <a:rPr lang="zh-CN" altLang="en-US" sz="2800" dirty="0">
                <a:solidFill>
                  <a:srgbClr val="133984"/>
                </a:solidFill>
              </a:rPr>
              <a:t> 什么是测量不确定度？</a:t>
            </a:r>
            <a:endParaRPr lang="en-US" altLang="zh-CN" sz="2800" dirty="0">
              <a:solidFill>
                <a:srgbClr val="133984"/>
              </a:solidFill>
            </a:endParaRPr>
          </a:p>
          <a:p>
            <a:pPr marL="457200" indent="-457200">
              <a:lnSpc>
                <a:spcPct val="150000"/>
              </a:lnSpc>
              <a:spcBef>
                <a:spcPts val="600"/>
              </a:spcBef>
              <a:buFont typeface="Wingdings" panose="05000000000000000000" pitchFamily="2" charset="2"/>
              <a:buChar char="n"/>
            </a:pPr>
            <a:r>
              <a:rPr lang="zh-CN" altLang="en-US" sz="2600" dirty="0">
                <a:solidFill>
                  <a:srgbClr val="133984"/>
                </a:solidFill>
              </a:rPr>
              <a:t>定义：</a:t>
            </a:r>
            <a:r>
              <a:rPr lang="zh-CN" altLang="zh-CN" sz="2600" dirty="0">
                <a:solidFill>
                  <a:srgbClr val="133984"/>
                </a:solidFill>
              </a:rPr>
              <a:t>根据所用到的信息，表征赋予</a:t>
            </a:r>
            <a:r>
              <a:rPr lang="zh-CN" altLang="zh-CN" sz="2600" dirty="0">
                <a:solidFill>
                  <a:srgbClr val="FF0000"/>
                </a:solidFill>
              </a:rPr>
              <a:t>被测量分散性的非负参数。</a:t>
            </a:r>
            <a:endParaRPr lang="en-US" altLang="zh-CN" sz="2600" dirty="0">
              <a:solidFill>
                <a:srgbClr val="FF0000"/>
              </a:solidFill>
            </a:endParaRPr>
          </a:p>
          <a:p>
            <a:pPr marL="457200" indent="-457200">
              <a:lnSpc>
                <a:spcPct val="150000"/>
              </a:lnSpc>
              <a:spcBef>
                <a:spcPts val="600"/>
              </a:spcBef>
              <a:buFont typeface="Wingdings" panose="05000000000000000000" pitchFamily="2" charset="2"/>
              <a:buChar char="n"/>
            </a:pPr>
            <a:r>
              <a:rPr lang="zh-CN" altLang="en-US" sz="2600" dirty="0">
                <a:solidFill>
                  <a:srgbClr val="133984"/>
                </a:solidFill>
                <a:latin typeface="Times New Roman" panose="02020603050405020304" pitchFamily="18" charset="0"/>
                <a:cs typeface="Times New Roman" panose="02020603050405020304" pitchFamily="18" charset="0"/>
              </a:rPr>
              <a:t>定量：测量不确定度</a:t>
            </a:r>
            <a:r>
              <a:rPr lang="en-US" altLang="zh-CN" sz="2600" dirty="0">
                <a:solidFill>
                  <a:srgbClr val="133984"/>
                </a:solidFill>
                <a:latin typeface="Times New Roman" panose="02020603050405020304" pitchFamily="18" charset="0"/>
                <a:cs typeface="Times New Roman" panose="02020603050405020304" pitchFamily="18" charset="0"/>
              </a:rPr>
              <a:t>U</a:t>
            </a:r>
            <a:r>
              <a:rPr lang="zh-CN" altLang="en-US" sz="2600" dirty="0">
                <a:solidFill>
                  <a:srgbClr val="133984"/>
                </a:solidFill>
                <a:latin typeface="Times New Roman" panose="02020603050405020304" pitchFamily="18" charset="0"/>
                <a:cs typeface="Times New Roman" panose="02020603050405020304" pitchFamily="18" charset="0"/>
              </a:rPr>
              <a:t>一般用标准差</a:t>
            </a:r>
            <a:r>
              <a:rPr lang="zh-CN" altLang="en-US" sz="2600" dirty="0">
                <a:solidFill>
                  <a:srgbClr val="133984"/>
                </a:solidFill>
                <a:latin typeface="Times New Roman" panose="02020603050405020304" pitchFamily="18" charset="0"/>
                <a:cs typeface="Times New Roman" panose="02020603050405020304" pitchFamily="18" charset="0"/>
                <a:sym typeface="Symbol" panose="05050102010706020507" pitchFamily="18" charset="2"/>
              </a:rPr>
              <a:t>和一个扩展因子</a:t>
            </a:r>
            <a:r>
              <a:rPr lang="en-US" altLang="zh-CN" sz="2600" i="1" dirty="0">
                <a:solidFill>
                  <a:srgbClr val="133984"/>
                </a:solidFill>
                <a:latin typeface="Times New Roman" panose="02020603050405020304" pitchFamily="18" charset="0"/>
                <a:cs typeface="Times New Roman" panose="02020603050405020304" pitchFamily="18" charset="0"/>
                <a:sym typeface="Symbol" panose="05050102010706020507" pitchFamily="18" charset="2"/>
              </a:rPr>
              <a:t>K</a:t>
            </a:r>
            <a:r>
              <a:rPr lang="zh-CN" altLang="en-US" sz="2600" dirty="0">
                <a:solidFill>
                  <a:srgbClr val="133984"/>
                </a:solidFill>
                <a:latin typeface="Times New Roman" panose="02020603050405020304" pitchFamily="18" charset="0"/>
                <a:cs typeface="Times New Roman" panose="02020603050405020304" pitchFamily="18" charset="0"/>
                <a:sym typeface="Symbol" panose="05050102010706020507" pitchFamily="18" charset="2"/>
              </a:rPr>
              <a:t>的乘积</a:t>
            </a:r>
            <a:r>
              <a:rPr lang="zh-CN" altLang="en-US" sz="2600" dirty="0">
                <a:solidFill>
                  <a:srgbClr val="133984"/>
                </a:solidFill>
                <a:latin typeface="Times New Roman" panose="02020603050405020304" pitchFamily="18" charset="0"/>
                <a:cs typeface="Times New Roman" panose="02020603050405020304" pitchFamily="18" charset="0"/>
              </a:rPr>
              <a:t>来表示，即：</a:t>
            </a:r>
            <a:r>
              <a:rPr lang="en-US" altLang="zh-CN" sz="2600" dirty="0">
                <a:solidFill>
                  <a:srgbClr val="133984"/>
                </a:solidFill>
                <a:latin typeface="Times New Roman" panose="02020603050405020304" pitchFamily="18" charset="0"/>
                <a:cs typeface="Times New Roman" panose="02020603050405020304" pitchFamily="18" charset="0"/>
              </a:rPr>
              <a:t>  </a:t>
            </a:r>
            <a:r>
              <a:rPr lang="en-US" altLang="zh-CN" sz="2600" i="1" dirty="0">
                <a:solidFill>
                  <a:srgbClr val="FF0000"/>
                </a:solidFill>
                <a:latin typeface="Times New Roman" panose="02020603050405020304" pitchFamily="18" charset="0"/>
                <a:cs typeface="Times New Roman" panose="02020603050405020304" pitchFamily="18" charset="0"/>
              </a:rPr>
              <a:t>U </a:t>
            </a:r>
            <a:r>
              <a:rPr lang="en-US" altLang="zh-CN" sz="2600" dirty="0">
                <a:solidFill>
                  <a:srgbClr val="FF0000"/>
                </a:solidFill>
                <a:latin typeface="Times New Roman" panose="02020603050405020304" pitchFamily="18" charset="0"/>
                <a:cs typeface="Times New Roman" panose="02020603050405020304" pitchFamily="18" charset="0"/>
              </a:rPr>
              <a:t>=</a:t>
            </a:r>
            <a:r>
              <a:rPr lang="en-US" altLang="zh-CN" sz="2600" i="1" dirty="0">
                <a:solidFill>
                  <a:srgbClr val="FF0000"/>
                </a:solidFill>
                <a:latin typeface="Times New Roman" panose="02020603050405020304" pitchFamily="18" charset="0"/>
                <a:cs typeface="Times New Roman" panose="02020603050405020304" pitchFamily="18" charset="0"/>
              </a:rPr>
              <a:t> K</a:t>
            </a:r>
            <a:r>
              <a:rPr lang="en-US" altLang="zh-CN" sz="2600" i="1" baseline="-25000" dirty="0">
                <a:solidFill>
                  <a:srgbClr val="FF0000"/>
                </a:solidFill>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zh-CN" altLang="en-US" sz="2600" dirty="0">
                <a:solidFill>
                  <a:srgbClr val="133984"/>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a:solidFill>
                  <a:srgbClr val="133984"/>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600" i="1" dirty="0">
                <a:solidFill>
                  <a:srgbClr val="133984"/>
                </a:solidFill>
                <a:latin typeface="Times New Roman" panose="02020603050405020304" pitchFamily="18" charset="0"/>
                <a:cs typeface="Times New Roman" panose="02020603050405020304" pitchFamily="18" charset="0"/>
              </a:rPr>
              <a:t>K</a:t>
            </a:r>
            <a:r>
              <a:rPr lang="en-US" altLang="zh-CN" sz="2600" i="1" baseline="-25000" dirty="0">
                <a:solidFill>
                  <a:srgbClr val="133984"/>
                </a:solidFill>
                <a:latin typeface="Times New Roman" panose="02020603050405020304" pitchFamily="18" charset="0"/>
                <a:cs typeface="Times New Roman" panose="02020603050405020304" pitchFamily="18" charset="0"/>
              </a:rPr>
              <a:t> </a:t>
            </a:r>
            <a:r>
              <a:rPr lang="zh-CN" altLang="en-US" sz="2600" dirty="0">
                <a:solidFill>
                  <a:srgbClr val="133984"/>
                </a:solidFill>
                <a:latin typeface="Times New Roman" panose="02020603050405020304" pitchFamily="18" charset="0"/>
                <a:cs typeface="Times New Roman" panose="02020603050405020304" pitchFamily="18" charset="0"/>
              </a:rPr>
              <a:t>就是在置信概率</a:t>
            </a:r>
            <a:r>
              <a:rPr lang="en-US" altLang="zh-CN" sz="2600" i="1" dirty="0">
                <a:solidFill>
                  <a:srgbClr val="133984"/>
                </a:solidFill>
                <a:latin typeface="Times New Roman" panose="02020603050405020304" pitchFamily="18" charset="0"/>
                <a:cs typeface="Times New Roman" panose="02020603050405020304" pitchFamily="18" charset="0"/>
              </a:rPr>
              <a:t>P </a:t>
            </a:r>
            <a:r>
              <a:rPr lang="zh-CN" altLang="en-US" sz="2600" dirty="0">
                <a:solidFill>
                  <a:srgbClr val="133984"/>
                </a:solidFill>
                <a:latin typeface="Times New Roman" panose="02020603050405020304" pitchFamily="18" charset="0"/>
                <a:cs typeface="Times New Roman" panose="02020603050405020304" pitchFamily="18" charset="0"/>
              </a:rPr>
              <a:t>时的置信因子</a:t>
            </a:r>
            <a:endParaRPr lang="en-US" altLang="zh-CN" sz="2600" dirty="0">
              <a:solidFill>
                <a:srgbClr val="133984"/>
              </a:solidFill>
              <a:latin typeface="Times New Roman" panose="02020603050405020304" pitchFamily="18" charset="0"/>
              <a:cs typeface="Times New Roman" panose="02020603050405020304" pitchFamily="18" charset="0"/>
            </a:endParaRPr>
          </a:p>
          <a:p>
            <a:pPr marL="457200" indent="-457200">
              <a:lnSpc>
                <a:spcPct val="150000"/>
              </a:lnSpc>
              <a:spcBef>
                <a:spcPts val="600"/>
              </a:spcBef>
              <a:buFont typeface="Wingdings" panose="05000000000000000000" pitchFamily="2" charset="2"/>
              <a:buChar char="n"/>
            </a:pPr>
            <a:r>
              <a:rPr lang="zh-CN" altLang="en-US" sz="2600" dirty="0">
                <a:solidFill>
                  <a:srgbClr val="133984"/>
                </a:solidFill>
                <a:latin typeface="Times New Roman" panose="02020603050405020304" pitchFamily="18" charset="0"/>
                <a:cs typeface="Times New Roman" panose="02020603050405020304" pitchFamily="18" charset="0"/>
              </a:rPr>
              <a:t>当</a:t>
            </a:r>
            <a:r>
              <a:rPr lang="en-US" altLang="zh-CN" sz="2600" i="1" dirty="0">
                <a:solidFill>
                  <a:srgbClr val="133984"/>
                </a:solidFill>
                <a:latin typeface="Times New Roman" panose="02020603050405020304" pitchFamily="18" charset="0"/>
                <a:cs typeface="Times New Roman" panose="02020603050405020304" pitchFamily="18" charset="0"/>
              </a:rPr>
              <a:t>K</a:t>
            </a:r>
            <a:r>
              <a:rPr lang="en-US" altLang="zh-CN" sz="2600" i="1" baseline="-25000" dirty="0">
                <a:solidFill>
                  <a:srgbClr val="133984"/>
                </a:solidFill>
                <a:latin typeface="Times New Roman" panose="02020603050405020304" pitchFamily="18" charset="0"/>
                <a:cs typeface="Times New Roman" panose="02020603050405020304" pitchFamily="18" charset="0"/>
              </a:rPr>
              <a:t> </a:t>
            </a:r>
            <a:r>
              <a:rPr lang="en-US" altLang="zh-CN" sz="2600" dirty="0">
                <a:solidFill>
                  <a:srgbClr val="133984"/>
                </a:solidFill>
                <a:latin typeface="Times New Roman" panose="02020603050405020304" pitchFamily="18" charset="0"/>
                <a:cs typeface="Times New Roman" panose="02020603050405020304" pitchFamily="18" charset="0"/>
              </a:rPr>
              <a:t>=1</a:t>
            </a:r>
            <a:r>
              <a:rPr lang="zh-CN" altLang="en-US" sz="2600" dirty="0">
                <a:solidFill>
                  <a:srgbClr val="133984"/>
                </a:solidFill>
                <a:latin typeface="Times New Roman" panose="02020603050405020304" pitchFamily="18" charset="0"/>
                <a:cs typeface="Times New Roman" panose="02020603050405020304" pitchFamily="18" charset="0"/>
              </a:rPr>
              <a:t>时，对应的不确定度也被称为</a:t>
            </a:r>
            <a:r>
              <a:rPr lang="zh-CN" altLang="en-US" sz="2600" dirty="0">
                <a:solidFill>
                  <a:srgbClr val="FF0000"/>
                </a:solidFill>
                <a:latin typeface="Times New Roman" panose="02020603050405020304" pitchFamily="18" charset="0"/>
                <a:cs typeface="Times New Roman" panose="02020603050405020304" pitchFamily="18" charset="0"/>
              </a:rPr>
              <a:t>标准不确定度</a:t>
            </a:r>
            <a:endParaRPr lang="zh-CN" altLang="en-US" sz="2600" dirty="0">
              <a:solidFill>
                <a:srgbClr val="FF0000"/>
              </a:solidFill>
            </a:endParaRPr>
          </a:p>
        </p:txBody>
      </p:sp>
      <p:sp>
        <p:nvSpPr>
          <p:cNvPr id="6" name="文本框 5"/>
          <p:cNvSpPr txBox="1"/>
          <p:nvPr/>
        </p:nvSpPr>
        <p:spPr>
          <a:xfrm>
            <a:off x="5409977" y="2438890"/>
            <a:ext cx="5310590" cy="878702"/>
          </a:xfrm>
          <a:prstGeom prst="rect">
            <a:avLst/>
          </a:prstGeom>
          <a:noFill/>
        </p:spPr>
        <p:txBody>
          <a:bodyPr wrap="square">
            <a:spAutoFit/>
          </a:bodyPr>
          <a:lstStyle/>
          <a:p>
            <a:pPr>
              <a:lnSpc>
                <a:spcPct val="150000"/>
              </a:lnSpc>
            </a:pPr>
            <a:r>
              <a:rPr lang="zh-CN" altLang="en-US" b="1" dirty="0">
                <a:solidFill>
                  <a:srgbClr val="FF0000"/>
                </a:solidFill>
              </a:rPr>
              <a:t>不确定度小，测量结果可信赖程度高或者质量高，不确定度大，测量结果可信赖程度低或者质量低。</a:t>
            </a: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58701" y="975600"/>
            <a:ext cx="8902684" cy="576000"/>
          </a:xfrm>
        </p:spPr>
        <p:txBody>
          <a:bodyPr>
            <a:normAutofit fontScale="90000"/>
          </a:bodyPr>
          <a:lstStyle/>
          <a:p>
            <a:r>
              <a:rPr lang="zh-CN" altLang="en-US" dirty="0"/>
              <a:t>准确理解测量</a:t>
            </a:r>
            <a:r>
              <a:rPr lang="zh-CN" altLang="en-US" dirty="0" smtClean="0"/>
              <a:t>不确定度（测量不确定度和误差的差别）</a:t>
            </a:r>
            <a:endParaRPr lang="zh-CN" altLang="en-US" dirty="0"/>
          </a:p>
        </p:txBody>
      </p:sp>
      <p:graphicFrame>
        <p:nvGraphicFramePr>
          <p:cNvPr id="6" name="表格 5"/>
          <p:cNvGraphicFramePr>
            <a:graphicFrameLocks noGrp="1"/>
          </p:cNvGraphicFramePr>
          <p:nvPr>
            <p:custDataLst>
              <p:tags r:id="rId1"/>
            </p:custDataLst>
          </p:nvPr>
        </p:nvGraphicFramePr>
        <p:xfrm>
          <a:off x="155340" y="2579260"/>
          <a:ext cx="7830871" cy="4054430"/>
        </p:xfrm>
        <a:graphic>
          <a:graphicData uri="http://schemas.openxmlformats.org/drawingml/2006/table">
            <a:tbl>
              <a:tblPr firstRow="1" bandRow="1">
                <a:tableStyleId>{5C22544A-7EE6-4342-B048-85BDC9FD1C3A}</a:tableStyleId>
              </a:tblPr>
              <a:tblGrid>
                <a:gridCol w="3773914">
                  <a:extLst>
                    <a:ext uri="{9D8B030D-6E8A-4147-A177-3AD203B41FA5}">
                      <a16:colId xmlns:a16="http://schemas.microsoft.com/office/drawing/2014/main" val="20000"/>
                    </a:ext>
                  </a:extLst>
                </a:gridCol>
                <a:gridCol w="4056957">
                  <a:extLst>
                    <a:ext uri="{9D8B030D-6E8A-4147-A177-3AD203B41FA5}">
                      <a16:colId xmlns:a16="http://schemas.microsoft.com/office/drawing/2014/main" val="20001"/>
                    </a:ext>
                  </a:extLst>
                </a:gridCol>
              </a:tblGrid>
              <a:tr h="579710">
                <a:tc>
                  <a:txBody>
                    <a:bodyPr/>
                    <a:lstStyle/>
                    <a:p>
                      <a:pPr algn="ctr"/>
                      <a:r>
                        <a:rPr lang="zh-CN" altLang="en-US" sz="2200" dirty="0"/>
                        <a:t>测量不确定度</a:t>
                      </a:r>
                      <a:r>
                        <a:rPr lang="en-US" altLang="zh-CN" sz="2200" dirty="0"/>
                        <a:t>U</a:t>
                      </a:r>
                      <a:endParaRPr lang="zh-CN" altLang="en-US" sz="2200" dirty="0"/>
                    </a:p>
                  </a:txBody>
                  <a:tcPr/>
                </a:tc>
                <a:tc>
                  <a:txBody>
                    <a:bodyPr/>
                    <a:lstStyle/>
                    <a:p>
                      <a:pPr algn="ctr"/>
                      <a:r>
                        <a:rPr lang="zh-CN" altLang="en-US" sz="2200" dirty="0"/>
                        <a:t>误差</a:t>
                      </a:r>
                    </a:p>
                  </a:txBody>
                  <a:tcPr/>
                </a:tc>
                <a:extLst>
                  <a:ext uri="{0D108BD9-81ED-4DB2-BD59-A6C34878D82A}">
                    <a16:rowId xmlns:a16="http://schemas.microsoft.com/office/drawing/2014/main" val="10000"/>
                  </a:ext>
                </a:extLst>
              </a:tr>
              <a:tr h="1131983">
                <a:tc>
                  <a:txBody>
                    <a:bodyPr/>
                    <a:lstStyle/>
                    <a:p>
                      <a:pPr algn="ctr">
                        <a:lnSpc>
                          <a:spcPct val="150000"/>
                        </a:lnSpc>
                      </a:pPr>
                      <a:r>
                        <a:rPr lang="zh-CN" altLang="en-US" sz="2000" dirty="0"/>
                        <a:t>表示测得值</a:t>
                      </a:r>
                      <a:r>
                        <a:rPr lang="zh-CN" altLang="en-US" sz="2000" dirty="0">
                          <a:solidFill>
                            <a:srgbClr val="FF0000"/>
                          </a:solidFill>
                        </a:rPr>
                        <a:t>分散性</a:t>
                      </a:r>
                      <a:r>
                        <a:rPr lang="zh-CN" altLang="en-US" sz="2000" dirty="0"/>
                        <a:t>的量化指标</a:t>
                      </a:r>
                      <a:endParaRPr lang="en-US" altLang="zh-CN" sz="2000" dirty="0"/>
                    </a:p>
                    <a:p>
                      <a:pPr marL="0" marR="0" indent="0" algn="ctr" defTabSz="914400" rtl="0" eaLnBrk="1" fontAlgn="auto" latinLnBrk="0" hangingPunct="1">
                        <a:lnSpc>
                          <a:spcPct val="150000"/>
                        </a:lnSpc>
                        <a:spcBef>
                          <a:spcPts val="0"/>
                        </a:spcBef>
                        <a:spcAft>
                          <a:spcPts val="0"/>
                        </a:spcAft>
                        <a:buClrTx/>
                        <a:buSzTx/>
                        <a:buFontTx/>
                        <a:buNone/>
                        <a:defRPr/>
                      </a:pPr>
                      <a:r>
                        <a:rPr lang="en-US" altLang="zh-CN" sz="2000" kern="100" dirty="0"/>
                        <a:t>U</a:t>
                      </a:r>
                      <a:r>
                        <a:rPr lang="zh-CN" altLang="en-US" sz="2000" kern="100" dirty="0"/>
                        <a:t>越</a:t>
                      </a:r>
                      <a:r>
                        <a:rPr lang="zh-CN" altLang="zh-CN" sz="2000" kern="100" dirty="0"/>
                        <a:t>小说明测量结果</a:t>
                      </a:r>
                      <a:r>
                        <a:rPr lang="zh-CN" altLang="en-US" sz="2000" kern="100" dirty="0"/>
                        <a:t>越</a:t>
                      </a:r>
                      <a:r>
                        <a:rPr lang="zh-CN" altLang="zh-CN" sz="2000" kern="100" dirty="0">
                          <a:solidFill>
                            <a:srgbClr val="FF0000"/>
                          </a:solidFill>
                        </a:rPr>
                        <a:t>可</a:t>
                      </a:r>
                      <a:r>
                        <a:rPr lang="zh-CN" altLang="en-US" sz="2000" kern="100" dirty="0">
                          <a:solidFill>
                            <a:srgbClr val="FF0000"/>
                          </a:solidFill>
                        </a:rPr>
                        <a:t>信赖（测量结果的可信程度）</a:t>
                      </a:r>
                      <a:endParaRPr lang="zh-CN" altLang="zh-CN" sz="2000" kern="100" dirty="0">
                        <a:solidFill>
                          <a:srgbClr val="FF0000"/>
                        </a:solidFill>
                        <a:latin typeface="Times New Roman" panose="02020603050405020304" pitchFamily="18" charset="0"/>
                        <a:ea typeface="宋体" panose="02010600030101010101" pitchFamily="2" charset="-122"/>
                      </a:endParaRPr>
                    </a:p>
                  </a:txBody>
                  <a:tcPr/>
                </a:tc>
                <a:tc>
                  <a:txBody>
                    <a:bodyPr/>
                    <a:lstStyle/>
                    <a:p>
                      <a:pPr algn="ctr">
                        <a:lnSpc>
                          <a:spcPct val="150000"/>
                        </a:lnSpc>
                      </a:pPr>
                      <a:r>
                        <a:rPr lang="zh-CN" altLang="en-US" sz="2000" kern="100" dirty="0"/>
                        <a:t>表示</a:t>
                      </a:r>
                      <a:r>
                        <a:rPr lang="zh-CN" altLang="zh-CN" sz="2000" kern="100" dirty="0"/>
                        <a:t>估计值</a:t>
                      </a:r>
                      <a:r>
                        <a:rPr lang="zh-CN" altLang="zh-CN" sz="2000" kern="100" dirty="0">
                          <a:solidFill>
                            <a:schemeClr val="tx1"/>
                          </a:solidFill>
                        </a:rPr>
                        <a:t>偏离参考值</a:t>
                      </a:r>
                      <a:r>
                        <a:rPr lang="zh-CN" altLang="zh-CN" sz="2000" kern="100" dirty="0"/>
                        <a:t>的</a:t>
                      </a:r>
                      <a:r>
                        <a:rPr lang="zh-CN" altLang="zh-CN" sz="2000" kern="100" dirty="0">
                          <a:solidFill>
                            <a:srgbClr val="FF0000"/>
                          </a:solidFill>
                        </a:rPr>
                        <a:t>偏差</a:t>
                      </a:r>
                      <a:r>
                        <a:rPr lang="zh-CN" altLang="zh-CN" sz="2000" kern="100" dirty="0"/>
                        <a:t>大小</a:t>
                      </a:r>
                      <a:r>
                        <a:rPr lang="zh-CN" altLang="en-US" sz="2000" kern="100" dirty="0"/>
                        <a:t>；误差越小说明测量结果</a:t>
                      </a:r>
                      <a:r>
                        <a:rPr lang="zh-CN" altLang="en-US" sz="2000" kern="100" dirty="0">
                          <a:solidFill>
                            <a:srgbClr val="FF0000"/>
                          </a:solidFill>
                        </a:rPr>
                        <a:t>越准确</a:t>
                      </a:r>
                    </a:p>
                    <a:p>
                      <a:pPr algn="ctr">
                        <a:lnSpc>
                          <a:spcPct val="150000"/>
                        </a:lnSpc>
                      </a:pPr>
                      <a:r>
                        <a:rPr lang="zh-CN" altLang="en-US" sz="2000" kern="100" dirty="0">
                          <a:solidFill>
                            <a:srgbClr val="FF0000"/>
                          </a:solidFill>
                        </a:rPr>
                        <a:t>（测量结果的准确程度）</a:t>
                      </a:r>
                      <a:endParaRPr lang="zh-CN" altLang="en-US" sz="2000" dirty="0">
                        <a:solidFill>
                          <a:srgbClr val="FF0000"/>
                        </a:solidFill>
                      </a:endParaRPr>
                    </a:p>
                  </a:txBody>
                  <a:tcPr/>
                </a:tc>
                <a:extLst>
                  <a:ext uri="{0D108BD9-81ED-4DB2-BD59-A6C34878D82A}">
                    <a16:rowId xmlns:a16="http://schemas.microsoft.com/office/drawing/2014/main" val="10001"/>
                  </a:ext>
                </a:extLst>
              </a:tr>
              <a:tr h="776215">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2000" kern="100" dirty="0"/>
                        <a:t>一般用</a:t>
                      </a:r>
                      <a:r>
                        <a:rPr lang="zh-CN" altLang="zh-CN" sz="2000" kern="100" dirty="0">
                          <a:solidFill>
                            <a:srgbClr val="FF0000"/>
                          </a:solidFill>
                        </a:rPr>
                        <a:t>标准差</a:t>
                      </a:r>
                      <a:r>
                        <a:rPr lang="zh-CN" altLang="zh-CN" sz="2000" kern="100" dirty="0"/>
                        <a:t>或标准差的</a:t>
                      </a:r>
                      <a:endParaRPr lang="en-US" altLang="zh-CN" sz="2000" kern="100" dirty="0"/>
                    </a:p>
                    <a:p>
                      <a:pPr marL="0" marR="0" indent="0" algn="ctr" defTabSz="914400" rtl="0" eaLnBrk="1" fontAlgn="auto" latinLnBrk="0" hangingPunct="1">
                        <a:lnSpc>
                          <a:spcPct val="150000"/>
                        </a:lnSpc>
                        <a:spcBef>
                          <a:spcPts val="0"/>
                        </a:spcBef>
                        <a:spcAft>
                          <a:spcPts val="0"/>
                        </a:spcAft>
                        <a:buClrTx/>
                        <a:buSzTx/>
                        <a:buFontTx/>
                        <a:buNone/>
                        <a:defRPr/>
                      </a:pPr>
                      <a:r>
                        <a:rPr lang="zh-CN" altLang="zh-CN" sz="2000" kern="100" dirty="0"/>
                        <a:t>倍数来表示</a:t>
                      </a:r>
                      <a:r>
                        <a:rPr lang="zh-CN" altLang="en-US" sz="2000" kern="100" dirty="0"/>
                        <a:t>；</a:t>
                      </a:r>
                      <a:r>
                        <a:rPr lang="zh-CN" altLang="en-US" sz="2000" kern="100" dirty="0">
                          <a:solidFill>
                            <a:srgbClr val="FF0000"/>
                          </a:solidFill>
                        </a:rPr>
                        <a:t>正数</a:t>
                      </a:r>
                      <a:endParaRPr lang="zh-CN" altLang="en-US" sz="2000" dirty="0">
                        <a:solidFill>
                          <a:srgbClr val="FF0000"/>
                        </a:solidFill>
                      </a:endParaRP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2000" dirty="0"/>
                        <a:t>等于估计值</a:t>
                      </a:r>
                      <a:r>
                        <a:rPr lang="zh-CN" altLang="zh-CN" sz="2000" kern="100" dirty="0"/>
                        <a:t>减去参考值</a:t>
                      </a:r>
                      <a:r>
                        <a:rPr lang="zh-CN" altLang="en-US" sz="2000" kern="100" dirty="0"/>
                        <a:t>，</a:t>
                      </a:r>
                      <a:endParaRPr lang="en-US" altLang="zh-CN" sz="2000" kern="100" dirty="0"/>
                    </a:p>
                    <a:p>
                      <a:pPr marL="0" marR="0" indent="0" algn="ctr" defTabSz="914400" rtl="0" eaLnBrk="1" fontAlgn="auto" latinLnBrk="0" hangingPunct="1">
                        <a:lnSpc>
                          <a:spcPct val="150000"/>
                        </a:lnSpc>
                        <a:spcBef>
                          <a:spcPts val="0"/>
                        </a:spcBef>
                        <a:spcAft>
                          <a:spcPts val="0"/>
                        </a:spcAft>
                        <a:buClrTx/>
                        <a:buSzTx/>
                        <a:buFontTx/>
                        <a:buNone/>
                        <a:defRPr/>
                      </a:pPr>
                      <a:r>
                        <a:rPr lang="zh-CN" altLang="en-US" sz="2000" kern="100" dirty="0">
                          <a:solidFill>
                            <a:srgbClr val="FF0000"/>
                          </a:solidFill>
                        </a:rPr>
                        <a:t>有正有负</a:t>
                      </a:r>
                      <a:endParaRPr lang="zh-CN" altLang="en-US" sz="2000" dirty="0">
                        <a:solidFill>
                          <a:srgbClr val="FF0000"/>
                        </a:solidFill>
                      </a:endParaRPr>
                    </a:p>
                  </a:txBody>
                  <a:tcPr/>
                </a:tc>
                <a:extLst>
                  <a:ext uri="{0D108BD9-81ED-4DB2-BD59-A6C34878D82A}">
                    <a16:rowId xmlns:a16="http://schemas.microsoft.com/office/drawing/2014/main" val="10002"/>
                  </a:ext>
                </a:extLst>
              </a:tr>
              <a:tr h="881177">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zh-CN" sz="2000" kern="100" dirty="0"/>
                        <a:t>与人们对被测量</a:t>
                      </a:r>
                      <a:r>
                        <a:rPr lang="zh-CN" altLang="en-US" sz="2000" kern="100" dirty="0"/>
                        <a:t>及其</a:t>
                      </a:r>
                      <a:r>
                        <a:rPr lang="zh-CN" altLang="zh-CN" sz="2000" kern="100" dirty="0"/>
                        <a:t>影响量</a:t>
                      </a:r>
                      <a:r>
                        <a:rPr lang="zh-CN" altLang="en-US" sz="2000" kern="100" dirty="0"/>
                        <a:t>的</a:t>
                      </a:r>
                      <a:endParaRPr lang="en-US" altLang="zh-CN" sz="2000" kern="100" dirty="0"/>
                    </a:p>
                    <a:p>
                      <a:pPr marL="0" marR="0" indent="0" algn="ctr" defTabSz="914400" rtl="0" eaLnBrk="1" fontAlgn="auto" latinLnBrk="0" hangingPunct="1">
                        <a:lnSpc>
                          <a:spcPct val="150000"/>
                        </a:lnSpc>
                        <a:spcBef>
                          <a:spcPts val="0"/>
                        </a:spcBef>
                        <a:spcAft>
                          <a:spcPts val="0"/>
                        </a:spcAft>
                        <a:buClrTx/>
                        <a:buSzTx/>
                        <a:buFontTx/>
                        <a:buNone/>
                        <a:defRPr/>
                      </a:pPr>
                      <a:r>
                        <a:rPr lang="zh-CN" altLang="en-US" sz="2000" kern="100" dirty="0">
                          <a:solidFill>
                            <a:srgbClr val="FF0000"/>
                          </a:solidFill>
                        </a:rPr>
                        <a:t>主观</a:t>
                      </a:r>
                      <a:r>
                        <a:rPr lang="zh-CN" altLang="en-US" sz="2000" kern="100" dirty="0"/>
                        <a:t>认识有关</a:t>
                      </a:r>
                      <a:endParaRPr lang="zh-CN" altLang="zh-CN" sz="2000" kern="100" dirty="0">
                        <a:latin typeface="Times New Roman" panose="02020603050405020304" pitchFamily="18" charset="0"/>
                        <a:ea typeface="宋体" panose="02010600030101010101" pitchFamily="2" charset="-122"/>
                      </a:endParaRP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zh-CN" sz="2000" kern="100" dirty="0"/>
                        <a:t>误差是</a:t>
                      </a:r>
                      <a:r>
                        <a:rPr lang="zh-CN" altLang="zh-CN" sz="2000" kern="100" dirty="0">
                          <a:solidFill>
                            <a:srgbClr val="FF0000"/>
                          </a:solidFill>
                        </a:rPr>
                        <a:t>客观</a:t>
                      </a:r>
                      <a:r>
                        <a:rPr lang="zh-CN" altLang="zh-CN" sz="2000" kern="100" dirty="0"/>
                        <a:t>存在的</a:t>
                      </a:r>
                      <a:endParaRPr lang="zh-CN" altLang="en-US" sz="2000" dirty="0"/>
                    </a:p>
                  </a:txBody>
                  <a:tcPr/>
                </a:tc>
                <a:extLst>
                  <a:ext uri="{0D108BD9-81ED-4DB2-BD59-A6C34878D82A}">
                    <a16:rowId xmlns:a16="http://schemas.microsoft.com/office/drawing/2014/main" val="10003"/>
                  </a:ext>
                </a:extLst>
              </a:tr>
            </a:tbl>
          </a:graphicData>
        </a:graphic>
      </p:graphicFrame>
      <p:sp>
        <p:nvSpPr>
          <p:cNvPr id="4" name="文本框 3"/>
          <p:cNvSpPr txBox="1"/>
          <p:nvPr/>
        </p:nvSpPr>
        <p:spPr>
          <a:xfrm>
            <a:off x="658701" y="1733635"/>
            <a:ext cx="7372514" cy="461665"/>
          </a:xfrm>
          <a:prstGeom prst="rect">
            <a:avLst/>
          </a:prstGeom>
          <a:noFill/>
        </p:spPr>
        <p:txBody>
          <a:bodyPr wrap="square" rtlCol="0">
            <a:spAutoFit/>
          </a:bodyPr>
          <a:lstStyle/>
          <a:p>
            <a:pPr algn="ctr"/>
            <a:r>
              <a:rPr lang="zh-CN" altLang="en-US" sz="2400" b="1" dirty="0">
                <a:solidFill>
                  <a:srgbClr val="133984"/>
                </a:solidFill>
              </a:rPr>
              <a:t>被测量 </a:t>
            </a:r>
            <a:r>
              <a:rPr lang="en-US" altLang="zh-CN" sz="2400" b="1" dirty="0">
                <a:solidFill>
                  <a:srgbClr val="133984"/>
                </a:solidFill>
              </a:rPr>
              <a:t>= </a:t>
            </a:r>
            <a:r>
              <a:rPr lang="zh-CN" altLang="en-US" sz="2400" b="1" dirty="0">
                <a:solidFill>
                  <a:srgbClr val="133984"/>
                </a:solidFill>
              </a:rPr>
              <a:t>估计值 </a:t>
            </a:r>
            <a:r>
              <a:rPr lang="zh-CN" altLang="en-US" sz="2400" b="1" dirty="0">
                <a:solidFill>
                  <a:srgbClr val="133984"/>
                </a:solidFill>
                <a:sym typeface="Symbol" panose="05050102010706020507" pitchFamily="18" charset="2"/>
              </a:rPr>
              <a:t> </a:t>
            </a:r>
            <a:r>
              <a:rPr lang="zh-CN" altLang="en-US" sz="2400" b="1" dirty="0">
                <a:solidFill>
                  <a:srgbClr val="FF0000"/>
                </a:solidFill>
                <a:sym typeface="Symbol" panose="05050102010706020507" pitchFamily="18" charset="2"/>
              </a:rPr>
              <a:t>测量不确定度</a:t>
            </a:r>
            <a:r>
              <a:rPr lang="en-US" altLang="zh-CN" sz="2400" b="1" dirty="0">
                <a:solidFill>
                  <a:srgbClr val="FF0000"/>
                </a:solidFill>
                <a:sym typeface="Symbol" panose="05050102010706020507" pitchFamily="18" charset="2"/>
              </a:rPr>
              <a:t>U</a:t>
            </a:r>
            <a:r>
              <a:rPr lang="zh-CN" altLang="en-US" sz="2400" b="1" dirty="0">
                <a:solidFill>
                  <a:srgbClr val="FF0000"/>
                </a:solidFill>
                <a:sym typeface="Symbol" panose="05050102010706020507" pitchFamily="18" charset="2"/>
              </a:rPr>
              <a:t>   </a:t>
            </a:r>
            <a:r>
              <a:rPr lang="zh-CN" altLang="en-US" sz="2400" b="1" dirty="0">
                <a:solidFill>
                  <a:srgbClr val="133984"/>
                </a:solidFill>
                <a:sym typeface="Symbol" panose="05050102010706020507" pitchFamily="18" charset="2"/>
              </a:rPr>
              <a:t>单位  （</a:t>
            </a:r>
            <a:r>
              <a:rPr lang="en-US" altLang="zh-CN" sz="2400" b="1" dirty="0">
                <a:solidFill>
                  <a:srgbClr val="133984"/>
                </a:solidFill>
                <a:sym typeface="Symbol" panose="05050102010706020507" pitchFamily="18" charset="2"/>
              </a:rPr>
              <a:t>P=95%</a:t>
            </a:r>
            <a:r>
              <a:rPr lang="zh-CN" altLang="en-US" sz="2400" dirty="0">
                <a:solidFill>
                  <a:srgbClr val="133984"/>
                </a:solidFill>
                <a:sym typeface="Symbol" panose="05050102010706020507" pitchFamily="18" charset="2"/>
              </a:rPr>
              <a:t>）</a:t>
            </a:r>
            <a:endParaRPr lang="zh-CN" altLang="en-US" sz="2400" dirty="0">
              <a:solidFill>
                <a:srgbClr val="133984"/>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480" y="2439035"/>
            <a:ext cx="3934460" cy="3556635"/>
          </a:xfrm>
          <a:prstGeom prst="rect">
            <a:avLst/>
          </a:prstGeom>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测量不确定度的评定方法</a:t>
            </a:r>
            <a:r>
              <a:rPr lang="zh-CN" altLang="en-US" dirty="0"/>
              <a:t>的使用范围</a:t>
            </a:r>
          </a:p>
        </p:txBody>
      </p:sp>
      <p:graphicFrame>
        <p:nvGraphicFramePr>
          <p:cNvPr id="2" name="表格 1"/>
          <p:cNvGraphicFramePr>
            <a:graphicFrameLocks noGrp="1"/>
          </p:cNvGraphicFramePr>
          <p:nvPr/>
        </p:nvGraphicFramePr>
        <p:xfrm>
          <a:off x="1235460" y="1943835"/>
          <a:ext cx="9316038" cy="4065714"/>
        </p:xfrm>
        <a:graphic>
          <a:graphicData uri="http://schemas.openxmlformats.org/drawingml/2006/table">
            <a:tbl>
              <a:tblPr firstRow="1" bandRow="1">
                <a:tableStyleId>{5C22544A-7EE6-4342-B048-85BDC9FD1C3A}</a:tableStyleId>
              </a:tblPr>
              <a:tblGrid>
                <a:gridCol w="4658019">
                  <a:extLst>
                    <a:ext uri="{9D8B030D-6E8A-4147-A177-3AD203B41FA5}">
                      <a16:colId xmlns:a16="http://schemas.microsoft.com/office/drawing/2014/main" val="20000"/>
                    </a:ext>
                  </a:extLst>
                </a:gridCol>
                <a:gridCol w="4658019">
                  <a:extLst>
                    <a:ext uri="{9D8B030D-6E8A-4147-A177-3AD203B41FA5}">
                      <a16:colId xmlns:a16="http://schemas.microsoft.com/office/drawing/2014/main" val="20001"/>
                    </a:ext>
                  </a:extLst>
                </a:gridCol>
              </a:tblGrid>
              <a:tr h="862727">
                <a:tc gridSpan="2">
                  <a:txBody>
                    <a:bodyPr/>
                    <a:lstStyle/>
                    <a:p>
                      <a:pPr lvl="0" algn="ctr" rtl="0"/>
                      <a:r>
                        <a:rPr lang="en-US" altLang="zh-CN" sz="2000" dirty="0"/>
                        <a:t>ISO/IEC Guide 98-3:2008</a:t>
                      </a:r>
                      <a:r>
                        <a:rPr lang="zh-CN" altLang="zh-CN" sz="2000" dirty="0"/>
                        <a:t>《测量不确定度表示指南》</a:t>
                      </a:r>
                      <a:r>
                        <a:rPr lang="zh-CN" altLang="en-US" sz="2000" dirty="0"/>
                        <a:t>（</a:t>
                      </a:r>
                      <a:r>
                        <a:rPr lang="en-US" altLang="zh-CN" sz="2000" dirty="0"/>
                        <a:t>GUM</a:t>
                      </a:r>
                      <a:r>
                        <a:rPr lang="zh-CN" altLang="en-US" sz="2000" dirty="0"/>
                        <a:t>）</a:t>
                      </a:r>
                      <a:r>
                        <a:rPr lang="zh-CN" altLang="zh-CN" sz="2000" dirty="0"/>
                        <a:t>及其补充标准</a:t>
                      </a:r>
                      <a:endParaRPr lang="en-US" altLang="zh-CN" sz="2000" dirty="0"/>
                    </a:p>
                    <a:p>
                      <a:pPr lvl="0" algn="ctr" rtl="0"/>
                      <a:r>
                        <a:rPr lang="zh-CN" altLang="en-US" sz="2000" dirty="0"/>
                        <a:t>分别推荐了</a:t>
                      </a:r>
                      <a:r>
                        <a:rPr lang="en-US" altLang="zh-CN" sz="2000" dirty="0"/>
                        <a:t>GUM</a:t>
                      </a:r>
                      <a:r>
                        <a:rPr lang="zh-CN" altLang="zh-CN" sz="2000" dirty="0"/>
                        <a:t>法和蒙特卡洛法</a:t>
                      </a:r>
                      <a:r>
                        <a:rPr lang="en-US" altLang="zh-CN" sz="2000" dirty="0"/>
                        <a:t>MCM</a:t>
                      </a:r>
                      <a:r>
                        <a:rPr lang="zh-CN" altLang="en-US" sz="2000" dirty="0"/>
                        <a:t>法</a:t>
                      </a:r>
                      <a:endParaRPr lang="zh-CN" altLang="zh-CN" sz="2000" dirty="0"/>
                    </a:p>
                  </a:txBody>
                  <a:tcPr/>
                </a:tc>
                <a:tc hMerge="1">
                  <a:txBody>
                    <a:bodyPr/>
                    <a:lstStyle/>
                    <a:p>
                      <a:endParaRPr lang="zh-CN"/>
                    </a:p>
                  </a:txBody>
                  <a:tcPr/>
                </a:tc>
                <a:extLst>
                  <a:ext uri="{0D108BD9-81ED-4DB2-BD59-A6C34878D82A}">
                    <a16:rowId xmlns:a16="http://schemas.microsoft.com/office/drawing/2014/main" val="10000"/>
                  </a:ext>
                </a:extLst>
              </a:tr>
              <a:tr h="49983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t>GUM</a:t>
                      </a:r>
                      <a:r>
                        <a:rPr lang="zh-CN" altLang="zh-CN" sz="2000" dirty="0"/>
                        <a:t>法适用对象</a:t>
                      </a:r>
                      <a:r>
                        <a:rPr lang="en-US" altLang="zh-CN" sz="2000" dirty="0"/>
                        <a:t>                             </a:t>
                      </a:r>
                      <a:endParaRPr lang="zh-CN" altLang="en-US" sz="2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2000" dirty="0"/>
                        <a:t>蒙特卡洛法</a:t>
                      </a:r>
                      <a:r>
                        <a:rPr lang="en-US" altLang="zh-CN" sz="2000" dirty="0"/>
                        <a:t>(MCM)</a:t>
                      </a:r>
                      <a:r>
                        <a:rPr lang="zh-CN" altLang="zh-CN" sz="2000" dirty="0"/>
                        <a:t>适用对象</a:t>
                      </a:r>
                      <a:r>
                        <a:rPr lang="en-US" altLang="zh-CN" sz="2000" dirty="0"/>
                        <a:t>             </a:t>
                      </a:r>
                      <a:endParaRPr lang="zh-CN" altLang="zh-CN" sz="2000" dirty="0">
                        <a:solidFill>
                          <a:schemeClr val="tx1"/>
                        </a:solidFill>
                      </a:endParaRPr>
                    </a:p>
                  </a:txBody>
                  <a:tcPr/>
                </a:tc>
                <a:extLst>
                  <a:ext uri="{0D108BD9-81ED-4DB2-BD59-A6C34878D82A}">
                    <a16:rowId xmlns:a16="http://schemas.microsoft.com/office/drawing/2014/main" val="10001"/>
                  </a:ext>
                </a:extLst>
              </a:tr>
              <a:tr h="977699">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zh-CN" altLang="en-US" sz="2000" dirty="0">
                          <a:solidFill>
                            <a:srgbClr val="FF0000"/>
                          </a:solidFill>
                        </a:rPr>
                        <a:t>输入量 </a:t>
                      </a:r>
                      <a:r>
                        <a:rPr lang="en-US" altLang="zh-CN" sz="2000" dirty="0">
                          <a:solidFill>
                            <a:srgbClr val="FF0000"/>
                          </a:solidFill>
                        </a:rPr>
                        <a:t>x </a:t>
                      </a:r>
                      <a:r>
                        <a:rPr lang="zh-CN" altLang="zh-CN" sz="2000" dirty="0"/>
                        <a:t>的概率分布可假设为</a:t>
                      </a:r>
                      <a:r>
                        <a:rPr lang="zh-CN" altLang="zh-CN" sz="2000" dirty="0">
                          <a:solidFill>
                            <a:srgbClr val="FF0000"/>
                          </a:solidFill>
                        </a:rPr>
                        <a:t>对称分布</a:t>
                      </a:r>
                      <a:r>
                        <a:rPr lang="zh-CN" altLang="zh-CN" sz="2000" dirty="0"/>
                        <a:t>，</a:t>
                      </a:r>
                      <a:r>
                        <a:rPr lang="zh-CN" altLang="en-US" sz="2000" dirty="0"/>
                        <a:t>例</a:t>
                      </a:r>
                      <a:r>
                        <a:rPr lang="zh-CN" altLang="zh-CN" sz="2000" dirty="0"/>
                        <a:t>如正态分布、</a:t>
                      </a:r>
                      <a:r>
                        <a:rPr lang="en-US" altLang="zh-CN" sz="2000" i="1" dirty="0"/>
                        <a:t>t </a:t>
                      </a:r>
                      <a:r>
                        <a:rPr lang="zh-CN" altLang="zh-CN" sz="2000" dirty="0"/>
                        <a:t>分布、均匀分布</a:t>
                      </a:r>
                      <a:endParaRPr lang="zh-CN" altLang="zh-CN" sz="2000" dirty="0">
                        <a:solidFill>
                          <a:schemeClr val="bg1"/>
                        </a:solidFill>
                      </a:endParaRPr>
                    </a:p>
                  </a:txBody>
                  <a:tcPr/>
                </a:tc>
                <a:tc rowSpan="3">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zh-CN" altLang="zh-CN" sz="2000" dirty="0"/>
                        <a:t>当</a:t>
                      </a:r>
                      <a:r>
                        <a:rPr lang="zh-CN" altLang="en-US" sz="2000" dirty="0"/>
                        <a:t>输入量 </a:t>
                      </a:r>
                      <a:r>
                        <a:rPr lang="en-US" altLang="zh-CN" sz="2000" dirty="0"/>
                        <a:t>x </a:t>
                      </a:r>
                      <a:r>
                        <a:rPr lang="zh-CN" altLang="zh-CN" sz="2000" dirty="0"/>
                        <a:t>属于非对称分布</a:t>
                      </a:r>
                      <a:endParaRPr lang="en-US" altLang="zh-CN" sz="2000" dirty="0"/>
                    </a:p>
                    <a:p>
                      <a:pPr marL="0" marR="0" lvl="0" indent="0" algn="ctr" defTabSz="914400" rtl="0" eaLnBrk="1" fontAlgn="auto" latinLnBrk="0" hangingPunct="1">
                        <a:lnSpc>
                          <a:spcPts val="2800"/>
                        </a:lnSpc>
                        <a:spcBef>
                          <a:spcPts val="0"/>
                        </a:spcBef>
                        <a:spcAft>
                          <a:spcPts val="0"/>
                        </a:spcAft>
                        <a:buClrTx/>
                        <a:buSzTx/>
                        <a:buFontTx/>
                        <a:buNone/>
                        <a:defRPr/>
                      </a:pPr>
                      <a:r>
                        <a:rPr lang="zh-CN" altLang="en-US" sz="2000" dirty="0"/>
                        <a:t>例</a:t>
                      </a:r>
                      <a:r>
                        <a:rPr lang="zh-CN" altLang="zh-CN" sz="2000" dirty="0"/>
                        <a:t>如</a:t>
                      </a:r>
                      <a:r>
                        <a:rPr lang="en-US" altLang="zh-CN" sz="2000" dirty="0">
                          <a:sym typeface="Symbol" panose="05050102010706020507" pitchFamily="18" charset="2"/>
                        </a:rPr>
                        <a:t></a:t>
                      </a:r>
                      <a:r>
                        <a:rPr lang="zh-CN" altLang="zh-CN" sz="2000" dirty="0"/>
                        <a:t>分布、指数分布、泊松分布等时，</a:t>
                      </a:r>
                      <a:endParaRPr lang="en-US" altLang="zh-CN" sz="2000" dirty="0"/>
                    </a:p>
                    <a:p>
                      <a:pPr marL="0" marR="0" lvl="0" indent="0" algn="ctr" defTabSz="914400" rtl="0" eaLnBrk="1" fontAlgn="auto" latinLnBrk="0" hangingPunct="1">
                        <a:lnSpc>
                          <a:spcPts val="2800"/>
                        </a:lnSpc>
                        <a:spcBef>
                          <a:spcPts val="0"/>
                        </a:spcBef>
                        <a:spcAft>
                          <a:spcPts val="0"/>
                        </a:spcAft>
                        <a:buClrTx/>
                        <a:buSzTx/>
                        <a:buFontTx/>
                        <a:buNone/>
                        <a:defRPr/>
                      </a:pPr>
                      <a:r>
                        <a:rPr lang="zh-CN" altLang="en-US" sz="2000" dirty="0"/>
                        <a:t>应该采用</a:t>
                      </a:r>
                      <a:r>
                        <a:rPr lang="en-US" altLang="zh-CN" sz="2000" dirty="0"/>
                        <a:t>MCM</a:t>
                      </a:r>
                      <a:r>
                        <a:rPr lang="zh-CN" altLang="zh-CN" sz="2000" dirty="0"/>
                        <a:t>。</a:t>
                      </a:r>
                      <a:endParaRPr lang="zh-CN" altLang="en-US" sz="2000" dirty="0">
                        <a:solidFill>
                          <a:schemeClr val="bg1"/>
                        </a:solidFill>
                      </a:endParaRPr>
                    </a:p>
                  </a:txBody>
                  <a:tcPr/>
                </a:tc>
                <a:extLst>
                  <a:ext uri="{0D108BD9-81ED-4DB2-BD59-A6C34878D82A}">
                    <a16:rowId xmlns:a16="http://schemas.microsoft.com/office/drawing/2014/main" val="10002"/>
                  </a:ext>
                </a:extLst>
              </a:tr>
              <a:tr h="862727">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zh-CN" altLang="zh-CN" sz="2000" dirty="0"/>
                        <a:t>测量系统</a:t>
                      </a:r>
                      <a:r>
                        <a:rPr lang="zh-CN" altLang="zh-CN" sz="2000" dirty="0">
                          <a:solidFill>
                            <a:srgbClr val="FF0000"/>
                          </a:solidFill>
                        </a:rPr>
                        <a:t>输出量</a:t>
                      </a:r>
                      <a:r>
                        <a:rPr lang="en-US" altLang="zh-CN" sz="2000" dirty="0">
                          <a:solidFill>
                            <a:srgbClr val="FF0000"/>
                          </a:solidFill>
                        </a:rPr>
                        <a:t> y </a:t>
                      </a:r>
                      <a:r>
                        <a:rPr lang="zh-CN" altLang="zh-CN" sz="2000" dirty="0"/>
                        <a:t>的概率分布可假设为</a:t>
                      </a:r>
                      <a:r>
                        <a:rPr lang="zh-CN" altLang="zh-CN" sz="2000" dirty="0">
                          <a:solidFill>
                            <a:srgbClr val="FF0000"/>
                          </a:solidFill>
                        </a:rPr>
                        <a:t>正态分布</a:t>
                      </a:r>
                      <a:r>
                        <a:rPr lang="en-US" altLang="zh-CN" sz="2000" dirty="0">
                          <a:solidFill>
                            <a:srgbClr val="FF0000"/>
                          </a:solidFill>
                        </a:rPr>
                        <a:t> </a:t>
                      </a:r>
                      <a:r>
                        <a:rPr lang="zh-CN" altLang="zh-CN" sz="2000" dirty="0">
                          <a:solidFill>
                            <a:srgbClr val="FF0000"/>
                          </a:solidFill>
                        </a:rPr>
                        <a:t>或</a:t>
                      </a:r>
                      <a:r>
                        <a:rPr lang="en-US" altLang="zh-CN" sz="2000" dirty="0">
                          <a:solidFill>
                            <a:srgbClr val="FF0000"/>
                          </a:solidFill>
                        </a:rPr>
                        <a:t> </a:t>
                      </a:r>
                      <a:r>
                        <a:rPr lang="en-US" altLang="zh-CN" sz="2000" i="1" dirty="0">
                          <a:solidFill>
                            <a:srgbClr val="FF0000"/>
                          </a:solidFill>
                        </a:rPr>
                        <a:t>t </a:t>
                      </a:r>
                      <a:r>
                        <a:rPr lang="zh-CN" altLang="zh-CN" sz="2000" dirty="0">
                          <a:solidFill>
                            <a:srgbClr val="FF0000"/>
                          </a:solidFill>
                        </a:rPr>
                        <a:t>分布</a:t>
                      </a:r>
                    </a:p>
                  </a:txBody>
                  <a:tcPr/>
                </a:tc>
                <a:tc vMerge="1">
                  <a:txBody>
                    <a:bodyPr/>
                    <a:lstStyle/>
                    <a:p>
                      <a:endParaRPr lang="zh-CN"/>
                    </a:p>
                  </a:txBody>
                  <a:tcPr/>
                </a:tc>
                <a:extLst>
                  <a:ext uri="{0D108BD9-81ED-4DB2-BD59-A6C34878D82A}">
                    <a16:rowId xmlns:a16="http://schemas.microsoft.com/office/drawing/2014/main" val="10003"/>
                  </a:ext>
                </a:extLst>
              </a:tr>
              <a:tr h="862727">
                <a:tc>
                  <a:txBody>
                    <a:bodyPr/>
                    <a:lstStyle/>
                    <a:p>
                      <a:pPr marL="0" marR="0" lvl="0" indent="0" algn="l" defTabSz="914400" rtl="0" eaLnBrk="1" fontAlgn="auto" latinLnBrk="0" hangingPunct="1">
                        <a:lnSpc>
                          <a:spcPts val="2800"/>
                        </a:lnSpc>
                        <a:spcBef>
                          <a:spcPts val="0"/>
                        </a:spcBef>
                        <a:spcAft>
                          <a:spcPts val="0"/>
                        </a:spcAft>
                        <a:buClrTx/>
                        <a:buSzTx/>
                        <a:buFontTx/>
                        <a:buNone/>
                        <a:defRPr/>
                      </a:pPr>
                      <a:r>
                        <a:rPr lang="zh-CN" altLang="zh-CN" sz="2000" dirty="0"/>
                        <a:t>测量系统为</a:t>
                      </a:r>
                      <a:r>
                        <a:rPr lang="zh-CN" altLang="zh-CN" sz="2000" dirty="0">
                          <a:solidFill>
                            <a:srgbClr val="FF0000"/>
                          </a:solidFill>
                        </a:rPr>
                        <a:t>线性系统或近似线性系统</a:t>
                      </a:r>
                    </a:p>
                  </a:txBody>
                  <a:tcPr/>
                </a:tc>
                <a:tc vMerge="1">
                  <a:txBody>
                    <a:bodyPr/>
                    <a:lstStyle/>
                    <a:p>
                      <a:endParaRPr lang="zh-CN"/>
                    </a:p>
                  </a:txBody>
                  <a:tcPr/>
                </a:tc>
                <a:extLst>
                  <a:ext uri="{0D108BD9-81ED-4DB2-BD59-A6C34878D82A}">
                    <a16:rowId xmlns:a16="http://schemas.microsoft.com/office/drawing/2014/main" val="10004"/>
                  </a:ext>
                </a:extLst>
              </a:tr>
            </a:tbl>
          </a:graphicData>
        </a:graphic>
      </p:graphicFrame>
    </p:spTree>
  </p:cSld>
  <p:clrMapOvr>
    <a:masterClrMapping/>
  </p:clrMapOvr>
  <p:transition spd="med">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1"/>
          <p:cNvSpPr>
            <a:spLocks noGrp="1"/>
          </p:cNvSpPr>
          <p:nvPr>
            <p:ph type="dt" sz="quarter" idx="10"/>
          </p:nvPr>
        </p:nvSpPr>
        <p:spPr bwMode="auto">
          <a:xfrm>
            <a:off x="0" y="6381750"/>
            <a:ext cx="2133600" cy="47625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l" rtl="0" eaLnBrk="1" fontAlgn="base" hangingPunct="1">
              <a:spcBef>
                <a:spcPct val="0"/>
              </a:spcBef>
              <a:spcAft>
                <a:spcPct val="0"/>
              </a:spcAft>
              <a:defRPr sz="1000" b="1" kern="1200">
                <a:solidFill>
                  <a:schemeClr val="bg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0A864E89-CB78-409E-8A92-259CA854820D}" type="datetime12">
              <a:rPr lang="en-US" smtClean="0"/>
              <a:t>9:54 AM</a:t>
            </a:fld>
            <a:endParaRPr lang="en-US" altLang="zh-CN" sz="1000">
              <a:solidFill>
                <a:schemeClr val="bg1"/>
              </a:solidFill>
            </a:endParaRPr>
          </a:p>
        </p:txBody>
      </p:sp>
      <p:sp>
        <p:nvSpPr>
          <p:cNvPr id="7171" name="灯片编号占位符 3"/>
          <p:cNvSpPr>
            <a:spLocks noGrp="1"/>
          </p:cNvSpPr>
          <p:nvPr>
            <p:ph type="sldNum" sz="quarter" idx="12"/>
          </p:nvPr>
        </p:nvSpPr>
        <p:spPr bwMode="auto">
          <a:xfrm>
            <a:off x="7010400" y="6381750"/>
            <a:ext cx="2133600" cy="47625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r" rtl="0" eaLnBrk="1" fontAlgn="base" hangingPunct="1">
              <a:spcBef>
                <a:spcPct val="0"/>
              </a:spcBef>
              <a:spcAft>
                <a:spcPct val="0"/>
              </a:spcAft>
              <a:defRPr sz="1000" b="1" kern="1200" smtClean="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F04DCD77-1FBD-49EE-ACB5-6893F93D41B7}" type="slidenum">
              <a:rPr lang="en-US" altLang="zh-CN" smtClean="0"/>
              <a:t>7</a:t>
            </a:fld>
            <a:endParaRPr lang="en-US" altLang="zh-CN" sz="1000">
              <a:solidFill>
                <a:schemeClr val="bg1"/>
              </a:solidFill>
              <a:ea typeface="隶书" panose="02010509060101010101" pitchFamily="49" charset="-122"/>
            </a:endParaRPr>
          </a:p>
        </p:txBody>
      </p:sp>
      <p:sp>
        <p:nvSpPr>
          <p:cNvPr id="5124" name="Text Box 4"/>
          <p:cNvSpPr txBox="1">
            <a:spLocks noChangeArrowheads="1"/>
          </p:cNvSpPr>
          <p:nvPr/>
        </p:nvSpPr>
        <p:spPr bwMode="auto">
          <a:xfrm>
            <a:off x="380365" y="773705"/>
            <a:ext cx="11386265" cy="556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buNone/>
            </a:pPr>
            <a:r>
              <a:rPr lang="en-US" altLang="zh-CN" sz="2400" dirty="0">
                <a:solidFill>
                  <a:srgbClr val="0000FF"/>
                </a:solidFill>
                <a:latin typeface="Times New Roman" panose="02020603050405020304" pitchFamily="18" charset="0"/>
                <a:ea typeface="黑体" panose="02010609060101010101" pitchFamily="49" charset="-122"/>
              </a:rPr>
              <a:t>2</a:t>
            </a:r>
            <a:r>
              <a:rPr lang="zh-CN" altLang="en-US" sz="2400" dirty="0">
                <a:solidFill>
                  <a:srgbClr val="0000FF"/>
                </a:solidFill>
                <a:latin typeface="Times New Roman" panose="02020603050405020304" pitchFamily="18" charset="0"/>
                <a:ea typeface="黑体" panose="02010609060101010101" pitchFamily="49" charset="-122"/>
              </a:rPr>
              <a:t>）仪器误差</a:t>
            </a:r>
          </a:p>
          <a:p>
            <a:pPr eaLnBrk="1" hangingPunct="1">
              <a:lnSpc>
                <a:spcPts val="3000"/>
              </a:lnSpc>
              <a:spcBef>
                <a:spcPts val="600"/>
              </a:spcBef>
              <a:buNone/>
            </a:pP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设计、制造局限性导致的</a:t>
            </a:r>
            <a:r>
              <a:rPr lang="zh-CN" altLang="en-US" sz="2000" dirty="0">
                <a:solidFill>
                  <a:srgbClr val="FF0000"/>
                </a:solidFill>
                <a:latin typeface="Times New Roman" panose="02020603050405020304"/>
                <a:ea typeface="宋体" panose="02010600030101010101" pitchFamily="2" charset="-122"/>
              </a:rPr>
              <a:t>仪器自身本质性</a:t>
            </a: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的误差。</a:t>
            </a:r>
            <a:endParaRPr lang="en-US" altLang="zh-CN" sz="2000" dirty="0">
              <a:solidFill>
                <a:srgbClr val="000000">
                  <a:hueOff val="0"/>
                  <a:satOff val="0"/>
                  <a:lumOff val="0"/>
                  <a:alphaOff val="0"/>
                </a:srgbClr>
              </a:solidFill>
              <a:latin typeface="Times New Roman" panose="02020603050405020304"/>
              <a:ea typeface="宋体" panose="02010600030101010101" pitchFamily="2" charset="-122"/>
            </a:endParaRPr>
          </a:p>
          <a:p>
            <a:pPr eaLnBrk="1" hangingPunct="1">
              <a:lnSpc>
                <a:spcPts val="3000"/>
              </a:lnSpc>
              <a:spcBef>
                <a:spcPts val="600"/>
              </a:spcBef>
              <a:buNone/>
            </a:pP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a:t>
            </a:r>
            <a:r>
              <a:rPr lang="en-US" altLang="zh-CN" sz="2000" dirty="0">
                <a:solidFill>
                  <a:srgbClr val="000000">
                    <a:hueOff val="0"/>
                    <a:satOff val="0"/>
                    <a:lumOff val="0"/>
                    <a:alphaOff val="0"/>
                  </a:srgbClr>
                </a:solidFill>
                <a:latin typeface="Times New Roman" panose="02020603050405020304"/>
                <a:ea typeface="宋体" panose="02010600030101010101" pitchFamily="2" charset="-122"/>
              </a:rPr>
              <a:t>1</a:t>
            </a: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）标准器误差：基准器的误差，如</a:t>
            </a:r>
            <a:r>
              <a:rPr lang="en-US" altLang="zh-CN" sz="2000" dirty="0">
                <a:solidFill>
                  <a:srgbClr val="000000">
                    <a:hueOff val="0"/>
                    <a:satOff val="0"/>
                    <a:lumOff val="0"/>
                    <a:alphaOff val="0"/>
                  </a:srgbClr>
                </a:solidFill>
                <a:latin typeface="Times New Roman" panose="02020603050405020304"/>
                <a:ea typeface="宋体" panose="02010600030101010101" pitchFamily="2" charset="-122"/>
              </a:rPr>
              <a:t>1Ω</a:t>
            </a: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的标准电阻还有</a:t>
            </a:r>
            <a:r>
              <a:rPr lang="en-US" altLang="zh-CN" sz="2000" dirty="0">
                <a:solidFill>
                  <a:srgbClr val="000000">
                    <a:hueOff val="0"/>
                    <a:satOff val="0"/>
                    <a:lumOff val="0"/>
                    <a:alphaOff val="0"/>
                  </a:srgbClr>
                </a:solidFill>
                <a:latin typeface="Times New Roman" panose="02020603050405020304"/>
                <a:ea typeface="宋体" panose="02010600030101010101" pitchFamily="2" charset="-122"/>
              </a:rPr>
              <a:t>±0.5μΩ</a:t>
            </a: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的误差；</a:t>
            </a:r>
            <a:endParaRPr lang="en-US" altLang="zh-CN" sz="2000" dirty="0">
              <a:solidFill>
                <a:srgbClr val="000000">
                  <a:hueOff val="0"/>
                  <a:satOff val="0"/>
                  <a:lumOff val="0"/>
                  <a:alphaOff val="0"/>
                </a:srgbClr>
              </a:solidFill>
              <a:latin typeface="Times New Roman" panose="02020603050405020304"/>
              <a:ea typeface="宋体" panose="02010600030101010101" pitchFamily="2" charset="-122"/>
            </a:endParaRPr>
          </a:p>
          <a:p>
            <a:pPr eaLnBrk="1" hangingPunct="1">
              <a:lnSpc>
                <a:spcPts val="3000"/>
              </a:lnSpc>
              <a:spcBef>
                <a:spcPts val="600"/>
              </a:spcBef>
              <a:buNone/>
            </a:pP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a:t>
            </a:r>
            <a:r>
              <a:rPr lang="en-US" altLang="zh-CN" sz="2000" dirty="0">
                <a:solidFill>
                  <a:srgbClr val="000000">
                    <a:hueOff val="0"/>
                    <a:satOff val="0"/>
                    <a:lumOff val="0"/>
                    <a:alphaOff val="0"/>
                  </a:srgbClr>
                </a:solidFill>
                <a:latin typeface="Times New Roman" panose="02020603050405020304"/>
                <a:ea typeface="宋体" panose="02010600030101010101" pitchFamily="2" charset="-122"/>
              </a:rPr>
              <a:t>2</a:t>
            </a: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）仪器仪表误差：仪器本身的误差，如电气性能不完善，零点偏移，刻度不准确等</a:t>
            </a:r>
            <a:endParaRPr lang="en-US" altLang="zh-CN" sz="2000" dirty="0">
              <a:solidFill>
                <a:srgbClr val="000000">
                  <a:hueOff val="0"/>
                  <a:satOff val="0"/>
                  <a:lumOff val="0"/>
                  <a:alphaOff val="0"/>
                </a:srgbClr>
              </a:solidFill>
              <a:latin typeface="Times New Roman" panose="02020603050405020304"/>
              <a:ea typeface="宋体" panose="02010600030101010101" pitchFamily="2" charset="-122"/>
            </a:endParaRPr>
          </a:p>
          <a:p>
            <a:pPr eaLnBrk="1" hangingPunct="1">
              <a:lnSpc>
                <a:spcPts val="3000"/>
              </a:lnSpc>
              <a:spcBef>
                <a:spcPts val="600"/>
              </a:spcBef>
              <a:buNone/>
            </a:pP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a:t>
            </a:r>
            <a:r>
              <a:rPr lang="en-US" altLang="zh-CN" sz="2000" dirty="0">
                <a:solidFill>
                  <a:srgbClr val="000000">
                    <a:hueOff val="0"/>
                    <a:satOff val="0"/>
                    <a:lumOff val="0"/>
                    <a:alphaOff val="0"/>
                  </a:srgbClr>
                </a:solidFill>
                <a:latin typeface="Times New Roman" panose="02020603050405020304"/>
                <a:ea typeface="宋体" panose="02010600030101010101" pitchFamily="2" charset="-122"/>
              </a:rPr>
              <a:t>3</a:t>
            </a: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）装备、附件误差：为测量创造必要条件的误差，如连接导线、各种夹具、三相电源不对称等</a:t>
            </a:r>
            <a:endParaRPr lang="en-US" altLang="zh-CN" sz="2000" dirty="0">
              <a:solidFill>
                <a:srgbClr val="000000">
                  <a:hueOff val="0"/>
                  <a:satOff val="0"/>
                  <a:lumOff val="0"/>
                  <a:alphaOff val="0"/>
                </a:srgbClr>
              </a:solidFill>
              <a:latin typeface="Times New Roman" panose="02020603050405020304"/>
              <a:ea typeface="宋体" panose="02010600030101010101" pitchFamily="2" charset="-122"/>
            </a:endParaRPr>
          </a:p>
          <a:p>
            <a:pPr eaLnBrk="1" hangingPunct="1">
              <a:lnSpc>
                <a:spcPts val="3000"/>
              </a:lnSpc>
              <a:spcBef>
                <a:spcPts val="600"/>
              </a:spcBef>
              <a:buNone/>
            </a:pP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a:t>
            </a:r>
            <a:r>
              <a:rPr lang="en-US" altLang="zh-CN" sz="2000" dirty="0">
                <a:solidFill>
                  <a:srgbClr val="000000">
                    <a:hueOff val="0"/>
                    <a:satOff val="0"/>
                    <a:lumOff val="0"/>
                    <a:alphaOff val="0"/>
                  </a:srgbClr>
                </a:solidFill>
                <a:latin typeface="Times New Roman" panose="02020603050405020304"/>
                <a:ea typeface="宋体" panose="02010600030101010101" pitchFamily="2" charset="-122"/>
              </a:rPr>
              <a:t>4</a:t>
            </a:r>
            <a:r>
              <a:rPr lang="zh-CN" altLang="en-US" sz="2000" dirty="0">
                <a:solidFill>
                  <a:srgbClr val="000000">
                    <a:hueOff val="0"/>
                    <a:satOff val="0"/>
                    <a:lumOff val="0"/>
                    <a:alphaOff val="0"/>
                  </a:srgbClr>
                </a:solidFill>
                <a:latin typeface="Times New Roman" panose="02020603050405020304"/>
                <a:ea typeface="宋体" panose="02010600030101010101" pitchFamily="2" charset="-122"/>
              </a:rPr>
              <a:t>）安置误差：仪器安装、布置不完善的误差。</a:t>
            </a:r>
            <a:endParaRPr lang="en-US" altLang="zh-CN" sz="2000" dirty="0">
              <a:solidFill>
                <a:srgbClr val="000000">
                  <a:hueOff val="0"/>
                  <a:satOff val="0"/>
                  <a:lumOff val="0"/>
                  <a:alphaOff val="0"/>
                </a:srgbClr>
              </a:solidFill>
              <a:latin typeface="Times New Roman" panose="02020603050405020304"/>
              <a:ea typeface="宋体" panose="02010600030101010101" pitchFamily="2" charset="-122"/>
            </a:endParaRPr>
          </a:p>
          <a:p>
            <a:pPr eaLnBrk="1" hangingPunct="1">
              <a:lnSpc>
                <a:spcPct val="150000"/>
              </a:lnSpc>
              <a:spcBef>
                <a:spcPct val="0"/>
              </a:spcBef>
              <a:buFontTx/>
              <a:buNone/>
            </a:pP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）环境误差</a:t>
            </a:r>
          </a:p>
          <a:p>
            <a:pPr eaLnBrk="1" hangingPunct="1">
              <a:lnSpc>
                <a:spcPts val="3000"/>
              </a:lnSpc>
              <a:spcBef>
                <a:spcPct val="0"/>
              </a:spcBef>
              <a:buFontTx/>
              <a:buNone/>
            </a:pPr>
            <a:r>
              <a:rPr lang="zh-CN" altLang="en-US" sz="2000" dirty="0">
                <a:latin typeface="+mn-ea"/>
                <a:ea typeface="+mn-ea"/>
                <a:cs typeface="Times New Roman" panose="02020603050405020304" pitchFamily="18" charset="0"/>
              </a:rPr>
              <a:t>测量时的</a:t>
            </a:r>
            <a:r>
              <a:rPr lang="zh-CN" altLang="en-US" sz="2000" dirty="0">
                <a:solidFill>
                  <a:srgbClr val="FF0000"/>
                </a:solidFill>
                <a:latin typeface="+mn-ea"/>
                <a:ea typeface="+mn-ea"/>
                <a:cs typeface="Times New Roman" panose="02020603050405020304" pitchFamily="18" charset="0"/>
              </a:rPr>
              <a:t>工作环境</a:t>
            </a:r>
            <a:r>
              <a:rPr lang="zh-CN" altLang="en-US" sz="2000" dirty="0">
                <a:latin typeface="+mn-ea"/>
                <a:ea typeface="+mn-ea"/>
              </a:rPr>
              <a:t>与要求的标准条件不一致所造成的误差。如温度、湿度，大气压力，振动，电磁场干扰，气流扰动等引起的误差。</a:t>
            </a:r>
          </a:p>
          <a:p>
            <a:pPr eaLnBrk="1" hangingPunct="1">
              <a:lnSpc>
                <a:spcPct val="150000"/>
              </a:lnSpc>
              <a:spcBef>
                <a:spcPct val="0"/>
              </a:spcBef>
              <a:buFontTx/>
              <a:buNone/>
            </a:pPr>
            <a:r>
              <a:rPr lang="en-US" altLang="zh-CN" sz="2400" dirty="0">
                <a:solidFill>
                  <a:srgbClr val="0000FF"/>
                </a:solidFill>
                <a:latin typeface="Times New Roman" panose="02020603050405020304" pitchFamily="18" charset="0"/>
                <a:ea typeface="黑体" panose="02010609060101010101" pitchFamily="49" charset="-122"/>
              </a:rPr>
              <a:t>4</a:t>
            </a:r>
            <a:r>
              <a:rPr lang="zh-CN" altLang="en-US" sz="2400" dirty="0">
                <a:solidFill>
                  <a:srgbClr val="0000FF"/>
                </a:solidFill>
                <a:latin typeface="Times New Roman" panose="02020603050405020304" pitchFamily="18" charset="0"/>
                <a:ea typeface="黑体" panose="02010609060101010101" pitchFamily="49" charset="-122"/>
              </a:rPr>
              <a:t>）人为误差</a:t>
            </a:r>
          </a:p>
          <a:p>
            <a:pPr eaLnBrk="1" hangingPunct="1">
              <a:lnSpc>
                <a:spcPts val="3000"/>
              </a:lnSpc>
              <a:spcBef>
                <a:spcPct val="0"/>
              </a:spcBef>
              <a:buFontTx/>
              <a:buNone/>
            </a:pPr>
            <a:r>
              <a:rPr lang="zh-CN" altLang="en-US" sz="2000" dirty="0">
                <a:latin typeface="+mn-ea"/>
                <a:ea typeface="+mn-ea"/>
              </a:rPr>
              <a:t>人为误差是由于测量者本人</a:t>
            </a:r>
            <a:r>
              <a:rPr lang="zh-CN" altLang="en-US" sz="2000" dirty="0">
                <a:solidFill>
                  <a:srgbClr val="FF0000"/>
                </a:solidFill>
                <a:latin typeface="+mn-ea"/>
                <a:ea typeface="+mn-ea"/>
              </a:rPr>
              <a:t>不良习惯</a:t>
            </a:r>
            <a:r>
              <a:rPr lang="zh-CN" altLang="en-US" sz="2000" dirty="0">
                <a:latin typeface="+mn-ea"/>
                <a:ea typeface="+mn-ea"/>
              </a:rPr>
              <a:t>、</a:t>
            </a:r>
            <a:r>
              <a:rPr lang="zh-CN" altLang="en-US" sz="2000" dirty="0">
                <a:solidFill>
                  <a:srgbClr val="FF0000"/>
                </a:solidFill>
                <a:latin typeface="+mn-ea"/>
                <a:ea typeface="+mn-ea"/>
              </a:rPr>
              <a:t>操作不熟练</a:t>
            </a:r>
            <a:r>
              <a:rPr lang="zh-CN" altLang="en-US" sz="2000" dirty="0">
                <a:latin typeface="+mn-ea"/>
                <a:ea typeface="+mn-ea"/>
              </a:rPr>
              <a:t>、</a:t>
            </a:r>
            <a:r>
              <a:rPr lang="zh-CN" altLang="en-US" sz="2000" dirty="0">
                <a:solidFill>
                  <a:srgbClr val="FF0000"/>
                </a:solidFill>
                <a:latin typeface="+mn-ea"/>
                <a:ea typeface="+mn-ea"/>
              </a:rPr>
              <a:t>疏忽大意</a:t>
            </a:r>
            <a:r>
              <a:rPr lang="zh-CN" altLang="en-US" sz="2000" dirty="0">
                <a:latin typeface="+mn-ea"/>
                <a:ea typeface="+mn-ea"/>
              </a:rPr>
              <a:t>所引起的误差。如读错刻度、计算错误等。</a:t>
            </a:r>
            <a:endParaRPr lang="en-US" altLang="zh-CN" sz="2100" dirty="0">
              <a:solidFill>
                <a:srgbClr val="000000">
                  <a:hueOff val="0"/>
                  <a:satOff val="0"/>
                  <a:lumOff val="0"/>
                  <a:alphaOff val="0"/>
                </a:srgbClr>
              </a:solidFill>
              <a:latin typeface="Times New Roman" panose="02020603050405020304"/>
              <a:ea typeface="宋体" panose="02010600030101010101" pitchFamily="2" charset="-122"/>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
          <p:cNvSpPr>
            <a:spLocks noGrp="1"/>
          </p:cNvSpPr>
          <p:nvPr>
            <p:ph type="title"/>
          </p:nvPr>
        </p:nvSpPr>
        <p:spPr>
          <a:xfrm>
            <a:off x="245377" y="773616"/>
            <a:ext cx="5264363" cy="574183"/>
          </a:xfrm>
        </p:spPr>
        <p:txBody>
          <a:bodyPr/>
          <a:lstStyle/>
          <a:p>
            <a:r>
              <a:rPr lang="en-US" altLang="zh-CN" dirty="0"/>
              <a:t>A</a:t>
            </a:r>
            <a:r>
              <a:rPr lang="zh-CN" altLang="en-US" dirty="0"/>
              <a:t>、</a:t>
            </a:r>
            <a:r>
              <a:rPr lang="en-US" altLang="zh-CN" dirty="0"/>
              <a:t>B</a:t>
            </a:r>
            <a:r>
              <a:rPr lang="zh-CN" altLang="en-US" dirty="0"/>
              <a:t>类不确定度及其合成</a:t>
            </a:r>
          </a:p>
        </p:txBody>
      </p:sp>
      <p:sp>
        <p:nvSpPr>
          <p:cNvPr id="22" name="Rectangle 7"/>
          <p:cNvSpPr>
            <a:spLocks noChangeArrowheads="1"/>
          </p:cNvSpPr>
          <p:nvPr/>
        </p:nvSpPr>
        <p:spPr bwMode="auto">
          <a:xfrm>
            <a:off x="4020077" y="4242420"/>
            <a:ext cx="1879600"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68275" indent="-168275">
              <a:spcBef>
                <a:spcPct val="20000"/>
              </a:spcBef>
              <a:buClr>
                <a:schemeClr val="tx2"/>
              </a:buClr>
              <a:buFont typeface="Wingdings" panose="05000000000000000000" pitchFamily="2" charset="2"/>
              <a:buChar char="§"/>
              <a:tabLst>
                <a:tab pos="8521700" algn="r"/>
              </a:tabLst>
              <a:defRPr sz="2000">
                <a:solidFill>
                  <a:schemeClr val="tx1"/>
                </a:solidFill>
                <a:latin typeface="华文楷体" panose="02010600040101010101" pitchFamily="2" charset="-122"/>
                <a:ea typeface="华文楷体" panose="02010600040101010101" pitchFamily="2" charset="-122"/>
              </a:defRPr>
            </a:lvl1pPr>
            <a:lvl2pPr marL="190500" indent="266700">
              <a:spcBef>
                <a:spcPct val="20000"/>
              </a:spcBef>
              <a:buClr>
                <a:schemeClr val="tx1"/>
              </a:buClr>
              <a:buFont typeface="Arial" panose="020B0604020202020204" pitchFamily="34" charset="0"/>
              <a:buChar char="–"/>
              <a:tabLst>
                <a:tab pos="8521700" algn="r"/>
              </a:tabLst>
              <a:defRPr>
                <a:solidFill>
                  <a:schemeClr val="tx1"/>
                </a:solidFill>
                <a:latin typeface="华文楷体" panose="02010600040101010101" pitchFamily="2" charset="-122"/>
                <a:ea typeface="华文楷体" panose="02010600040101010101" pitchFamily="2" charset="-122"/>
              </a:defRPr>
            </a:lvl2pPr>
            <a:lvl3pPr marL="371475" indent="-179705">
              <a:spcBef>
                <a:spcPct val="20000"/>
              </a:spcBef>
              <a:buClr>
                <a:schemeClr val="tx2"/>
              </a:buClr>
              <a:buFont typeface="Wingdings" panose="05000000000000000000" pitchFamily="2" charset="2"/>
              <a:buChar char="§"/>
              <a:tabLst>
                <a:tab pos="8521700" algn="r"/>
              </a:tabLst>
              <a:defRPr sz="1600">
                <a:solidFill>
                  <a:schemeClr val="tx1"/>
                </a:solidFill>
                <a:latin typeface="华文楷体" panose="02010600040101010101" pitchFamily="2" charset="-122"/>
                <a:ea typeface="华文楷体" panose="02010600040101010101" pitchFamily="2" charset="-122"/>
              </a:defRPr>
            </a:lvl3pPr>
            <a:lvl4pPr marL="548005" indent="-174625">
              <a:spcBef>
                <a:spcPct val="20000"/>
              </a:spcBef>
              <a:buClr>
                <a:schemeClr val="tx1"/>
              </a:buClr>
              <a:buFont typeface="Arial" panose="020B0604020202020204" pitchFamily="34" charset="0"/>
              <a:buChar char="–"/>
              <a:tabLst>
                <a:tab pos="8521700" algn="r"/>
              </a:tabLst>
              <a:defRPr sz="1400">
                <a:solidFill>
                  <a:schemeClr val="tx1"/>
                </a:solidFill>
                <a:latin typeface="华文楷体" panose="02010600040101010101" pitchFamily="2" charset="-122"/>
                <a:ea typeface="华文楷体" panose="02010600040101010101" pitchFamily="2" charset="-122"/>
              </a:defRPr>
            </a:lvl4pPr>
            <a:lvl5pPr marL="1511300" indent="-328930">
              <a:spcBef>
                <a:spcPct val="20000"/>
              </a:spcBef>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5pPr>
            <a:lvl6pPr marL="1968500" indent="-328930" eaLnBrk="0" fontAlgn="base" hangingPunct="0">
              <a:spcBef>
                <a:spcPct val="20000"/>
              </a:spcBef>
              <a:spcAft>
                <a:spcPct val="0"/>
              </a:spcAft>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6pPr>
            <a:lvl7pPr marL="2425700" indent="-328930" eaLnBrk="0" fontAlgn="base" hangingPunct="0">
              <a:spcBef>
                <a:spcPct val="20000"/>
              </a:spcBef>
              <a:spcAft>
                <a:spcPct val="0"/>
              </a:spcAft>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7pPr>
            <a:lvl8pPr marL="2882900" indent="-328930" eaLnBrk="0" fontAlgn="base" hangingPunct="0">
              <a:spcBef>
                <a:spcPct val="20000"/>
              </a:spcBef>
              <a:spcAft>
                <a:spcPct val="0"/>
              </a:spcAft>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8pPr>
            <a:lvl9pPr marL="3340100" indent="-328930" eaLnBrk="0" fontAlgn="base" hangingPunct="0">
              <a:spcBef>
                <a:spcPct val="20000"/>
              </a:spcBef>
              <a:spcAft>
                <a:spcPct val="0"/>
              </a:spcAft>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9pPr>
          </a:lstStyle>
          <a:p>
            <a:pPr marL="0" lvl="0" indent="0">
              <a:buNone/>
            </a:pPr>
            <a:r>
              <a:rPr lang="en-US" altLang="zh-CN" sz="1600" dirty="0"/>
              <a:t>     </a:t>
            </a:r>
            <a:endParaRPr lang="zh-CN" altLang="en-US" sz="1600" dirty="0"/>
          </a:p>
        </p:txBody>
      </p:sp>
      <p:sp>
        <p:nvSpPr>
          <p:cNvPr id="23" name="Rectangle 7"/>
          <p:cNvSpPr>
            <a:spLocks noChangeArrowheads="1"/>
          </p:cNvSpPr>
          <p:nvPr/>
        </p:nvSpPr>
        <p:spPr bwMode="auto">
          <a:xfrm>
            <a:off x="8082710" y="2302610"/>
            <a:ext cx="1961357"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68275" indent="-168275">
              <a:spcBef>
                <a:spcPct val="20000"/>
              </a:spcBef>
              <a:buClr>
                <a:schemeClr val="tx2"/>
              </a:buClr>
              <a:buFont typeface="Wingdings" panose="05000000000000000000" pitchFamily="2" charset="2"/>
              <a:buChar char="§"/>
              <a:tabLst>
                <a:tab pos="8521700" algn="r"/>
              </a:tabLst>
              <a:defRPr sz="2000">
                <a:solidFill>
                  <a:schemeClr val="tx1"/>
                </a:solidFill>
                <a:latin typeface="华文楷体" panose="02010600040101010101" pitchFamily="2" charset="-122"/>
                <a:ea typeface="华文楷体" panose="02010600040101010101" pitchFamily="2" charset="-122"/>
              </a:defRPr>
            </a:lvl1pPr>
            <a:lvl2pPr marL="190500" indent="266700">
              <a:spcBef>
                <a:spcPct val="20000"/>
              </a:spcBef>
              <a:buClr>
                <a:schemeClr val="tx1"/>
              </a:buClr>
              <a:buFont typeface="Arial" panose="020B0604020202020204" pitchFamily="34" charset="0"/>
              <a:buChar char="–"/>
              <a:tabLst>
                <a:tab pos="8521700" algn="r"/>
              </a:tabLst>
              <a:defRPr>
                <a:solidFill>
                  <a:schemeClr val="tx1"/>
                </a:solidFill>
                <a:latin typeface="华文楷体" panose="02010600040101010101" pitchFamily="2" charset="-122"/>
                <a:ea typeface="华文楷体" panose="02010600040101010101" pitchFamily="2" charset="-122"/>
              </a:defRPr>
            </a:lvl2pPr>
            <a:lvl3pPr marL="371475" indent="-179705">
              <a:spcBef>
                <a:spcPct val="20000"/>
              </a:spcBef>
              <a:buClr>
                <a:schemeClr val="tx2"/>
              </a:buClr>
              <a:buFont typeface="Wingdings" panose="05000000000000000000" pitchFamily="2" charset="2"/>
              <a:buChar char="§"/>
              <a:tabLst>
                <a:tab pos="8521700" algn="r"/>
              </a:tabLst>
              <a:defRPr sz="1600">
                <a:solidFill>
                  <a:schemeClr val="tx1"/>
                </a:solidFill>
                <a:latin typeface="华文楷体" panose="02010600040101010101" pitchFamily="2" charset="-122"/>
                <a:ea typeface="华文楷体" panose="02010600040101010101" pitchFamily="2" charset="-122"/>
              </a:defRPr>
            </a:lvl3pPr>
            <a:lvl4pPr marL="548005" indent="-174625">
              <a:spcBef>
                <a:spcPct val="20000"/>
              </a:spcBef>
              <a:buClr>
                <a:schemeClr val="tx1"/>
              </a:buClr>
              <a:buFont typeface="Arial" panose="020B0604020202020204" pitchFamily="34" charset="0"/>
              <a:buChar char="–"/>
              <a:tabLst>
                <a:tab pos="8521700" algn="r"/>
              </a:tabLst>
              <a:defRPr sz="1400">
                <a:solidFill>
                  <a:schemeClr val="tx1"/>
                </a:solidFill>
                <a:latin typeface="华文楷体" panose="02010600040101010101" pitchFamily="2" charset="-122"/>
                <a:ea typeface="华文楷体" panose="02010600040101010101" pitchFamily="2" charset="-122"/>
              </a:defRPr>
            </a:lvl4pPr>
            <a:lvl5pPr marL="1511300" indent="-328930">
              <a:spcBef>
                <a:spcPct val="20000"/>
              </a:spcBef>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5pPr>
            <a:lvl6pPr marL="1968500" indent="-328930" eaLnBrk="0" fontAlgn="base" hangingPunct="0">
              <a:spcBef>
                <a:spcPct val="20000"/>
              </a:spcBef>
              <a:spcAft>
                <a:spcPct val="0"/>
              </a:spcAft>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6pPr>
            <a:lvl7pPr marL="2425700" indent="-328930" eaLnBrk="0" fontAlgn="base" hangingPunct="0">
              <a:spcBef>
                <a:spcPct val="20000"/>
              </a:spcBef>
              <a:spcAft>
                <a:spcPct val="0"/>
              </a:spcAft>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7pPr>
            <a:lvl8pPr marL="2882900" indent="-328930" eaLnBrk="0" fontAlgn="base" hangingPunct="0">
              <a:spcBef>
                <a:spcPct val="20000"/>
              </a:spcBef>
              <a:spcAft>
                <a:spcPct val="0"/>
              </a:spcAft>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8pPr>
            <a:lvl9pPr marL="3340100" indent="-328930" eaLnBrk="0" fontAlgn="base" hangingPunct="0">
              <a:spcBef>
                <a:spcPct val="20000"/>
              </a:spcBef>
              <a:spcAft>
                <a:spcPct val="0"/>
              </a:spcAft>
              <a:buClr>
                <a:schemeClr val="tx2"/>
              </a:buClr>
              <a:buFont typeface="Wingdings" panose="05000000000000000000" pitchFamily="2" charset="2"/>
              <a:buChar char="§"/>
              <a:tabLst>
                <a:tab pos="8521700" algn="r"/>
              </a:tabLst>
              <a:defRPr sz="1200">
                <a:solidFill>
                  <a:schemeClr val="tx1"/>
                </a:solidFill>
                <a:latin typeface="华文楷体" panose="02010600040101010101" pitchFamily="2" charset="-122"/>
                <a:ea typeface="华文楷体" panose="02010600040101010101" pitchFamily="2" charset="-122"/>
              </a:defRPr>
            </a:lvl9pPr>
          </a:lstStyle>
          <a:p>
            <a:pPr marL="0" lvl="0" indent="0">
              <a:buNone/>
            </a:pPr>
            <a:r>
              <a:rPr lang="zh-CN" altLang="en-US" sz="1600" dirty="0"/>
              <a:t>      </a:t>
            </a:r>
            <a:endParaRPr lang="en-US" altLang="zh-CN" sz="1600" i="1" baseline="-25000" dirty="0">
              <a:solidFill>
                <a:srgbClr val="FF0000"/>
              </a:solidFill>
              <a:cs typeface="Arial" panose="020B0604020202020204" pitchFamily="34" charset="0"/>
            </a:endParaRPr>
          </a:p>
        </p:txBody>
      </p:sp>
      <p:graphicFrame>
        <p:nvGraphicFramePr>
          <p:cNvPr id="24" name="对象 23"/>
          <p:cNvGraphicFramePr>
            <a:graphicFrameLocks noChangeAspect="1"/>
          </p:cNvGraphicFramePr>
          <p:nvPr>
            <p:extLst>
              <p:ext uri="{D42A27DB-BD31-4B8C-83A1-F6EECF244321}">
                <p14:modId xmlns:p14="http://schemas.microsoft.com/office/powerpoint/2010/main" val="2151607053"/>
              </p:ext>
            </p:extLst>
          </p:nvPr>
        </p:nvGraphicFramePr>
        <p:xfrm>
          <a:off x="4193772" y="5613033"/>
          <a:ext cx="1892300" cy="577850"/>
        </p:xfrm>
        <a:graphic>
          <a:graphicData uri="http://schemas.openxmlformats.org/presentationml/2006/ole">
            <mc:AlternateContent xmlns:mc="http://schemas.openxmlformats.org/markup-compatibility/2006">
              <mc:Choice xmlns:v="urn:schemas-microsoft-com:vml" Requires="v">
                <p:oleObj spid="_x0000_s39973" name="公式" r:id="rId4" imgW="21945600" imgH="6705600" progId="Equation.3">
                  <p:embed/>
                </p:oleObj>
              </mc:Choice>
              <mc:Fallback>
                <p:oleObj name="公式" r:id="rId4" imgW="21945600" imgH="6705600" progId="Equation.3">
                  <p:embed/>
                  <p:pic>
                    <p:nvPicPr>
                      <p:cNvPr id="0" name="对象 5"/>
                      <p:cNvPicPr/>
                      <p:nvPr/>
                    </p:nvPicPr>
                    <p:blipFill>
                      <a:blip r:embed="rId5"/>
                      <a:stretch>
                        <a:fillRect/>
                      </a:stretch>
                    </p:blipFill>
                    <p:spPr>
                      <a:xfrm>
                        <a:off x="4193772" y="5613033"/>
                        <a:ext cx="1892300" cy="577850"/>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4124532678"/>
              </p:ext>
            </p:extLst>
          </p:nvPr>
        </p:nvGraphicFramePr>
        <p:xfrm>
          <a:off x="8145780" y="2519173"/>
          <a:ext cx="2266950" cy="719138"/>
        </p:xfrm>
        <a:graphic>
          <a:graphicData uri="http://schemas.openxmlformats.org/presentationml/2006/ole">
            <mc:AlternateContent xmlns:mc="http://schemas.openxmlformats.org/markup-compatibility/2006">
              <mc:Choice xmlns:v="urn:schemas-microsoft-com:vml" Requires="v">
                <p:oleObj spid="_x0000_s39974" name="公式" r:id="rId6" imgW="31699200" imgH="10058400" progId="Equation.3">
                  <p:embed/>
                </p:oleObj>
              </mc:Choice>
              <mc:Fallback>
                <p:oleObj name="公式" r:id="rId6" imgW="31699200" imgH="10058400" progId="Equation.3">
                  <p:embed/>
                  <p:pic>
                    <p:nvPicPr>
                      <p:cNvPr id="0" name="对象 7"/>
                      <p:cNvPicPr/>
                      <p:nvPr/>
                    </p:nvPicPr>
                    <p:blipFill>
                      <a:blip r:embed="rId7"/>
                      <a:stretch>
                        <a:fillRect/>
                      </a:stretch>
                    </p:blipFill>
                    <p:spPr>
                      <a:xfrm>
                        <a:off x="8145780" y="2519173"/>
                        <a:ext cx="2266950" cy="71913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8796020" y="1362075"/>
          <a:ext cx="966470" cy="692785"/>
        </p:xfrm>
        <a:graphic>
          <a:graphicData uri="http://schemas.openxmlformats.org/presentationml/2006/ole">
            <mc:AlternateContent xmlns:mc="http://schemas.openxmlformats.org/markup-compatibility/2006">
              <mc:Choice xmlns:v="urn:schemas-microsoft-com:vml" Requires="v">
                <p:oleObj spid="_x0000_s39975" name="公式" r:id="rId8" imgW="558800" imgH="405765" progId="Equation.3">
                  <p:embed/>
                </p:oleObj>
              </mc:Choice>
              <mc:Fallback>
                <p:oleObj name="公式" r:id="rId8" imgW="558800" imgH="405765" progId="Equation.3">
                  <p:embed/>
                  <p:pic>
                    <p:nvPicPr>
                      <p:cNvPr id="0" name="对象 7"/>
                      <p:cNvPicPr/>
                      <p:nvPr/>
                    </p:nvPicPr>
                    <p:blipFill>
                      <a:blip r:embed="rId9"/>
                      <a:stretch>
                        <a:fillRect/>
                      </a:stretch>
                    </p:blipFill>
                    <p:spPr>
                      <a:xfrm>
                        <a:off x="8796020" y="1362075"/>
                        <a:ext cx="966470" cy="692785"/>
                      </a:xfrm>
                      <a:prstGeom prst="rect">
                        <a:avLst/>
                      </a:prstGeom>
                    </p:spPr>
                  </p:pic>
                </p:oleObj>
              </mc:Fallback>
            </mc:AlternateContent>
          </a:graphicData>
        </a:graphic>
      </p:graphicFrame>
      <p:sp>
        <p:nvSpPr>
          <p:cNvPr id="6" name="文本框 5"/>
          <p:cNvSpPr txBox="1"/>
          <p:nvPr/>
        </p:nvSpPr>
        <p:spPr>
          <a:xfrm>
            <a:off x="6380614" y="1558504"/>
            <a:ext cx="2190115" cy="368300"/>
          </a:xfrm>
          <a:prstGeom prst="rect">
            <a:avLst/>
          </a:prstGeom>
          <a:noFill/>
        </p:spPr>
        <p:txBody>
          <a:bodyPr wrap="none" rtlCol="0" anchor="t">
            <a:spAutoFit/>
          </a:bodyPr>
          <a:lstStyle/>
          <a:p>
            <a:r>
              <a:rPr lang="zh-CN" altLang="en-US" b="1" dirty="0">
                <a:solidFill>
                  <a:srgbClr val="FF0000"/>
                </a:solidFill>
                <a:sym typeface="+mn-ea"/>
              </a:rPr>
              <a:t>相对</a:t>
            </a:r>
            <a:r>
              <a:rPr lang="en-US" altLang="zh-CN" b="1" dirty="0">
                <a:solidFill>
                  <a:srgbClr val="FF0000"/>
                </a:solidFill>
                <a:sym typeface="+mn-ea"/>
              </a:rPr>
              <a:t>A</a:t>
            </a:r>
            <a:r>
              <a:rPr lang="zh-CN" altLang="en-US" b="1" dirty="0">
                <a:solidFill>
                  <a:srgbClr val="FF0000"/>
                </a:solidFill>
                <a:sym typeface="+mn-ea"/>
              </a:rPr>
              <a:t>类不确定度：</a:t>
            </a:r>
          </a:p>
        </p:txBody>
      </p:sp>
      <p:graphicFrame>
        <p:nvGraphicFramePr>
          <p:cNvPr id="10" name="对象 9"/>
          <p:cNvGraphicFramePr>
            <a:graphicFrameLocks noChangeAspect="1"/>
          </p:cNvGraphicFramePr>
          <p:nvPr>
            <p:extLst>
              <p:ext uri="{D42A27DB-BD31-4B8C-83A1-F6EECF244321}">
                <p14:modId xmlns:p14="http://schemas.microsoft.com/office/powerpoint/2010/main" val="1860841552"/>
              </p:ext>
            </p:extLst>
          </p:nvPr>
        </p:nvGraphicFramePr>
        <p:xfrm>
          <a:off x="10191115" y="4467225"/>
          <a:ext cx="966470" cy="692785"/>
        </p:xfrm>
        <a:graphic>
          <a:graphicData uri="http://schemas.openxmlformats.org/presentationml/2006/ole">
            <mc:AlternateContent xmlns:mc="http://schemas.openxmlformats.org/markup-compatibility/2006">
              <mc:Choice xmlns:v="urn:schemas-microsoft-com:vml" Requires="v">
                <p:oleObj spid="_x0000_s39976" name="公式" r:id="rId10" imgW="558800" imgH="405765" progId="Equation.3">
                  <p:embed/>
                </p:oleObj>
              </mc:Choice>
              <mc:Fallback>
                <p:oleObj name="公式" r:id="rId10" imgW="558800" imgH="405765" progId="Equation.3">
                  <p:embed/>
                  <p:pic>
                    <p:nvPicPr>
                      <p:cNvPr id="0" name="对象 7"/>
                      <p:cNvPicPr/>
                      <p:nvPr/>
                    </p:nvPicPr>
                    <p:blipFill>
                      <a:blip r:embed="rId11"/>
                      <a:stretch>
                        <a:fillRect/>
                      </a:stretch>
                    </p:blipFill>
                    <p:spPr>
                      <a:xfrm>
                        <a:off x="10191115" y="4467225"/>
                        <a:ext cx="966470" cy="692785"/>
                      </a:xfrm>
                      <a:prstGeom prst="rect">
                        <a:avLst/>
                      </a:prstGeom>
                    </p:spPr>
                  </p:pic>
                </p:oleObj>
              </mc:Fallback>
            </mc:AlternateContent>
          </a:graphicData>
        </a:graphic>
      </p:graphicFrame>
      <p:sp>
        <p:nvSpPr>
          <p:cNvPr id="12" name="文本框 11"/>
          <p:cNvSpPr txBox="1"/>
          <p:nvPr/>
        </p:nvSpPr>
        <p:spPr>
          <a:xfrm>
            <a:off x="8121015" y="4646930"/>
            <a:ext cx="2190115" cy="368300"/>
          </a:xfrm>
          <a:prstGeom prst="rect">
            <a:avLst/>
          </a:prstGeom>
          <a:noFill/>
        </p:spPr>
        <p:txBody>
          <a:bodyPr wrap="none" rtlCol="0" anchor="t">
            <a:spAutoFit/>
          </a:bodyPr>
          <a:lstStyle/>
          <a:p>
            <a:r>
              <a:rPr lang="zh-CN" altLang="en-US" b="1" dirty="0">
                <a:solidFill>
                  <a:srgbClr val="FF0000"/>
                </a:solidFill>
                <a:sym typeface="+mn-ea"/>
              </a:rPr>
              <a:t>相对</a:t>
            </a:r>
            <a:r>
              <a:rPr lang="en-US" altLang="zh-CN" b="1" dirty="0">
                <a:solidFill>
                  <a:srgbClr val="FF0000"/>
                </a:solidFill>
                <a:sym typeface="+mn-ea"/>
              </a:rPr>
              <a:t>B</a:t>
            </a:r>
            <a:r>
              <a:rPr lang="zh-CN" altLang="en-US" b="1" dirty="0">
                <a:solidFill>
                  <a:srgbClr val="FF0000"/>
                </a:solidFill>
                <a:sym typeface="+mn-ea"/>
              </a:rPr>
              <a:t>类不确定度：</a:t>
            </a:r>
          </a:p>
        </p:txBody>
      </p:sp>
      <p:graphicFrame>
        <p:nvGraphicFramePr>
          <p:cNvPr id="13" name="对象 12"/>
          <p:cNvGraphicFramePr>
            <a:graphicFrameLocks noChangeAspect="1"/>
          </p:cNvGraphicFramePr>
          <p:nvPr>
            <p:extLst>
              <p:ext uri="{D42A27DB-BD31-4B8C-83A1-F6EECF244321}">
                <p14:modId xmlns:p14="http://schemas.microsoft.com/office/powerpoint/2010/main" val="2148349934"/>
              </p:ext>
            </p:extLst>
          </p:nvPr>
        </p:nvGraphicFramePr>
        <p:xfrm>
          <a:off x="5500504" y="4304173"/>
          <a:ext cx="880110" cy="368935"/>
        </p:xfrm>
        <a:graphic>
          <a:graphicData uri="http://schemas.openxmlformats.org/presentationml/2006/ole">
            <mc:AlternateContent xmlns:mc="http://schemas.openxmlformats.org/markup-compatibility/2006">
              <mc:Choice xmlns:v="urn:schemas-microsoft-com:vml" Requires="v">
                <p:oleObj spid="_x0000_s39977" name="公式" r:id="rId12" imgW="508000" imgH="215900" progId="Equation.3">
                  <p:embed/>
                </p:oleObj>
              </mc:Choice>
              <mc:Fallback>
                <p:oleObj name="公式" r:id="rId12" imgW="508000" imgH="215900" progId="Equation.3">
                  <p:embed/>
                  <p:pic>
                    <p:nvPicPr>
                      <p:cNvPr id="0" name="对象 7"/>
                      <p:cNvPicPr/>
                      <p:nvPr/>
                    </p:nvPicPr>
                    <p:blipFill>
                      <a:blip r:embed="rId13"/>
                      <a:stretch>
                        <a:fillRect/>
                      </a:stretch>
                    </p:blipFill>
                    <p:spPr>
                      <a:xfrm>
                        <a:off x="5500504" y="4304173"/>
                        <a:ext cx="880110" cy="36893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8" name="矩形 17"/>
              <p:cNvSpPr/>
              <p:nvPr/>
            </p:nvSpPr>
            <p:spPr>
              <a:xfrm>
                <a:off x="245377" y="1506578"/>
                <a:ext cx="10912208" cy="2262158"/>
              </a:xfrm>
              <a:prstGeom prst="rect">
                <a:avLst/>
              </a:prstGeom>
            </p:spPr>
            <p:txBody>
              <a:bodyPr wrap="square">
                <a:spAutoFit/>
              </a:bodyPr>
              <a:lstStyle/>
              <a:p>
                <a:pPr>
                  <a:lnSpc>
                    <a:spcPct val="150000"/>
                  </a:lnSpc>
                  <a:spcBef>
                    <a:spcPts val="600"/>
                  </a:spcBef>
                </a:pPr>
                <a:r>
                  <a:rPr lang="en-US" altLang="zh-CN" sz="2200" b="1" dirty="0"/>
                  <a:t>1. A</a:t>
                </a:r>
                <a:r>
                  <a:rPr lang="zh-CN" altLang="en-US" sz="2200" b="1" dirty="0"/>
                  <a:t>类不确定度</a:t>
                </a:r>
                <a:r>
                  <a:rPr lang="en-US" altLang="zh-CN" sz="2200" b="1" i="1" dirty="0" err="1">
                    <a:latin typeface="+mj-lt"/>
                  </a:rPr>
                  <a:t>u</a:t>
                </a:r>
                <a:r>
                  <a:rPr lang="en-US" altLang="zh-CN" sz="2200" b="1" i="1" baseline="-25000" dirty="0" err="1">
                    <a:latin typeface="+mn-lt"/>
                  </a:rPr>
                  <a:t>A</a:t>
                </a:r>
                <a:endParaRPr lang="en-US" altLang="zh-CN" sz="2200" b="1" i="1" baseline="-25000" dirty="0">
                  <a:latin typeface="+mn-lt"/>
                </a:endParaRPr>
              </a:p>
              <a:p>
                <a:pPr marL="800100" lvl="1" indent="-342900">
                  <a:lnSpc>
                    <a:spcPct val="150000"/>
                  </a:lnSpc>
                  <a:spcBef>
                    <a:spcPts val="600"/>
                  </a:spcBef>
                  <a:buFont typeface="Wingdings" panose="05000000000000000000" pitchFamily="2" charset="2"/>
                  <a:buChar char="Ø"/>
                </a:pPr>
                <a:r>
                  <a:rPr lang="zh-CN" altLang="en-US" sz="2000" dirty="0"/>
                  <a:t>在多次</a:t>
                </a:r>
                <a:r>
                  <a:rPr lang="zh-CN" altLang="zh-CN" sz="2000" dirty="0"/>
                  <a:t>重复测量</a:t>
                </a:r>
                <a:r>
                  <a:rPr lang="zh-CN" altLang="en-US" sz="2000" dirty="0"/>
                  <a:t>中，可以用</a:t>
                </a:r>
                <a:r>
                  <a:rPr lang="zh-CN" altLang="en-US" sz="2000" dirty="0">
                    <a:solidFill>
                      <a:srgbClr val="FF0000"/>
                    </a:solidFill>
                  </a:rPr>
                  <a:t>统计学方法</a:t>
                </a:r>
                <a:r>
                  <a:rPr lang="zh-CN" altLang="en-US" sz="2000" dirty="0"/>
                  <a:t>来计算测得值的估计值</a:t>
                </a:r>
                <a14:m>
                  <m:oMath xmlns:m="http://schemas.openxmlformats.org/officeDocument/2006/math">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𝑥</m:t>
                        </m:r>
                      </m:e>
                    </m:acc>
                  </m:oMath>
                </a14:m>
                <a:r>
                  <a:rPr lang="zh-CN" altLang="en-US" sz="2000" dirty="0"/>
                  <a:t>及其标准差</a:t>
                </a:r>
                <a14:m>
                  <m:oMath xmlns:m="http://schemas.openxmlformats.org/officeDocument/2006/math">
                    <m:r>
                      <a:rPr lang="en-US" altLang="zh-CN" sz="2000" b="1" i="1" smtClean="0">
                        <a:solidFill>
                          <a:schemeClr val="tx1"/>
                        </a:solidFill>
                        <a:latin typeface="Cambria Math" panose="02040503050406030204" pitchFamily="18" charset="0"/>
                        <a:sym typeface="Symbol" panose="05050102010706020507" pitchFamily="18" charset="2"/>
                      </a:rPr>
                      <m:t></m:t>
                    </m:r>
                    <m:r>
                      <a:rPr lang="en-US" altLang="zh-CN" sz="2000" b="1">
                        <a:solidFill>
                          <a:schemeClr val="tx1"/>
                        </a:solidFill>
                        <a:latin typeface="Cambria Math" panose="02040503050406030204" pitchFamily="18" charset="0"/>
                      </a:rPr>
                      <m:t>(</m:t>
                    </m:r>
                    <m:acc>
                      <m:accPr>
                        <m:chr m:val="̅"/>
                        <m:ctrlPr>
                          <a:rPr lang="zh-CN" altLang="zh-CN" sz="2000" b="1" i="1">
                            <a:solidFill>
                              <a:schemeClr val="tx1"/>
                            </a:solidFill>
                            <a:latin typeface="Cambria Math" panose="02040503050406030204" pitchFamily="18" charset="0"/>
                          </a:rPr>
                        </m:ctrlPr>
                      </m:accPr>
                      <m:e>
                        <m:r>
                          <a:rPr lang="en-US" altLang="zh-CN" sz="2000" b="1" i="1">
                            <a:solidFill>
                              <a:schemeClr val="tx1"/>
                            </a:solidFill>
                            <a:latin typeface="Cambria Math" panose="02040503050406030204" pitchFamily="18" charset="0"/>
                          </a:rPr>
                          <m:t>𝒙</m:t>
                        </m:r>
                      </m:e>
                    </m:acc>
                    <m:r>
                      <a:rPr lang="en-US" altLang="zh-CN" sz="2000" b="1">
                        <a:solidFill>
                          <a:schemeClr val="tx1"/>
                        </a:solidFill>
                        <a:latin typeface="Cambria Math" panose="02040503050406030204" pitchFamily="18" charset="0"/>
                      </a:rPr>
                      <m:t>)</m:t>
                    </m:r>
                  </m:oMath>
                </a14:m>
                <a:r>
                  <a:rPr lang="zh-CN" altLang="zh-CN" sz="2000" dirty="0">
                    <a:solidFill>
                      <a:schemeClr val="tx1"/>
                    </a:solidFill>
                  </a:rPr>
                  <a:t> </a:t>
                </a:r>
                <a:r>
                  <a:rPr lang="zh-CN" altLang="en-US" sz="2000" dirty="0"/>
                  <a:t>；</a:t>
                </a:r>
                <a:endParaRPr lang="en-US" altLang="zh-CN" sz="2000" dirty="0"/>
              </a:p>
              <a:p>
                <a:pPr marL="800100" lvl="1" indent="-342900">
                  <a:lnSpc>
                    <a:spcPct val="150000"/>
                  </a:lnSpc>
                  <a:spcBef>
                    <a:spcPts val="600"/>
                  </a:spcBef>
                  <a:buFont typeface="Wingdings" panose="05000000000000000000" pitchFamily="2" charset="2"/>
                  <a:buChar char="Ø"/>
                </a:pPr>
                <a:r>
                  <a:rPr lang="en-US" altLang="zh-CN" sz="2000" b="1" dirty="0">
                    <a:solidFill>
                      <a:schemeClr val="tx1"/>
                    </a:solidFill>
                  </a:rPr>
                  <a:t>A</a:t>
                </a:r>
                <a:r>
                  <a:rPr lang="zh-CN" altLang="en-US" sz="2000" b="1" dirty="0">
                    <a:solidFill>
                      <a:schemeClr val="tx1"/>
                    </a:solidFill>
                  </a:rPr>
                  <a:t>类不确定度</a:t>
                </a:r>
                <a:r>
                  <a:rPr lang="en-US" altLang="zh-CN" sz="2000" b="1" i="1" dirty="0">
                    <a:solidFill>
                      <a:schemeClr val="tx1"/>
                    </a:solidFill>
                    <a:latin typeface="+mn-lt"/>
                  </a:rPr>
                  <a:t>U</a:t>
                </a:r>
                <a:r>
                  <a:rPr lang="en-US" altLang="zh-CN" sz="2000" b="1" i="1" baseline="-25000" dirty="0">
                    <a:solidFill>
                      <a:schemeClr val="tx1"/>
                    </a:solidFill>
                    <a:latin typeface="+mn-lt"/>
                  </a:rPr>
                  <a:t>A</a:t>
                </a:r>
                <a:r>
                  <a:rPr lang="zh-CN" altLang="en-US" sz="2000" b="1" dirty="0">
                    <a:solidFill>
                      <a:schemeClr val="tx1"/>
                    </a:solidFill>
                  </a:rPr>
                  <a:t>就等于</a:t>
                </a:r>
                <a:r>
                  <a:rPr lang="zh-CN" altLang="en-US" sz="2000" b="1" dirty="0">
                    <a:solidFill>
                      <a:srgbClr val="FF0000"/>
                    </a:solidFill>
                  </a:rPr>
                  <a:t>估计值</a:t>
                </a:r>
                <a14:m>
                  <m:oMath xmlns:m="http://schemas.openxmlformats.org/officeDocument/2006/math">
                    <m:acc>
                      <m:accPr>
                        <m:chr m:val="̅"/>
                        <m:ctrlPr>
                          <a:rPr lang="zh-CN" altLang="zh-CN" sz="2000" b="1" i="1">
                            <a:solidFill>
                              <a:srgbClr val="FF0000"/>
                            </a:solidFill>
                            <a:latin typeface="Cambria Math" panose="02040503050406030204" pitchFamily="18" charset="0"/>
                          </a:rPr>
                        </m:ctrlPr>
                      </m:accPr>
                      <m:e>
                        <m:r>
                          <a:rPr lang="en-US" altLang="zh-CN" sz="2000" b="1" i="1">
                            <a:solidFill>
                              <a:srgbClr val="FF0000"/>
                            </a:solidFill>
                            <a:latin typeface="Cambria Math" panose="02040503050406030204" pitchFamily="18" charset="0"/>
                          </a:rPr>
                          <m:t>𝒙</m:t>
                        </m:r>
                      </m:e>
                    </m:acc>
                    <m:r>
                      <a:rPr lang="en-US" altLang="zh-CN" sz="2000" b="1" i="1">
                        <a:solidFill>
                          <a:srgbClr val="FF0000"/>
                        </a:solidFill>
                        <a:latin typeface="Cambria Math" panose="02040503050406030204" pitchFamily="18" charset="0"/>
                      </a:rPr>
                      <m:t>(</m:t>
                    </m:r>
                  </m:oMath>
                </a14:m>
                <a:r>
                  <a:rPr lang="zh-CN" altLang="en-US" sz="2000" b="1" dirty="0">
                    <a:solidFill>
                      <a:srgbClr val="FF0000"/>
                    </a:solidFill>
                  </a:rPr>
                  <a:t>平均值</a:t>
                </a:r>
                <a:r>
                  <a:rPr lang="en-US" altLang="zh-CN" sz="2000" b="1" dirty="0">
                    <a:solidFill>
                      <a:srgbClr val="FF0000"/>
                    </a:solidFill>
                  </a:rPr>
                  <a:t>)</a:t>
                </a:r>
                <a:r>
                  <a:rPr lang="zh-CN" altLang="en-US" sz="2000" b="1" dirty="0">
                    <a:solidFill>
                      <a:srgbClr val="FF0000"/>
                    </a:solidFill>
                  </a:rPr>
                  <a:t>的实验</a:t>
                </a:r>
                <a:r>
                  <a:rPr lang="zh-CN" altLang="zh-CN" sz="2000" b="1" dirty="0">
                    <a:solidFill>
                      <a:srgbClr val="FF0000"/>
                    </a:solidFill>
                  </a:rPr>
                  <a:t>标准差</a:t>
                </a:r>
                <a:r>
                  <a:rPr lang="en-US" altLang="zh-CN" sz="2000" b="1" dirty="0">
                    <a:solidFill>
                      <a:srgbClr val="FF0000"/>
                    </a:solidFill>
                  </a:rPr>
                  <a:t> </a:t>
                </a:r>
                <a14:m>
                  <m:oMath xmlns:m="http://schemas.openxmlformats.org/officeDocument/2006/math">
                    <m:r>
                      <a:rPr lang="en-US" altLang="zh-CN" sz="2000" b="1" i="1">
                        <a:solidFill>
                          <a:srgbClr val="FF0000"/>
                        </a:solidFill>
                        <a:latin typeface="Cambria Math" panose="02040503050406030204" pitchFamily="18" charset="0"/>
                        <a:sym typeface="Symbol" panose="05050102010706020507" pitchFamily="18" charset="2"/>
                      </a:rPr>
                      <m:t></m:t>
                    </m:r>
                    <m:r>
                      <a:rPr lang="en-US" altLang="zh-CN" sz="2000" b="1">
                        <a:solidFill>
                          <a:srgbClr val="FF0000"/>
                        </a:solidFill>
                        <a:latin typeface="Cambria Math" panose="02040503050406030204" pitchFamily="18" charset="0"/>
                      </a:rPr>
                      <m:t>(</m:t>
                    </m:r>
                    <m:acc>
                      <m:accPr>
                        <m:chr m:val="̅"/>
                        <m:ctrlPr>
                          <a:rPr lang="zh-CN" altLang="zh-CN" sz="2000" b="1" i="1">
                            <a:solidFill>
                              <a:srgbClr val="FF0000"/>
                            </a:solidFill>
                            <a:latin typeface="Cambria Math" panose="02040503050406030204" pitchFamily="18" charset="0"/>
                          </a:rPr>
                        </m:ctrlPr>
                      </m:accPr>
                      <m:e>
                        <m:r>
                          <a:rPr lang="en-US" altLang="zh-CN" sz="2000" b="1" i="1">
                            <a:solidFill>
                              <a:srgbClr val="FF0000"/>
                            </a:solidFill>
                            <a:latin typeface="Cambria Math" panose="02040503050406030204" pitchFamily="18" charset="0"/>
                          </a:rPr>
                          <m:t>𝒙</m:t>
                        </m:r>
                      </m:e>
                    </m:acc>
                    <m:r>
                      <a:rPr lang="en-US" altLang="zh-CN" sz="2000" b="1">
                        <a:solidFill>
                          <a:srgbClr val="FF0000"/>
                        </a:solidFill>
                        <a:latin typeface="Cambria Math" panose="02040503050406030204" pitchFamily="18" charset="0"/>
                      </a:rPr>
                      <m:t>)</m:t>
                    </m:r>
                  </m:oMath>
                </a14:m>
                <a:r>
                  <a:rPr lang="zh-CN" altLang="zh-CN" sz="2000" dirty="0">
                    <a:solidFill>
                      <a:schemeClr val="tx1"/>
                    </a:solidFill>
                  </a:rPr>
                  <a:t> </a:t>
                </a:r>
                <a:r>
                  <a:rPr lang="en-US" altLang="zh-CN" sz="2000" dirty="0"/>
                  <a:t>                                     </a:t>
                </a:r>
                <a:endParaRPr lang="en-US" altLang="zh-CN" sz="2000" i="1" baseline="-25000" dirty="0"/>
              </a:p>
              <a:p>
                <a:pPr>
                  <a:lnSpc>
                    <a:spcPct val="150000"/>
                  </a:lnSpc>
                  <a:spcBef>
                    <a:spcPts val="600"/>
                  </a:spcBef>
                </a:pPr>
                <a:endParaRPr lang="en-US" altLang="zh-CN" sz="2200" b="1" dirty="0"/>
              </a:p>
            </p:txBody>
          </p:sp>
        </mc:Choice>
        <mc:Fallback xmlns="">
          <p:sp>
            <p:nvSpPr>
              <p:cNvPr id="18" name="矩形 17"/>
              <p:cNvSpPr>
                <a:spLocks noRot="1" noChangeAspect="1" noMove="1" noResize="1" noEditPoints="1" noAdjustHandles="1" noChangeArrowheads="1" noChangeShapeType="1" noTextEdit="1"/>
              </p:cNvSpPr>
              <p:nvPr/>
            </p:nvSpPr>
            <p:spPr>
              <a:xfrm>
                <a:off x="245377" y="1506578"/>
                <a:ext cx="10912208" cy="2262158"/>
              </a:xfrm>
              <a:prstGeom prst="rect">
                <a:avLst/>
              </a:prstGeom>
              <a:blipFill rotWithShape="0">
                <a:blip r:embed="rId14"/>
                <a:stretch>
                  <a:fillRect l="-726"/>
                </a:stretch>
              </a:blipFill>
            </p:spPr>
            <p:txBody>
              <a:bodyPr/>
              <a:lstStyle/>
              <a:p>
                <a:r>
                  <a:rPr lang="zh-CN" altLang="en-US">
                    <a:noFill/>
                  </a:rPr>
                  <a:t> </a:t>
                </a:r>
              </a:p>
            </p:txBody>
          </p:sp>
        </mc:Fallback>
      </mc:AlternateContent>
      <p:sp>
        <p:nvSpPr>
          <p:cNvPr id="19" name="矩形 18"/>
          <p:cNvSpPr/>
          <p:nvPr/>
        </p:nvSpPr>
        <p:spPr>
          <a:xfrm>
            <a:off x="245377" y="3249840"/>
            <a:ext cx="11640519" cy="2231380"/>
          </a:xfrm>
          <a:prstGeom prst="rect">
            <a:avLst/>
          </a:prstGeom>
        </p:spPr>
        <p:txBody>
          <a:bodyPr wrap="square">
            <a:spAutoFit/>
          </a:bodyPr>
          <a:lstStyle/>
          <a:p>
            <a:pPr>
              <a:lnSpc>
                <a:spcPct val="150000"/>
              </a:lnSpc>
              <a:spcBef>
                <a:spcPts val="600"/>
              </a:spcBef>
            </a:pPr>
            <a:r>
              <a:rPr lang="en-US" altLang="zh-CN" sz="2000" b="1" dirty="0"/>
              <a:t>2. B</a:t>
            </a:r>
            <a:r>
              <a:rPr lang="zh-CN" altLang="en-US" sz="2000" b="1" dirty="0"/>
              <a:t>类不确定度</a:t>
            </a:r>
            <a:r>
              <a:rPr lang="en-US" altLang="zh-CN" sz="2000" b="1" i="1" dirty="0" err="1">
                <a:latin typeface="+mj-lt"/>
              </a:rPr>
              <a:t>u</a:t>
            </a:r>
            <a:r>
              <a:rPr lang="en-US" altLang="zh-CN" sz="2000" b="1" i="1" baseline="-25000" dirty="0" err="1">
                <a:latin typeface="+mj-lt"/>
              </a:rPr>
              <a:t>B</a:t>
            </a:r>
            <a:endParaRPr lang="en-US" altLang="zh-CN" sz="2000" b="1" i="1" baseline="-25000" dirty="0">
              <a:latin typeface="+mj-lt"/>
            </a:endParaRPr>
          </a:p>
          <a:p>
            <a:pPr marL="800100" lvl="1" indent="-342900">
              <a:lnSpc>
                <a:spcPct val="150000"/>
              </a:lnSpc>
              <a:spcBef>
                <a:spcPts val="600"/>
              </a:spcBef>
              <a:buFont typeface="Wingdings" panose="05000000000000000000" pitchFamily="2" charset="2"/>
              <a:buChar char="Ø"/>
            </a:pPr>
            <a:r>
              <a:rPr lang="zh-CN" altLang="en-US" sz="2200" dirty="0">
                <a:solidFill>
                  <a:srgbClr val="FF0000"/>
                </a:solidFill>
              </a:rPr>
              <a:t>凡</a:t>
            </a:r>
            <a:r>
              <a:rPr lang="zh-CN" altLang="zh-CN" sz="2200" dirty="0">
                <a:solidFill>
                  <a:srgbClr val="FF0000"/>
                </a:solidFill>
              </a:rPr>
              <a:t>不符合统计规律的不确定度</a:t>
            </a:r>
            <a:r>
              <a:rPr lang="zh-CN" altLang="zh-CN" sz="2200" dirty="0"/>
              <a:t>统称为</a:t>
            </a:r>
            <a:r>
              <a:rPr lang="en-US" altLang="zh-CN" sz="2200" dirty="0"/>
              <a:t>B</a:t>
            </a:r>
            <a:r>
              <a:rPr lang="zh-CN" altLang="zh-CN" sz="2200" dirty="0"/>
              <a:t>类不确定度</a:t>
            </a:r>
            <a:r>
              <a:rPr lang="zh-CN" altLang="en-US" sz="2200" dirty="0"/>
              <a:t>，但</a:t>
            </a:r>
            <a:r>
              <a:rPr lang="en-US" altLang="zh-CN" sz="2200" dirty="0"/>
              <a:t>GUM</a:t>
            </a:r>
            <a:r>
              <a:rPr lang="zh-CN" altLang="en-US" sz="2200" dirty="0"/>
              <a:t>推荐的评定方法却假设</a:t>
            </a:r>
            <a:r>
              <a:rPr lang="en-US" altLang="zh-CN" sz="2200" dirty="0"/>
              <a:t>B</a:t>
            </a:r>
            <a:r>
              <a:rPr lang="zh-CN" altLang="en-US" sz="2200" dirty="0"/>
              <a:t>类不确定度也有其“标准差</a:t>
            </a:r>
            <a:r>
              <a:rPr lang="zh-CN" altLang="en-US" sz="2200" dirty="0">
                <a:sym typeface="Symbol" panose="05050102010706020507" pitchFamily="18" charset="2"/>
              </a:rPr>
              <a:t></a:t>
            </a:r>
            <a:r>
              <a:rPr lang="en-US" altLang="zh-CN" sz="2200" baseline="-25000" dirty="0">
                <a:sym typeface="Symbol" panose="05050102010706020507" pitchFamily="18" charset="2"/>
              </a:rPr>
              <a:t>B</a:t>
            </a:r>
            <a:r>
              <a:rPr lang="zh-CN" altLang="en-US" sz="2200" dirty="0">
                <a:sym typeface="Symbol" panose="05050102010706020507" pitchFamily="18" charset="2"/>
              </a:rPr>
              <a:t>”</a:t>
            </a:r>
            <a:r>
              <a:rPr lang="zh-CN" altLang="en-US" sz="2200" dirty="0"/>
              <a:t>；</a:t>
            </a:r>
            <a:endParaRPr lang="en-US" altLang="zh-CN" sz="2200" dirty="0"/>
          </a:p>
          <a:p>
            <a:pPr marL="800100" lvl="1" indent="-342900">
              <a:lnSpc>
                <a:spcPct val="150000"/>
              </a:lnSpc>
              <a:spcBef>
                <a:spcPts val="600"/>
              </a:spcBef>
              <a:buFont typeface="Wingdings" panose="05000000000000000000" pitchFamily="2" charset="2"/>
              <a:buChar char="Ø"/>
            </a:pPr>
            <a:r>
              <a:rPr lang="zh-CN" altLang="en-US" sz="2200" dirty="0"/>
              <a:t>最常见的</a:t>
            </a:r>
            <a:r>
              <a:rPr lang="en-US" altLang="zh-CN" sz="2200" dirty="0">
                <a:solidFill>
                  <a:srgbClr val="FF0000"/>
                </a:solidFill>
              </a:rPr>
              <a:t>B</a:t>
            </a:r>
            <a:r>
              <a:rPr lang="zh-CN" altLang="en-US" sz="2200" dirty="0">
                <a:solidFill>
                  <a:srgbClr val="FF0000"/>
                </a:solidFill>
              </a:rPr>
              <a:t>类不确定度就是仪表误差导致的不确定度</a:t>
            </a:r>
            <a:endParaRPr lang="en-US" altLang="zh-CN" sz="2200" i="1" baseline="-25000" dirty="0">
              <a:solidFill>
                <a:srgbClr val="FF0000"/>
              </a:solidFill>
            </a:endParaRPr>
          </a:p>
        </p:txBody>
      </p:sp>
      <p:sp>
        <p:nvSpPr>
          <p:cNvPr id="26" name="矩形 25"/>
          <p:cNvSpPr/>
          <p:nvPr/>
        </p:nvSpPr>
        <p:spPr>
          <a:xfrm>
            <a:off x="393574" y="5613033"/>
            <a:ext cx="4140460" cy="600164"/>
          </a:xfrm>
          <a:prstGeom prst="rect">
            <a:avLst/>
          </a:prstGeom>
        </p:spPr>
        <p:txBody>
          <a:bodyPr wrap="square">
            <a:spAutoFit/>
          </a:bodyPr>
          <a:lstStyle/>
          <a:p>
            <a:pPr>
              <a:lnSpc>
                <a:spcPct val="150000"/>
              </a:lnSpc>
              <a:spcBef>
                <a:spcPts val="600"/>
              </a:spcBef>
            </a:pPr>
            <a:r>
              <a:rPr lang="en-US" altLang="zh-CN" sz="2200" b="1" dirty="0"/>
              <a:t>3. </a:t>
            </a:r>
            <a:r>
              <a:rPr lang="zh-CN" altLang="en-US" sz="2200" b="1" dirty="0"/>
              <a:t>合成（标准）不确定度</a:t>
            </a:r>
            <a:r>
              <a:rPr lang="en-US" altLang="zh-CN" sz="2200" b="1" i="1" dirty="0" err="1">
                <a:latin typeface="+mn-lt"/>
              </a:rPr>
              <a:t>u</a:t>
            </a:r>
            <a:r>
              <a:rPr lang="en-US" altLang="zh-CN" sz="2200" b="1" i="1" baseline="-25000" dirty="0" err="1">
                <a:latin typeface="+mn-lt"/>
              </a:rPr>
              <a:t>C</a:t>
            </a:r>
            <a:r>
              <a:rPr lang="zh-CN" altLang="en-US" sz="2200" b="1" dirty="0">
                <a:sym typeface="Wingdings" panose="05000000000000000000" pitchFamily="2" charset="2"/>
              </a:rPr>
              <a:t>：</a:t>
            </a:r>
            <a:endParaRPr lang="en-US" altLang="zh-CN" sz="2200" b="1" dirty="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P spid="12" grpId="0"/>
      <p:bldP spid="19" grpId="0"/>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B</a:t>
            </a:r>
            <a:r>
              <a:rPr lang="zh-CN" altLang="en-US" dirty="0"/>
              <a:t>类</a:t>
            </a:r>
            <a:r>
              <a:rPr lang="zh-CN" altLang="zh-CN" dirty="0"/>
              <a:t>标准不确定度的评定</a:t>
            </a:r>
            <a:endParaRPr lang="zh-CN" altLang="en-US" dirty="0"/>
          </a:p>
        </p:txBody>
      </p:sp>
      <p:sp>
        <p:nvSpPr>
          <p:cNvPr id="9" name="内容占位符 6"/>
          <p:cNvSpPr>
            <a:spLocks noGrp="1"/>
          </p:cNvSpPr>
          <p:nvPr>
            <p:ph sz="quarter" idx="10"/>
          </p:nvPr>
        </p:nvSpPr>
        <p:spPr>
          <a:xfrm>
            <a:off x="803845" y="1778444"/>
            <a:ext cx="11162884" cy="1365502"/>
          </a:xfrm>
        </p:spPr>
        <p:txBody>
          <a:bodyPr>
            <a:normAutofit fontScale="25000" lnSpcReduction="20000"/>
          </a:bodyPr>
          <a:lstStyle/>
          <a:p>
            <a:pPr marL="0" lvl="0" indent="0">
              <a:buNone/>
            </a:pPr>
            <a:r>
              <a:rPr lang="zh-CN" altLang="en-US" sz="7000" dirty="0"/>
              <a:t>具体说明：</a:t>
            </a:r>
            <a:endParaRPr lang="en-US" altLang="zh-CN" sz="7000" dirty="0"/>
          </a:p>
          <a:p>
            <a:pPr marL="0" lvl="0" indent="0">
              <a:buNone/>
            </a:pPr>
            <a:r>
              <a:rPr lang="en-US" altLang="zh-CN" sz="7000" dirty="0"/>
              <a:t>1.  </a:t>
            </a:r>
            <a:r>
              <a:rPr lang="zh-CN" altLang="en-US" sz="7000" dirty="0"/>
              <a:t>确定</a:t>
            </a:r>
            <a:r>
              <a:rPr lang="zh-CN" altLang="en-US" sz="7000" dirty="0">
                <a:solidFill>
                  <a:srgbClr val="FF0000"/>
                </a:solidFill>
              </a:rPr>
              <a:t>区间半宽度 </a:t>
            </a:r>
            <a:r>
              <a:rPr lang="en-US" altLang="zh-CN" sz="7000" i="1" dirty="0">
                <a:solidFill>
                  <a:srgbClr val="FF0000"/>
                </a:solidFill>
                <a:latin typeface="Times New Roman" panose="02020603050405020304" pitchFamily="18" charset="0"/>
                <a:cs typeface="Times New Roman" panose="02020603050405020304" pitchFamily="18" charset="0"/>
              </a:rPr>
              <a:t>a</a:t>
            </a:r>
            <a:r>
              <a:rPr lang="zh-CN" altLang="en-US" sz="7000" dirty="0">
                <a:latin typeface="Times New Roman" panose="02020603050405020304" pitchFamily="18" charset="0"/>
                <a:cs typeface="Times New Roman" panose="02020603050405020304" pitchFamily="18" charset="0"/>
              </a:rPr>
              <a:t>（详见下页）</a:t>
            </a:r>
            <a:r>
              <a:rPr lang="zh-CN" altLang="en-US" sz="7000" i="1" dirty="0">
                <a:latin typeface="Times New Roman" panose="02020603050405020304" pitchFamily="18" charset="0"/>
                <a:cs typeface="Times New Roman" panose="02020603050405020304" pitchFamily="18" charset="0"/>
              </a:rPr>
              <a:t>，</a:t>
            </a:r>
            <a:r>
              <a:rPr lang="zh-CN" altLang="en-US" sz="7000" dirty="0">
                <a:latin typeface="Times New Roman" panose="02020603050405020304" pitchFamily="18" charset="0"/>
                <a:cs typeface="Times New Roman" panose="02020603050405020304" pitchFamily="18" charset="0"/>
              </a:rPr>
              <a:t>则测量值 </a:t>
            </a:r>
            <a:r>
              <a:rPr lang="en-US" altLang="zh-CN" sz="7000" i="1" dirty="0">
                <a:latin typeface="Times New Roman" panose="02020603050405020304" pitchFamily="18" charset="0"/>
                <a:cs typeface="Times New Roman" panose="02020603050405020304" pitchFamily="18" charset="0"/>
              </a:rPr>
              <a:t>X </a:t>
            </a:r>
            <a:r>
              <a:rPr lang="zh-CN" altLang="en-US" sz="7000" dirty="0">
                <a:latin typeface="Times New Roman" panose="02020603050405020304" pitchFamily="18" charset="0"/>
                <a:cs typeface="Times New Roman" panose="02020603050405020304" pitchFamily="18" charset="0"/>
              </a:rPr>
              <a:t>应该在区间 </a:t>
            </a:r>
            <a:r>
              <a:rPr lang="en-US" altLang="zh-CN" sz="7000" dirty="0">
                <a:latin typeface="Times New Roman" panose="02020603050405020304" pitchFamily="18" charset="0"/>
                <a:cs typeface="Times New Roman" panose="02020603050405020304" pitchFamily="18" charset="0"/>
              </a:rPr>
              <a:t>[</a:t>
            </a:r>
            <a:r>
              <a:rPr lang="en-US" altLang="zh-CN" sz="7200" i="1" dirty="0">
                <a:latin typeface="Times New Roman" panose="02020603050405020304" pitchFamily="18" charset="0"/>
                <a:ea typeface="Cambria Math" panose="02040503050406030204" pitchFamily="18" charset="0"/>
                <a:cs typeface="Times New Roman" panose="02020603050405020304" pitchFamily="18" charset="0"/>
              </a:rPr>
              <a:t>x </a:t>
            </a:r>
            <a:r>
              <a:rPr lang="en-US" altLang="zh-CN" sz="7200"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 </a:t>
            </a:r>
            <a:r>
              <a:rPr lang="en-US" altLang="zh-CN" sz="7200" i="1" dirty="0">
                <a:latin typeface="Times New Roman" panose="02020603050405020304" pitchFamily="18" charset="0"/>
                <a:ea typeface="Cambria Math" panose="02040503050406030204" pitchFamily="18" charset="0"/>
                <a:cs typeface="Times New Roman" panose="02020603050405020304" pitchFamily="18" charset="0"/>
              </a:rPr>
              <a:t>a, </a:t>
            </a:r>
            <a:r>
              <a:rPr lang="en-US" altLang="zh-CN" sz="7200" i="1" dirty="0" err="1">
                <a:latin typeface="Times New Roman" panose="02020603050405020304" pitchFamily="18" charset="0"/>
                <a:ea typeface="Cambria Math" panose="02040503050406030204" pitchFamily="18" charset="0"/>
                <a:cs typeface="Times New Roman" panose="02020603050405020304" pitchFamily="18" charset="0"/>
              </a:rPr>
              <a:t>x+a</a:t>
            </a:r>
            <a:r>
              <a:rPr lang="en-US" altLang="zh-CN" sz="7200" dirty="0">
                <a:latin typeface="Times New Roman" panose="02020603050405020304" pitchFamily="18" charset="0"/>
                <a:ea typeface="Cambria Math" panose="02040503050406030204" pitchFamily="18" charset="0"/>
                <a:cs typeface="Times New Roman" panose="02020603050405020304" pitchFamily="18" charset="0"/>
              </a:rPr>
              <a:t>]</a:t>
            </a:r>
            <a:r>
              <a:rPr lang="zh-CN" altLang="en-US" sz="7200" dirty="0">
                <a:latin typeface="Times New Roman" panose="02020603050405020304" pitchFamily="18" charset="0"/>
                <a:ea typeface="Cambria Math" panose="02040503050406030204" pitchFamily="18" charset="0"/>
                <a:cs typeface="Times New Roman" panose="02020603050405020304" pitchFamily="18" charset="0"/>
              </a:rPr>
              <a:t>，其中 </a:t>
            </a:r>
            <a:r>
              <a:rPr lang="en-US" altLang="zh-CN" sz="7200" i="1" dirty="0">
                <a:latin typeface="Times New Roman" panose="02020603050405020304" pitchFamily="18" charset="0"/>
                <a:ea typeface="Cambria Math" panose="02040503050406030204" pitchFamily="18" charset="0"/>
                <a:cs typeface="Times New Roman" panose="02020603050405020304" pitchFamily="18" charset="0"/>
              </a:rPr>
              <a:t>x </a:t>
            </a:r>
            <a:r>
              <a:rPr lang="zh-CN" altLang="en-US" sz="7200" dirty="0">
                <a:latin typeface="Times New Roman" panose="02020603050405020304" pitchFamily="18" charset="0"/>
                <a:ea typeface="Cambria Math" panose="02040503050406030204" pitchFamily="18" charset="0"/>
                <a:cs typeface="Times New Roman" panose="02020603050405020304" pitchFamily="18" charset="0"/>
              </a:rPr>
              <a:t>是</a:t>
            </a:r>
            <a:r>
              <a:rPr lang="en-US" altLang="zh-CN" sz="7200" dirty="0">
                <a:latin typeface="Times New Roman" panose="02020603050405020304" pitchFamily="18" charset="0"/>
                <a:ea typeface="Cambria Math" panose="02040503050406030204" pitchFamily="18" charset="0"/>
                <a:cs typeface="Times New Roman" panose="02020603050405020304" pitchFamily="18" charset="0"/>
              </a:rPr>
              <a:t>X</a:t>
            </a:r>
            <a:r>
              <a:rPr lang="zh-CN" altLang="en-US" sz="7200" dirty="0">
                <a:latin typeface="Times New Roman" panose="02020603050405020304" pitchFamily="18" charset="0"/>
                <a:ea typeface="Cambria Math" panose="02040503050406030204" pitchFamily="18" charset="0"/>
                <a:cs typeface="Times New Roman" panose="02020603050405020304" pitchFamily="18" charset="0"/>
              </a:rPr>
              <a:t>的估计值（常常是平均值）</a:t>
            </a:r>
            <a:r>
              <a:rPr lang="en-US" altLang="zh-CN" sz="7200" dirty="0">
                <a:latin typeface="Cambria Math" panose="02040503050406030204" pitchFamily="18" charset="0"/>
                <a:ea typeface="Cambria Math" panose="02040503050406030204" pitchFamily="18" charset="0"/>
              </a:rPr>
              <a:t> </a:t>
            </a:r>
            <a:endParaRPr lang="en-US" altLang="zh-CN" sz="7000" dirty="0"/>
          </a:p>
          <a:p>
            <a:pPr marL="0" lvl="0" indent="0">
              <a:buNone/>
            </a:pPr>
            <a:r>
              <a:rPr lang="en-US" altLang="zh-CN" sz="7000" dirty="0"/>
              <a:t>2.  </a:t>
            </a:r>
            <a:r>
              <a:rPr lang="zh-CN" altLang="en-US" sz="7000" dirty="0"/>
              <a:t>再</a:t>
            </a:r>
            <a:r>
              <a:rPr lang="zh-CN" altLang="zh-CN" sz="7000" dirty="0"/>
              <a:t>假设被测量可能值在该区间内的概率分布类型，根据概率分布类型和指定概率</a:t>
            </a:r>
            <a:r>
              <a:rPr lang="en-US" altLang="zh-CN" sz="7000" i="1" dirty="0">
                <a:latin typeface="Times New Roman" panose="02020603050405020304" pitchFamily="18" charset="0"/>
                <a:cs typeface="Times New Roman" panose="02020603050405020304" pitchFamily="18" charset="0"/>
              </a:rPr>
              <a:t>P </a:t>
            </a:r>
            <a:r>
              <a:rPr lang="zh-CN" altLang="zh-CN" sz="7000" dirty="0"/>
              <a:t>确定置信因子</a:t>
            </a:r>
            <a:r>
              <a:rPr lang="en-US" altLang="zh-CN" sz="7000" i="1" dirty="0">
                <a:latin typeface="Times New Roman" panose="02020603050405020304" pitchFamily="18" charset="0"/>
                <a:cs typeface="Times New Roman" panose="02020603050405020304" pitchFamily="18" charset="0"/>
              </a:rPr>
              <a:t>K</a:t>
            </a:r>
            <a:r>
              <a:rPr lang="zh-CN" altLang="zh-CN" sz="7000" dirty="0"/>
              <a:t>，</a:t>
            </a:r>
            <a:endParaRPr lang="en-US" altLang="zh-CN" sz="7000" dirty="0"/>
          </a:p>
          <a:p>
            <a:pPr marL="0" lvl="0" indent="0">
              <a:buNone/>
            </a:pPr>
            <a:r>
              <a:rPr lang="en-US" altLang="zh-CN" sz="7000" dirty="0"/>
              <a:t>      </a:t>
            </a:r>
            <a:r>
              <a:rPr lang="zh-CN" altLang="zh-CN" sz="7000" dirty="0"/>
              <a:t>则</a:t>
            </a:r>
            <a:r>
              <a:rPr lang="en-US" altLang="zh-CN" sz="7000" dirty="0"/>
              <a:t>B</a:t>
            </a:r>
            <a:r>
              <a:rPr lang="zh-CN" altLang="zh-CN" sz="7000" dirty="0"/>
              <a:t>类评定的标准不确定度为：</a:t>
            </a:r>
            <a:endParaRPr lang="en-US" altLang="zh-CN" sz="7000" dirty="0"/>
          </a:p>
        </p:txBody>
      </p:sp>
      <mc:AlternateContent xmlns:mc="http://schemas.openxmlformats.org/markup-compatibility/2006" xmlns:a14="http://schemas.microsoft.com/office/drawing/2010/main">
        <mc:Choice Requires="a14">
          <p:sp>
            <p:nvSpPr>
              <p:cNvPr id="10" name="矩形 9"/>
              <p:cNvSpPr/>
              <p:nvPr/>
            </p:nvSpPr>
            <p:spPr>
              <a:xfrm>
                <a:off x="1572996" y="3641768"/>
                <a:ext cx="2115235" cy="66992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zh-CN" altLang="zh-CN" sz="2200" i="1" smtClean="0">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𝑈</m:t>
                          </m:r>
                        </m:e>
                        <m:sub>
                          <m:r>
                            <a:rPr lang="en-US" altLang="zh-CN" sz="2200" i="1">
                              <a:solidFill>
                                <a:schemeClr val="tx1"/>
                              </a:solidFill>
                              <a:latin typeface="Cambria Math" panose="02040503050406030204" pitchFamily="18" charset="0"/>
                            </a:rPr>
                            <m:t>𝐵</m:t>
                          </m:r>
                        </m:sub>
                      </m:sSub>
                      <m:r>
                        <a:rPr lang="en-US" altLang="zh-CN" sz="2200" i="1">
                          <a:solidFill>
                            <a:schemeClr val="tx1"/>
                          </a:solidFill>
                          <a:latin typeface="Cambria Math" panose="02040503050406030204" pitchFamily="18" charset="0"/>
                        </a:rPr>
                        <m:t>=</m:t>
                      </m:r>
                      <m:r>
                        <a:rPr lang="en-US" altLang="zh-CN" sz="2200" i="1">
                          <a:solidFill>
                            <a:schemeClr val="tx1"/>
                          </a:solidFill>
                          <a:latin typeface="Cambria Math" panose="02040503050406030204" pitchFamily="18" charset="0"/>
                        </a:rPr>
                        <m:t>𝜎</m:t>
                      </m:r>
                      <m:d>
                        <m:dPr>
                          <m:ctrlPr>
                            <a:rPr lang="zh-CN" altLang="zh-CN" sz="2200" i="1">
                              <a:solidFill>
                                <a:schemeClr val="tx1"/>
                              </a:solidFill>
                              <a:latin typeface="Cambria Math" panose="02040503050406030204" pitchFamily="18" charset="0"/>
                            </a:rPr>
                          </m:ctrlPr>
                        </m:dPr>
                        <m:e>
                          <m:acc>
                            <m:accPr>
                              <m:chr m:val="̅"/>
                              <m:ctrlPr>
                                <a:rPr lang="zh-CN" altLang="zh-CN" sz="2200" i="1">
                                  <a:solidFill>
                                    <a:schemeClr val="tx1"/>
                                  </a:solidFill>
                                  <a:latin typeface="Cambria Math" panose="02040503050406030204" pitchFamily="18" charset="0"/>
                                </a:rPr>
                              </m:ctrlPr>
                            </m:accPr>
                            <m:e>
                              <m:r>
                                <a:rPr lang="en-US" altLang="zh-CN" sz="2200" i="1">
                                  <a:solidFill>
                                    <a:schemeClr val="tx1"/>
                                  </a:solidFill>
                                  <a:latin typeface="Cambria Math" panose="02040503050406030204" pitchFamily="18" charset="0"/>
                                </a:rPr>
                                <m:t>𝑥</m:t>
                              </m:r>
                            </m:e>
                          </m:acc>
                        </m:e>
                      </m:d>
                      <m:r>
                        <a:rPr lang="en-US" altLang="zh-CN" sz="2200">
                          <a:solidFill>
                            <a:schemeClr val="tx1"/>
                          </a:solidFill>
                          <a:latin typeface="Cambria Math" panose="02040503050406030204" pitchFamily="18" charset="0"/>
                        </a:rPr>
                        <m:t>=</m:t>
                      </m:r>
                      <m:f>
                        <m:fPr>
                          <m:ctrlPr>
                            <a:rPr lang="zh-CN" altLang="zh-CN" sz="2200" i="1">
                              <a:solidFill>
                                <a:schemeClr val="tx1"/>
                              </a:solidFill>
                              <a:latin typeface="Cambria Math" panose="02040503050406030204" pitchFamily="18" charset="0"/>
                            </a:rPr>
                          </m:ctrlPr>
                        </m:fPr>
                        <m:num>
                          <m:r>
                            <a:rPr lang="en-US" altLang="zh-CN" sz="2200" i="1" smtClean="0">
                              <a:solidFill>
                                <a:srgbClr val="C00000"/>
                              </a:solidFill>
                              <a:latin typeface="Cambria Math" panose="02040503050406030204" pitchFamily="18" charset="0"/>
                            </a:rPr>
                            <m:t>𝑎</m:t>
                          </m:r>
                        </m:num>
                        <m:den>
                          <m:r>
                            <a:rPr lang="en-US" altLang="zh-CN" sz="2200" i="1" smtClean="0">
                              <a:solidFill>
                                <a:schemeClr val="accent1">
                                  <a:lumMod val="60000"/>
                                  <a:lumOff val="40000"/>
                                </a:schemeClr>
                              </a:solidFill>
                              <a:latin typeface="Cambria Math" panose="02040503050406030204" pitchFamily="18" charset="0"/>
                            </a:rPr>
                            <m:t>𝐾</m:t>
                          </m:r>
                        </m:den>
                      </m:f>
                    </m:oMath>
                  </m:oMathPara>
                </a14:m>
                <a:endParaRPr lang="zh-CN" altLang="en-US" sz="2200" dirty="0">
                  <a:solidFill>
                    <a:schemeClr val="tx1"/>
                  </a:solidFill>
                  <a:latin typeface="+mn-lt"/>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572996" y="3641768"/>
                <a:ext cx="2115235" cy="669927"/>
              </a:xfrm>
              <a:prstGeom prst="rect">
                <a:avLst/>
              </a:prstGeom>
              <a:blipFill rotWithShape="1">
                <a:blip r:embed="rId4"/>
                <a:stretch>
                  <a:fillRect l="-5" t="-6" r="7" b="7"/>
                </a:stretch>
              </a:blipFill>
            </p:spPr>
            <p:txBody>
              <a:bodyPr/>
              <a:lstStyle/>
              <a:p>
                <a:r>
                  <a:rPr lang="zh-CN" altLang="en-US">
                    <a:noFill/>
                  </a:rPr>
                  <a:t> </a:t>
                </a:r>
              </a:p>
            </p:txBody>
          </p:sp>
        </mc:Fallback>
      </mc:AlternateContent>
      <p:sp>
        <p:nvSpPr>
          <p:cNvPr id="13" name="文本框 12"/>
          <p:cNvSpPr txBox="1"/>
          <p:nvPr/>
        </p:nvSpPr>
        <p:spPr>
          <a:xfrm>
            <a:off x="5465930" y="3087910"/>
            <a:ext cx="5542784" cy="1614805"/>
          </a:xfrm>
          <a:prstGeom prst="rect">
            <a:avLst/>
          </a:prstGeom>
          <a:noFill/>
        </p:spPr>
        <p:txBody>
          <a:bodyPr wrap="square" rtlCol="0">
            <a:spAutoFit/>
          </a:bodyPr>
          <a:lstStyle/>
          <a:p>
            <a:pPr>
              <a:lnSpc>
                <a:spcPct val="150000"/>
              </a:lnSpc>
            </a:pPr>
            <a:r>
              <a:rPr lang="zh-CN" altLang="en-US" b="1" dirty="0">
                <a:solidFill>
                  <a:srgbClr val="C00000"/>
                </a:solidFill>
              </a:rPr>
              <a:t>区间半宽度</a:t>
            </a:r>
            <a:r>
              <a:rPr lang="en-US" altLang="zh-CN" b="1" i="1" dirty="0">
                <a:solidFill>
                  <a:srgbClr val="C00000"/>
                </a:solidFill>
                <a:latin typeface="+mn-lt"/>
              </a:rPr>
              <a:t>a</a:t>
            </a:r>
            <a:r>
              <a:rPr lang="zh-CN" altLang="en-US" b="1" dirty="0">
                <a:solidFill>
                  <a:srgbClr val="C00000"/>
                </a:solidFill>
                <a:latin typeface="+mn-lt"/>
              </a:rPr>
              <a:t>的确定</a:t>
            </a:r>
            <a:endParaRPr lang="en-US" altLang="zh-CN" b="1" dirty="0">
              <a:solidFill>
                <a:srgbClr val="C00000"/>
              </a:solidFill>
              <a:latin typeface="+mn-lt"/>
            </a:endParaRPr>
          </a:p>
          <a:p>
            <a:pPr marL="342900" lvl="0" indent="-342900">
              <a:lnSpc>
                <a:spcPct val="150000"/>
              </a:lnSpc>
              <a:buFont typeface="+mj-ea"/>
              <a:buAutoNum type="circleNumDbPlain"/>
            </a:pPr>
            <a:r>
              <a:rPr lang="zh-CN" altLang="zh-CN" sz="1600" dirty="0">
                <a:solidFill>
                  <a:srgbClr val="C00000"/>
                </a:solidFill>
              </a:rPr>
              <a:t>仪器的最大允许误差为±Δ，</a:t>
            </a:r>
            <a:r>
              <a:rPr lang="zh-CN" altLang="en-US" sz="1600" dirty="0">
                <a:solidFill>
                  <a:srgbClr val="C00000"/>
                </a:solidFill>
              </a:rPr>
              <a:t>则 </a:t>
            </a:r>
            <a:r>
              <a:rPr lang="en-US" altLang="zh-CN" sz="1600" i="1" dirty="0">
                <a:solidFill>
                  <a:srgbClr val="C00000"/>
                </a:solidFill>
                <a:latin typeface="Times New Roman" panose="02020603050405020304" pitchFamily="18" charset="0"/>
                <a:cs typeface="Times New Roman" panose="02020603050405020304" pitchFamily="18" charset="0"/>
              </a:rPr>
              <a:t>a </a:t>
            </a:r>
            <a:r>
              <a:rPr lang="en-US" altLang="zh-CN" sz="1600" dirty="0">
                <a:solidFill>
                  <a:srgbClr val="C00000"/>
                </a:solidFill>
              </a:rPr>
              <a:t>=</a:t>
            </a:r>
            <a:r>
              <a:rPr lang="zh-CN" altLang="zh-CN" sz="1600" dirty="0">
                <a:solidFill>
                  <a:srgbClr val="C00000"/>
                </a:solidFill>
              </a:rPr>
              <a:t>Δ</a:t>
            </a:r>
            <a:endParaRPr lang="en-US" altLang="zh-CN" sz="1600" dirty="0">
              <a:solidFill>
                <a:srgbClr val="C00000"/>
              </a:solidFill>
            </a:endParaRPr>
          </a:p>
          <a:p>
            <a:pPr marL="342900" indent="-342900">
              <a:lnSpc>
                <a:spcPct val="150000"/>
              </a:lnSpc>
              <a:buFont typeface="+mj-ea"/>
              <a:buAutoNum type="circleNumDbPlain"/>
            </a:pPr>
            <a:r>
              <a:rPr lang="zh-CN" altLang="zh-CN" sz="1600" dirty="0">
                <a:solidFill>
                  <a:srgbClr val="C00000"/>
                </a:solidFill>
              </a:rPr>
              <a:t>校准证书</a:t>
            </a:r>
            <a:r>
              <a:rPr lang="zh-CN" altLang="en-US" sz="1600" dirty="0">
                <a:solidFill>
                  <a:srgbClr val="C00000"/>
                </a:solidFill>
              </a:rPr>
              <a:t>直接</a:t>
            </a:r>
            <a:r>
              <a:rPr lang="zh-CN" altLang="zh-CN" sz="1600" dirty="0">
                <a:solidFill>
                  <a:srgbClr val="C00000"/>
                </a:solidFill>
              </a:rPr>
              <a:t>给出了其扩展不确定度为</a:t>
            </a:r>
            <a:r>
              <a:rPr lang="en-US" altLang="zh-CN" sz="1600" i="1" dirty="0">
                <a:solidFill>
                  <a:srgbClr val="C00000"/>
                </a:solidFill>
                <a:latin typeface="Times New Roman" panose="02020603050405020304" pitchFamily="18" charset="0"/>
                <a:cs typeface="Times New Roman" panose="02020603050405020304" pitchFamily="18" charset="0"/>
              </a:rPr>
              <a:t>U</a:t>
            </a:r>
            <a:r>
              <a:rPr lang="zh-CN" altLang="zh-CN" sz="1600" dirty="0">
                <a:solidFill>
                  <a:srgbClr val="C00000"/>
                </a:solidFill>
              </a:rPr>
              <a:t>，则</a:t>
            </a:r>
            <a:r>
              <a:rPr lang="en-US" altLang="zh-CN" sz="1600" dirty="0">
                <a:solidFill>
                  <a:srgbClr val="C00000"/>
                </a:solidFill>
              </a:rPr>
              <a:t> </a:t>
            </a:r>
            <a:r>
              <a:rPr lang="en-US" altLang="zh-CN" sz="1600" i="1" dirty="0">
                <a:solidFill>
                  <a:srgbClr val="C00000"/>
                </a:solidFill>
                <a:latin typeface="Times New Roman" panose="02020603050405020304" pitchFamily="18" charset="0"/>
                <a:cs typeface="Times New Roman" panose="02020603050405020304" pitchFamily="18" charset="0"/>
              </a:rPr>
              <a:t>a</a:t>
            </a:r>
            <a:r>
              <a:rPr lang="en-US" altLang="zh-CN" sz="1600" i="1" dirty="0">
                <a:solidFill>
                  <a:srgbClr val="C00000"/>
                </a:solidFill>
              </a:rPr>
              <a:t>=</a:t>
            </a:r>
            <a:r>
              <a:rPr lang="en-US" altLang="zh-CN" sz="1600" i="1" dirty="0">
                <a:solidFill>
                  <a:srgbClr val="C00000"/>
                </a:solidFill>
                <a:latin typeface="Times New Roman" panose="02020603050405020304" pitchFamily="18" charset="0"/>
                <a:cs typeface="Times New Roman" panose="02020603050405020304" pitchFamily="18" charset="0"/>
              </a:rPr>
              <a:t>U</a:t>
            </a:r>
            <a:endParaRPr lang="zh-CN" altLang="zh-CN" sz="1600" dirty="0">
              <a:solidFill>
                <a:srgbClr val="C00000"/>
              </a:solidFill>
            </a:endParaRPr>
          </a:p>
          <a:p>
            <a:pPr marL="342900" indent="-342900">
              <a:lnSpc>
                <a:spcPct val="150000"/>
              </a:lnSpc>
              <a:buFont typeface="+mj-ea"/>
              <a:buAutoNum type="circleNumDbPlain"/>
            </a:pPr>
            <a:r>
              <a:rPr lang="zh-CN" altLang="zh-CN" sz="1600" dirty="0">
                <a:solidFill>
                  <a:srgbClr val="C00000"/>
                </a:solidFill>
              </a:rPr>
              <a:t>当测量仪器</a:t>
            </a:r>
            <a:r>
              <a:rPr lang="zh-CN" altLang="en-US" sz="1600" dirty="0">
                <a:solidFill>
                  <a:srgbClr val="C00000"/>
                </a:solidFill>
              </a:rPr>
              <a:t>的</a:t>
            </a:r>
            <a:r>
              <a:rPr lang="zh-CN" altLang="zh-CN" sz="1600" dirty="0">
                <a:solidFill>
                  <a:srgbClr val="C00000"/>
                </a:solidFill>
              </a:rPr>
              <a:t>准确度等级为</a:t>
            </a:r>
            <a:r>
              <a:rPr lang="en-US" altLang="zh-CN" sz="1600" i="1" dirty="0">
                <a:solidFill>
                  <a:srgbClr val="C00000"/>
                </a:solidFill>
                <a:sym typeface="Symbol" panose="05050102010706020507" pitchFamily="18" charset="2"/>
              </a:rPr>
              <a:t></a:t>
            </a:r>
            <a:r>
              <a:rPr lang="en-US" altLang="zh-CN" sz="1600" dirty="0">
                <a:solidFill>
                  <a:srgbClr val="C00000"/>
                </a:solidFill>
              </a:rPr>
              <a:t> </a:t>
            </a:r>
            <a:r>
              <a:rPr lang="zh-CN" altLang="zh-CN" sz="1600" dirty="0">
                <a:solidFill>
                  <a:srgbClr val="C00000"/>
                </a:solidFill>
              </a:rPr>
              <a:t>时，</a:t>
            </a:r>
            <a:r>
              <a:rPr lang="zh-CN" altLang="en-US" sz="1600" dirty="0">
                <a:solidFill>
                  <a:srgbClr val="C00000"/>
                </a:solidFill>
              </a:rPr>
              <a:t>则 </a:t>
            </a:r>
            <a:r>
              <a:rPr lang="en-US" altLang="zh-CN" sz="1600" i="1" dirty="0">
                <a:solidFill>
                  <a:srgbClr val="C00000"/>
                </a:solidFill>
                <a:latin typeface="Times New Roman" panose="02020603050405020304" pitchFamily="18" charset="0"/>
                <a:cs typeface="Times New Roman" panose="02020603050405020304" pitchFamily="18" charset="0"/>
              </a:rPr>
              <a:t>a</a:t>
            </a:r>
            <a:r>
              <a:rPr lang="en-US" altLang="zh-CN" sz="1600" i="1" dirty="0">
                <a:solidFill>
                  <a:srgbClr val="C00000"/>
                </a:solidFill>
              </a:rPr>
              <a:t> </a:t>
            </a:r>
            <a:r>
              <a:rPr lang="en-US" altLang="zh-CN" sz="1600" dirty="0">
                <a:solidFill>
                  <a:srgbClr val="C00000"/>
                </a:solidFill>
              </a:rPr>
              <a:t>=</a:t>
            </a:r>
            <a:r>
              <a:rPr lang="zh-CN" altLang="zh-CN" sz="1600" dirty="0">
                <a:solidFill>
                  <a:srgbClr val="C00000"/>
                </a:solidFill>
              </a:rPr>
              <a:t>量程</a:t>
            </a:r>
            <a:r>
              <a:rPr lang="en-US" altLang="zh-CN" sz="1600" dirty="0">
                <a:solidFill>
                  <a:srgbClr val="C00000"/>
                </a:solidFill>
                <a:sym typeface="Symbol" panose="05050102010706020507" pitchFamily="18" charset="2"/>
              </a:rPr>
              <a:t></a:t>
            </a:r>
            <a:r>
              <a:rPr lang="en-US" altLang="zh-CN" sz="1600" i="1" dirty="0">
                <a:solidFill>
                  <a:srgbClr val="C00000"/>
                </a:solidFill>
                <a:sym typeface="Symbol" panose="05050102010706020507" pitchFamily="18" charset="2"/>
              </a:rPr>
              <a:t></a:t>
            </a:r>
            <a:r>
              <a:rPr lang="en-US" altLang="zh-CN" sz="1600" dirty="0">
                <a:solidFill>
                  <a:srgbClr val="C00000"/>
                </a:solidFill>
              </a:rPr>
              <a:t>%</a:t>
            </a:r>
            <a:r>
              <a:rPr lang="zh-CN" altLang="zh-CN" sz="1600" dirty="0">
                <a:solidFill>
                  <a:srgbClr val="C00000"/>
                </a:solidFill>
              </a:rPr>
              <a:t>。</a:t>
            </a:r>
            <a:endParaRPr lang="zh-CN" altLang="en-US" dirty="0">
              <a:latin typeface="+mn-lt"/>
            </a:endParaRPr>
          </a:p>
        </p:txBody>
      </p:sp>
      <p:sp>
        <p:nvSpPr>
          <p:cNvPr id="14" name="文本框 13"/>
          <p:cNvSpPr txBox="1"/>
          <p:nvPr/>
        </p:nvSpPr>
        <p:spPr>
          <a:xfrm>
            <a:off x="672897" y="4608010"/>
            <a:ext cx="4883043" cy="1199752"/>
          </a:xfrm>
          <a:prstGeom prst="rect">
            <a:avLst/>
          </a:prstGeom>
          <a:noFill/>
        </p:spPr>
        <p:txBody>
          <a:bodyPr wrap="square" rtlCol="0">
            <a:spAutoFit/>
          </a:bodyPr>
          <a:lstStyle/>
          <a:p>
            <a:pPr>
              <a:lnSpc>
                <a:spcPct val="150000"/>
              </a:lnSpc>
            </a:pPr>
            <a:r>
              <a:rPr lang="zh-CN" altLang="en-US" b="1" dirty="0">
                <a:solidFill>
                  <a:schemeClr val="accent1">
                    <a:lumMod val="60000"/>
                    <a:lumOff val="40000"/>
                  </a:schemeClr>
                </a:solidFill>
              </a:rPr>
              <a:t>置信因子</a:t>
            </a:r>
            <a:r>
              <a:rPr lang="en-US" altLang="zh-CN" b="1" i="1" dirty="0">
                <a:solidFill>
                  <a:schemeClr val="accent1">
                    <a:lumMod val="60000"/>
                    <a:lumOff val="40000"/>
                  </a:schemeClr>
                </a:solidFill>
                <a:latin typeface="+mn-lt"/>
              </a:rPr>
              <a:t>K</a:t>
            </a:r>
            <a:r>
              <a:rPr lang="zh-CN" altLang="en-US" b="1" dirty="0">
                <a:solidFill>
                  <a:schemeClr val="accent1">
                    <a:lumMod val="60000"/>
                    <a:lumOff val="40000"/>
                  </a:schemeClr>
                </a:solidFill>
                <a:latin typeface="+mn-lt"/>
              </a:rPr>
              <a:t>的确定</a:t>
            </a:r>
            <a:r>
              <a:rPr lang="en-US" altLang="zh-CN" b="1" dirty="0">
                <a:solidFill>
                  <a:schemeClr val="accent1">
                    <a:lumMod val="60000"/>
                    <a:lumOff val="40000"/>
                  </a:schemeClr>
                </a:solidFill>
                <a:latin typeface="+mn-lt"/>
              </a:rPr>
              <a:t>(</a:t>
            </a:r>
            <a:r>
              <a:rPr lang="zh-CN" altLang="en-US" b="1" dirty="0">
                <a:solidFill>
                  <a:schemeClr val="accent1">
                    <a:lumMod val="60000"/>
                    <a:lumOff val="40000"/>
                  </a:schemeClr>
                </a:solidFill>
                <a:latin typeface="+mn-lt"/>
              </a:rPr>
              <a:t>有主观性</a:t>
            </a:r>
            <a:r>
              <a:rPr lang="en-US" altLang="zh-CN" b="1" dirty="0">
                <a:solidFill>
                  <a:schemeClr val="accent1">
                    <a:lumMod val="60000"/>
                    <a:lumOff val="40000"/>
                  </a:schemeClr>
                </a:solidFill>
                <a:latin typeface="+mn-lt"/>
              </a:rPr>
              <a:t>)</a:t>
            </a:r>
          </a:p>
          <a:p>
            <a:pPr marL="342900" indent="-342900">
              <a:lnSpc>
                <a:spcPct val="150000"/>
              </a:lnSpc>
              <a:buFont typeface="+mj-ea"/>
              <a:buAutoNum type="circleNumDbPlain"/>
            </a:pPr>
            <a:r>
              <a:rPr lang="zh-CN" altLang="en-US" sz="1600" dirty="0">
                <a:solidFill>
                  <a:schemeClr val="accent1">
                    <a:lumMod val="60000"/>
                    <a:lumOff val="40000"/>
                  </a:schemeClr>
                </a:solidFill>
                <a:latin typeface="+mn-lt"/>
              </a:rPr>
              <a:t>正态分布</a:t>
            </a:r>
            <a:r>
              <a:rPr lang="en-US" altLang="zh-CN" sz="1600" dirty="0">
                <a:solidFill>
                  <a:schemeClr val="accent1">
                    <a:lumMod val="60000"/>
                    <a:lumOff val="40000"/>
                  </a:schemeClr>
                </a:solidFill>
                <a:latin typeface="+mn-lt"/>
              </a:rPr>
              <a:t>: </a:t>
            </a:r>
            <a:r>
              <a:rPr lang="en-US" altLang="zh-CN" sz="1600" i="1" dirty="0">
                <a:solidFill>
                  <a:schemeClr val="accent1">
                    <a:lumMod val="60000"/>
                    <a:lumOff val="40000"/>
                  </a:schemeClr>
                </a:solidFill>
                <a:latin typeface="+mn-lt"/>
              </a:rPr>
              <a:t>K</a:t>
            </a:r>
            <a:r>
              <a:rPr lang="en-US" altLang="zh-CN" sz="1600" dirty="0">
                <a:solidFill>
                  <a:schemeClr val="accent1">
                    <a:lumMod val="60000"/>
                    <a:lumOff val="40000"/>
                  </a:schemeClr>
                </a:solidFill>
                <a:latin typeface="+mn-lt"/>
              </a:rPr>
              <a:t>=1.96(95%) </a:t>
            </a:r>
            <a:r>
              <a:rPr lang="zh-CN" altLang="en-US" sz="1600" dirty="0">
                <a:solidFill>
                  <a:schemeClr val="accent1">
                    <a:lumMod val="60000"/>
                    <a:lumOff val="40000"/>
                  </a:schemeClr>
                </a:solidFill>
                <a:latin typeface="+mn-lt"/>
              </a:rPr>
              <a:t>或 </a:t>
            </a:r>
            <a:r>
              <a:rPr lang="en-US" altLang="zh-CN" sz="1600" dirty="0">
                <a:solidFill>
                  <a:schemeClr val="accent1">
                    <a:lumMod val="60000"/>
                    <a:lumOff val="40000"/>
                  </a:schemeClr>
                </a:solidFill>
                <a:latin typeface="+mn-lt"/>
              </a:rPr>
              <a:t>2.58(99%)</a:t>
            </a:r>
            <a:r>
              <a:rPr lang="zh-CN" altLang="en-US" sz="1600" dirty="0">
                <a:solidFill>
                  <a:schemeClr val="accent1">
                    <a:lumMod val="60000"/>
                    <a:lumOff val="40000"/>
                  </a:schemeClr>
                </a:solidFill>
                <a:latin typeface="+mn-lt"/>
              </a:rPr>
              <a:t>（表</a:t>
            </a:r>
            <a:r>
              <a:rPr lang="en-US" altLang="zh-CN" sz="1600" dirty="0">
                <a:solidFill>
                  <a:schemeClr val="accent1">
                    <a:lumMod val="60000"/>
                    <a:lumOff val="40000"/>
                  </a:schemeClr>
                </a:solidFill>
                <a:latin typeface="+mn-lt"/>
              </a:rPr>
              <a:t>2-2</a:t>
            </a:r>
            <a:r>
              <a:rPr lang="zh-CN" altLang="en-US" sz="1600" dirty="0">
                <a:solidFill>
                  <a:schemeClr val="accent1">
                    <a:lumMod val="60000"/>
                    <a:lumOff val="40000"/>
                  </a:schemeClr>
                </a:solidFill>
                <a:latin typeface="+mn-lt"/>
              </a:rPr>
              <a:t>）</a:t>
            </a:r>
            <a:endParaRPr lang="en-US" altLang="zh-CN" sz="1600" dirty="0">
              <a:solidFill>
                <a:schemeClr val="accent1">
                  <a:lumMod val="60000"/>
                  <a:lumOff val="40000"/>
                </a:schemeClr>
              </a:solidFill>
              <a:latin typeface="+mn-lt"/>
            </a:endParaRPr>
          </a:p>
          <a:p>
            <a:pPr marL="342900" indent="-342900">
              <a:lnSpc>
                <a:spcPct val="150000"/>
              </a:lnSpc>
              <a:buFont typeface="+mj-ea"/>
              <a:buAutoNum type="circleNumDbPlain"/>
            </a:pPr>
            <a:r>
              <a:rPr lang="zh-CN" altLang="en-US" sz="1600" dirty="0">
                <a:solidFill>
                  <a:schemeClr val="accent1">
                    <a:lumMod val="60000"/>
                    <a:lumOff val="40000"/>
                  </a:schemeClr>
                </a:solidFill>
                <a:latin typeface="+mn-lt"/>
              </a:rPr>
              <a:t>非正态分布</a:t>
            </a:r>
            <a:r>
              <a:rPr lang="en-US" altLang="zh-CN" sz="1600" dirty="0">
                <a:solidFill>
                  <a:schemeClr val="accent1">
                    <a:lumMod val="60000"/>
                    <a:lumOff val="40000"/>
                  </a:schemeClr>
                </a:solidFill>
                <a:latin typeface="+mn-lt"/>
              </a:rPr>
              <a:t>: </a:t>
            </a:r>
            <a:r>
              <a:rPr lang="zh-CN" altLang="en-US" sz="1600" dirty="0">
                <a:solidFill>
                  <a:schemeClr val="accent1">
                    <a:lumMod val="60000"/>
                    <a:lumOff val="40000"/>
                  </a:schemeClr>
                </a:solidFill>
                <a:latin typeface="+mn-lt"/>
              </a:rPr>
              <a:t>查右表（表</a:t>
            </a:r>
            <a:r>
              <a:rPr lang="en-US" altLang="zh-CN" sz="1600" dirty="0">
                <a:solidFill>
                  <a:schemeClr val="accent1">
                    <a:lumMod val="60000"/>
                    <a:lumOff val="40000"/>
                  </a:schemeClr>
                </a:solidFill>
                <a:latin typeface="+mn-lt"/>
              </a:rPr>
              <a:t>2-8</a:t>
            </a:r>
            <a:r>
              <a:rPr lang="zh-CN" altLang="en-US" sz="1600" dirty="0">
                <a:solidFill>
                  <a:schemeClr val="accent1">
                    <a:lumMod val="60000"/>
                    <a:lumOff val="40000"/>
                  </a:schemeClr>
                </a:solidFill>
                <a:latin typeface="+mn-lt"/>
              </a:rPr>
              <a:t>）</a:t>
            </a:r>
          </a:p>
        </p:txBody>
      </p:sp>
      <mc:AlternateContent xmlns:mc="http://schemas.openxmlformats.org/markup-compatibility/2006" xmlns:a14="http://schemas.microsoft.com/office/drawing/2010/main">
        <mc:Choice Requires="a14">
          <p:graphicFrame>
            <p:nvGraphicFramePr>
              <p:cNvPr id="15" name="内容占位符 5"/>
              <p:cNvGraphicFramePr/>
              <p:nvPr>
                <p:custDataLst>
                  <p:tags r:id="rId1"/>
                </p:custDataLst>
              </p:nvPr>
            </p:nvGraphicFramePr>
            <p:xfrm>
              <a:off x="5465930" y="5093782"/>
              <a:ext cx="6210689" cy="982663"/>
            </p:xfrm>
            <a:graphic>
              <a:graphicData uri="http://schemas.openxmlformats.org/drawingml/2006/table">
                <a:tbl>
                  <a:tblPr firstRow="1" bandRow="1">
                    <a:tableStyleId>{5C22544A-7EE6-4342-B048-85BDC9FD1C3A}</a:tableStyleId>
                  </a:tblPr>
                  <a:tblGrid>
                    <a:gridCol w="1170128">
                      <a:extLst>
                        <a:ext uri="{9D8B030D-6E8A-4147-A177-3AD203B41FA5}">
                          <a16:colId xmlns:a16="http://schemas.microsoft.com/office/drawing/2014/main" val="20000"/>
                        </a:ext>
                      </a:extLst>
                    </a:gridCol>
                    <a:gridCol w="855095">
                      <a:extLst>
                        <a:ext uri="{9D8B030D-6E8A-4147-A177-3AD203B41FA5}">
                          <a16:colId xmlns:a16="http://schemas.microsoft.com/office/drawing/2014/main" val="20001"/>
                        </a:ext>
                      </a:extLst>
                    </a:gridCol>
                    <a:gridCol w="990110">
                      <a:extLst>
                        <a:ext uri="{9D8B030D-6E8A-4147-A177-3AD203B41FA5}">
                          <a16:colId xmlns:a16="http://schemas.microsoft.com/office/drawing/2014/main" val="20002"/>
                        </a:ext>
                      </a:extLst>
                    </a:gridCol>
                    <a:gridCol w="945105">
                      <a:extLst>
                        <a:ext uri="{9D8B030D-6E8A-4147-A177-3AD203B41FA5}">
                          <a16:colId xmlns:a16="http://schemas.microsoft.com/office/drawing/2014/main" val="20003"/>
                        </a:ext>
                      </a:extLst>
                    </a:gridCol>
                    <a:gridCol w="1395155">
                      <a:extLst>
                        <a:ext uri="{9D8B030D-6E8A-4147-A177-3AD203B41FA5}">
                          <a16:colId xmlns:a16="http://schemas.microsoft.com/office/drawing/2014/main" val="20004"/>
                        </a:ext>
                      </a:extLst>
                    </a:gridCol>
                    <a:gridCol w="855096">
                      <a:extLst>
                        <a:ext uri="{9D8B030D-6E8A-4147-A177-3AD203B41FA5}">
                          <a16:colId xmlns:a16="http://schemas.microsoft.com/office/drawing/2014/main" val="20005"/>
                        </a:ext>
                      </a:extLst>
                    </a:gridCol>
                  </a:tblGrid>
                  <a:tr h="539750">
                    <a:tc>
                      <a:txBody>
                        <a:bodyPr/>
                        <a:lstStyle/>
                        <a:p>
                          <a:pPr marR="66675" algn="ctr">
                            <a:lnSpc>
                              <a:spcPct val="150000"/>
                            </a:lnSpc>
                            <a:spcAft>
                              <a:spcPts val="0"/>
                            </a:spcAft>
                          </a:pPr>
                          <a:r>
                            <a:rPr lang="zh-CN" sz="1600" kern="100" dirty="0">
                              <a:solidFill>
                                <a:schemeClr val="tx1">
                                  <a:lumMod val="65000"/>
                                  <a:lumOff val="35000"/>
                                </a:schemeClr>
                              </a:solidFill>
                              <a:effectLst/>
                            </a:rPr>
                            <a:t>概率分布</a:t>
                          </a:r>
                          <a:endParaRPr lang="zh-CN" sz="1600" kern="100" dirty="0">
                            <a:solidFill>
                              <a:schemeClr val="tx1">
                                <a:lumMod val="65000"/>
                                <a:lumOff val="35000"/>
                              </a:schemeClr>
                            </a:solidFill>
                            <a:effectLst/>
                            <a:latin typeface="Times New Roman" panose="02020603050405020304" pitchFamily="18" charset="0"/>
                            <a:ea typeface="宋体" panose="02010600030101010101" pitchFamily="2" charset="-122"/>
                          </a:endParaRPr>
                        </a:p>
                      </a:txBody>
                      <a:tcPr marL="68580" marR="68580" marT="0" marB="0">
                        <a:solidFill>
                          <a:schemeClr val="accent1">
                            <a:lumMod val="20000"/>
                            <a:lumOff val="80000"/>
                          </a:schemeClr>
                        </a:solidFill>
                      </a:tcPr>
                    </a:tc>
                    <a:tc>
                      <a:txBody>
                        <a:bodyPr/>
                        <a:lstStyle/>
                        <a:p>
                          <a:pPr marR="66675" algn="ctr">
                            <a:lnSpc>
                              <a:spcPct val="150000"/>
                            </a:lnSpc>
                            <a:spcAft>
                              <a:spcPts val="0"/>
                            </a:spcAft>
                          </a:pPr>
                          <a:r>
                            <a:rPr lang="zh-CN" sz="1600" kern="100" dirty="0">
                              <a:effectLst/>
                            </a:rPr>
                            <a:t>均匀</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r>
                            <a:rPr lang="zh-CN" sz="1600" kern="100" dirty="0">
                              <a:effectLst/>
                            </a:rPr>
                            <a:t>反正弦</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r>
                            <a:rPr lang="zh-CN" sz="1600" kern="100" dirty="0">
                              <a:effectLst/>
                            </a:rPr>
                            <a:t>三角</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r>
                            <a:rPr lang="zh-CN" sz="1600" kern="100" dirty="0">
                              <a:effectLst/>
                            </a:rPr>
                            <a:t>梯形</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r>
                            <a:rPr lang="zh-CN" sz="1600" kern="100" dirty="0">
                              <a:effectLst/>
                            </a:rPr>
                            <a:t>两点</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370840">
                    <a:tc>
                      <a:txBody>
                        <a:bodyPr/>
                        <a:lstStyle/>
                        <a:p>
                          <a:pPr marR="66675" algn="ctr">
                            <a:lnSpc>
                              <a:spcPct val="150000"/>
                            </a:lnSpc>
                            <a:spcAft>
                              <a:spcPts val="0"/>
                            </a:spcAft>
                          </a:pPr>
                          <a:r>
                            <a:rPr lang="zh-CN" sz="1600" b="1" kern="100" dirty="0">
                              <a:solidFill>
                                <a:schemeClr val="tx1">
                                  <a:lumMod val="65000"/>
                                  <a:lumOff val="35000"/>
                                </a:schemeClr>
                              </a:solidFill>
                              <a:effectLst/>
                            </a:rPr>
                            <a:t>置信因子</a:t>
                          </a:r>
                          <a:r>
                            <a:rPr lang="en-US" sz="1600" b="1" i="1" kern="100" dirty="0">
                              <a:solidFill>
                                <a:schemeClr val="tx1">
                                  <a:lumMod val="65000"/>
                                  <a:lumOff val="35000"/>
                                </a:schemeClr>
                              </a:solidFill>
                              <a:effectLst/>
                              <a:latin typeface="Times New Roman" panose="02020603050405020304" pitchFamily="18" charset="0"/>
                              <a:cs typeface="Times New Roman" panose="02020603050405020304" pitchFamily="18" charset="0"/>
                            </a:rPr>
                            <a:t>K</a:t>
                          </a:r>
                          <a:endParaRPr lang="zh-CN" sz="1600" b="1" i="1" kern="100" dirty="0">
                            <a:solidFill>
                              <a:schemeClr val="tx1">
                                <a:lumMod val="65000"/>
                                <a:lumOff val="3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R="66675" algn="ctr">
                            <a:lnSpc>
                              <a:spcPct val="150000"/>
                            </a:lnSpc>
                            <a:spcAft>
                              <a:spcPts val="0"/>
                            </a:spcAft>
                          </a:pPr>
                          <a14:m>
                            <m:oMathPara xmlns:m="http://schemas.openxmlformats.org/officeDocument/2006/math">
                              <m:oMathParaPr>
                                <m:jc m:val="centerGroup"/>
                              </m:oMathParaPr>
                              <m:oMath xmlns:m="http://schemas.openxmlformats.org/officeDocument/2006/math">
                                <m:rad>
                                  <m:radPr>
                                    <m:degHide m:val="on"/>
                                    <m:ctrlPr>
                                      <a:rPr lang="zh-CN" sz="1600" i="1" kern="100" smtClean="0">
                                        <a:solidFill>
                                          <a:schemeClr val="accent1"/>
                                        </a:solidFill>
                                        <a:effectLst/>
                                        <a:latin typeface="Cambria Math" panose="02040503050406030204" pitchFamily="18" charset="0"/>
                                      </a:rPr>
                                    </m:ctrlPr>
                                  </m:radPr>
                                  <m:deg/>
                                  <m:e>
                                    <m:r>
                                      <a:rPr lang="en-US" sz="1600" kern="100">
                                        <a:solidFill>
                                          <a:schemeClr val="accent1"/>
                                        </a:solidFill>
                                        <a:effectLst/>
                                        <a:latin typeface="Cambria Math" panose="02040503050406030204" pitchFamily="18" charset="0"/>
                                      </a:rPr>
                                      <m:t>3</m:t>
                                    </m:r>
                                  </m:e>
                                </m:rad>
                              </m:oMath>
                            </m:oMathPara>
                          </a14:m>
                          <a:endParaRPr lang="zh-CN" sz="1600" kern="100" dirty="0">
                            <a:solidFill>
                              <a:schemeClr val="accent1"/>
                            </a:solidFill>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14:m>
                            <m:oMathPara xmlns:m="http://schemas.openxmlformats.org/officeDocument/2006/math">
                              <m:oMathParaPr>
                                <m:jc m:val="centerGroup"/>
                              </m:oMathParaPr>
                              <m:oMath xmlns:m="http://schemas.openxmlformats.org/officeDocument/2006/math">
                                <m:rad>
                                  <m:radPr>
                                    <m:degHide m:val="on"/>
                                    <m:ctrlPr>
                                      <a:rPr lang="zh-CN" sz="1600" i="1" kern="100" smtClean="0">
                                        <a:solidFill>
                                          <a:schemeClr val="accent1"/>
                                        </a:solidFill>
                                        <a:effectLst/>
                                        <a:latin typeface="Cambria Math" panose="02040503050406030204" pitchFamily="18" charset="0"/>
                                      </a:rPr>
                                    </m:ctrlPr>
                                  </m:radPr>
                                  <m:deg/>
                                  <m:e>
                                    <m:r>
                                      <a:rPr lang="en-US" sz="1600" kern="100">
                                        <a:solidFill>
                                          <a:schemeClr val="accent1"/>
                                        </a:solidFill>
                                        <a:effectLst/>
                                        <a:latin typeface="Cambria Math" panose="02040503050406030204" pitchFamily="18" charset="0"/>
                                      </a:rPr>
                                      <m:t>2</m:t>
                                    </m:r>
                                  </m:e>
                                </m:rad>
                              </m:oMath>
                            </m:oMathPara>
                          </a14:m>
                          <a:endParaRPr lang="zh-CN" sz="1600" kern="100" dirty="0">
                            <a:solidFill>
                              <a:schemeClr val="accent1"/>
                            </a:solidFill>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14:m>
                            <m:oMathPara xmlns:m="http://schemas.openxmlformats.org/officeDocument/2006/math">
                              <m:oMathParaPr>
                                <m:jc m:val="centerGroup"/>
                              </m:oMathParaPr>
                              <m:oMath xmlns:m="http://schemas.openxmlformats.org/officeDocument/2006/math">
                                <m:rad>
                                  <m:radPr>
                                    <m:degHide m:val="on"/>
                                    <m:ctrlPr>
                                      <a:rPr lang="zh-CN" sz="1600" i="1" kern="100" smtClean="0">
                                        <a:solidFill>
                                          <a:schemeClr val="accent1"/>
                                        </a:solidFill>
                                        <a:effectLst/>
                                        <a:latin typeface="Cambria Math" panose="02040503050406030204" pitchFamily="18" charset="0"/>
                                      </a:rPr>
                                    </m:ctrlPr>
                                  </m:radPr>
                                  <m:deg/>
                                  <m:e>
                                    <m:r>
                                      <a:rPr lang="en-US" sz="1600" kern="100">
                                        <a:solidFill>
                                          <a:schemeClr val="accent1"/>
                                        </a:solidFill>
                                        <a:effectLst/>
                                        <a:latin typeface="Cambria Math" panose="02040503050406030204" pitchFamily="18" charset="0"/>
                                      </a:rPr>
                                      <m:t>6</m:t>
                                    </m:r>
                                  </m:e>
                                </m:rad>
                              </m:oMath>
                            </m:oMathPara>
                          </a14:m>
                          <a:endParaRPr lang="zh-CN" sz="1600" kern="100" dirty="0">
                            <a:solidFill>
                              <a:schemeClr val="accent1"/>
                            </a:solidFill>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14:m>
                            <m:oMathPara xmlns:m="http://schemas.openxmlformats.org/officeDocument/2006/math">
                              <m:oMathParaPr>
                                <m:jc m:val="centerGroup"/>
                              </m:oMathParaPr>
                              <m:oMath xmlns:m="http://schemas.openxmlformats.org/officeDocument/2006/math">
                                <m:rad>
                                  <m:radPr>
                                    <m:degHide m:val="on"/>
                                    <m:ctrlPr>
                                      <a:rPr lang="zh-CN" sz="1600" i="1" kern="100" smtClean="0">
                                        <a:solidFill>
                                          <a:schemeClr val="accent1"/>
                                        </a:solidFill>
                                        <a:effectLst/>
                                        <a:latin typeface="Cambria Math" panose="02040503050406030204" pitchFamily="18" charset="0"/>
                                      </a:rPr>
                                    </m:ctrlPr>
                                  </m:radPr>
                                  <m:deg/>
                                  <m:e>
                                    <m:r>
                                      <a:rPr lang="en-US" sz="1600" kern="100">
                                        <a:solidFill>
                                          <a:schemeClr val="accent1"/>
                                        </a:solidFill>
                                        <a:effectLst/>
                                        <a:latin typeface="Cambria Math" panose="02040503050406030204" pitchFamily="18" charset="0"/>
                                      </a:rPr>
                                      <m:t>6/(1+</m:t>
                                    </m:r>
                                    <m:sSup>
                                      <m:sSupPr>
                                        <m:ctrlPr>
                                          <a:rPr lang="zh-CN" sz="1600" i="1" kern="100">
                                            <a:solidFill>
                                              <a:schemeClr val="accent1"/>
                                            </a:solidFill>
                                            <a:effectLst/>
                                            <a:latin typeface="Cambria Math" panose="02040503050406030204" pitchFamily="18" charset="0"/>
                                          </a:rPr>
                                        </m:ctrlPr>
                                      </m:sSupPr>
                                      <m:e>
                                        <m:r>
                                          <a:rPr lang="en-US" sz="1600" kern="100">
                                            <a:solidFill>
                                              <a:schemeClr val="accent1"/>
                                            </a:solidFill>
                                            <a:effectLst/>
                                            <a:latin typeface="Cambria Math" panose="02040503050406030204" pitchFamily="18" charset="0"/>
                                          </a:rPr>
                                          <m:t>𝛽</m:t>
                                        </m:r>
                                      </m:e>
                                      <m:sup>
                                        <m:r>
                                          <a:rPr lang="en-US" sz="1600" kern="100">
                                            <a:solidFill>
                                              <a:schemeClr val="accent1"/>
                                            </a:solidFill>
                                            <a:effectLst/>
                                            <a:latin typeface="Cambria Math" panose="02040503050406030204" pitchFamily="18" charset="0"/>
                                          </a:rPr>
                                          <m:t>2</m:t>
                                        </m:r>
                                      </m:sup>
                                    </m:sSup>
                                    <m:r>
                                      <a:rPr lang="en-US" sz="1600" kern="100">
                                        <a:solidFill>
                                          <a:schemeClr val="accent1"/>
                                        </a:solidFill>
                                        <a:effectLst/>
                                        <a:latin typeface="Cambria Math" panose="02040503050406030204" pitchFamily="18" charset="0"/>
                                      </a:rPr>
                                      <m:t>)</m:t>
                                    </m:r>
                                  </m:e>
                                </m:rad>
                              </m:oMath>
                            </m:oMathPara>
                          </a14:m>
                          <a:endParaRPr lang="zh-CN" sz="1600" kern="100" dirty="0">
                            <a:solidFill>
                              <a:schemeClr val="accent1"/>
                            </a:solidFill>
                            <a:effectLst/>
                            <a:latin typeface="Times New Roman" panose="02020603050405020304" pitchFamily="18" charset="0"/>
                            <a:ea typeface="宋体" panose="02010600030101010101" pitchFamily="2" charset="-122"/>
                          </a:endParaRPr>
                        </a:p>
                      </a:txBody>
                      <a:tcPr marL="68580" marR="68580" marT="0" marB="0"/>
                    </a:tc>
                    <a:tc>
                      <a:txBody>
                        <a:bodyPr/>
                        <a:lstStyle/>
                        <a:p>
                          <a:pPr marR="66675" indent="133350" algn="ctr">
                            <a:lnSpc>
                              <a:spcPct val="150000"/>
                            </a:lnSpc>
                            <a:spcAft>
                              <a:spcPts val="0"/>
                            </a:spcAft>
                          </a:pPr>
                          <a:r>
                            <a:rPr lang="en-US" sz="1600" kern="100" dirty="0">
                              <a:solidFill>
                                <a:schemeClr val="accent1"/>
                              </a:solidFill>
                              <a:effectLst/>
                            </a:rPr>
                            <a:t>1</a:t>
                          </a:r>
                          <a:endParaRPr lang="zh-CN" sz="1600" kern="100" dirty="0">
                            <a:solidFill>
                              <a:schemeClr val="accent1"/>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bl>
              </a:graphicData>
            </a:graphic>
          </p:graphicFrame>
        </mc:Choice>
        <mc:Fallback xmlns="">
          <p:graphicFrame>
            <p:nvGraphicFramePr>
              <p:cNvPr id="15" name="内容占位符 5"/>
              <p:cNvGraphicFramePr/>
              <p:nvPr>
                <p:custDataLst>
                  <p:tags r:id="rId5"/>
                </p:custDataLst>
              </p:nvPr>
            </p:nvGraphicFramePr>
            <p:xfrm>
              <a:off x="5465930" y="5093782"/>
              <a:ext cx="6210689" cy="982973"/>
            </p:xfrm>
            <a:graphic>
              <a:graphicData uri="http://schemas.openxmlformats.org/drawingml/2006/table">
                <a:tbl>
                  <a:tblPr firstRow="1" bandRow="1">
                    <a:tableStyleId>{5C22544A-7EE6-4342-B048-85BDC9FD1C3A}</a:tableStyleId>
                  </a:tblPr>
                  <a:tblGrid>
                    <a:gridCol w="1170128"/>
                    <a:gridCol w="855095"/>
                    <a:gridCol w="990110"/>
                    <a:gridCol w="945105"/>
                    <a:gridCol w="1395155"/>
                    <a:gridCol w="855096"/>
                  </a:tblGrid>
                  <a:tr h="539750">
                    <a:tc>
                      <a:txBody>
                        <a:bodyPr/>
                        <a:lstStyle/>
                        <a:p>
                          <a:pPr marR="66675" algn="ctr">
                            <a:lnSpc>
                              <a:spcPct val="150000"/>
                            </a:lnSpc>
                            <a:spcAft>
                              <a:spcPts val="0"/>
                            </a:spcAft>
                          </a:pPr>
                          <a:r>
                            <a:rPr lang="zh-CN" sz="1600" kern="100" dirty="0">
                              <a:solidFill>
                                <a:schemeClr val="tx1">
                                  <a:lumMod val="65000"/>
                                  <a:lumOff val="35000"/>
                                </a:schemeClr>
                              </a:solidFill>
                              <a:effectLst/>
                            </a:rPr>
                            <a:t>概率分布</a:t>
                          </a:r>
                          <a:endParaRPr lang="zh-CN" sz="1600" kern="100" dirty="0">
                            <a:solidFill>
                              <a:schemeClr val="tx1">
                                <a:lumMod val="65000"/>
                                <a:lumOff val="35000"/>
                              </a:schemeClr>
                            </a:solidFill>
                            <a:effectLst/>
                            <a:latin typeface="Times New Roman" panose="02020603050405020304" pitchFamily="18" charset="0"/>
                            <a:ea typeface="宋体" panose="02010600030101010101" pitchFamily="2" charset="-122"/>
                          </a:endParaRPr>
                        </a:p>
                      </a:txBody>
                      <a:tcPr marL="68580" marR="68580" marT="0" marB="0">
                        <a:solidFill>
                          <a:schemeClr val="accent1">
                            <a:lumMod val="20000"/>
                            <a:lumOff val="80000"/>
                          </a:schemeClr>
                        </a:solidFill>
                      </a:tcPr>
                    </a:tc>
                    <a:tc>
                      <a:txBody>
                        <a:bodyPr/>
                        <a:lstStyle/>
                        <a:p>
                          <a:pPr marR="66675" algn="ctr">
                            <a:lnSpc>
                              <a:spcPct val="150000"/>
                            </a:lnSpc>
                            <a:spcAft>
                              <a:spcPts val="0"/>
                            </a:spcAft>
                          </a:pPr>
                          <a:r>
                            <a:rPr lang="zh-CN" sz="1600" kern="100" dirty="0">
                              <a:effectLst/>
                            </a:rPr>
                            <a:t>均匀</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r>
                            <a:rPr lang="zh-CN" sz="1600" kern="100" dirty="0">
                              <a:effectLst/>
                            </a:rPr>
                            <a:t>反正弦</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r>
                            <a:rPr lang="zh-CN" sz="1600" kern="100" dirty="0">
                              <a:effectLst/>
                            </a:rPr>
                            <a:t>三角</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r>
                            <a:rPr lang="zh-CN" sz="1600" kern="100" dirty="0">
                              <a:effectLst/>
                            </a:rPr>
                            <a:t>梯形</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ctr">
                            <a:lnSpc>
                              <a:spcPct val="150000"/>
                            </a:lnSpc>
                            <a:spcAft>
                              <a:spcPts val="0"/>
                            </a:spcAft>
                          </a:pPr>
                          <a:r>
                            <a:rPr lang="zh-CN" sz="1600" kern="100" dirty="0">
                              <a:effectLst/>
                            </a:rPr>
                            <a:t>两点</a:t>
                          </a:r>
                          <a:endParaRPr lang="zh-CN" sz="1600" kern="100" dirty="0">
                            <a:effectLst/>
                            <a:latin typeface="Times New Roman" panose="02020603050405020304" pitchFamily="18" charset="0"/>
                            <a:ea typeface="宋体" panose="02010600030101010101" pitchFamily="2" charset="-122"/>
                          </a:endParaRPr>
                        </a:p>
                      </a:txBody>
                      <a:tcPr marL="68580" marR="68580" marT="0" marB="0"/>
                    </a:tc>
                  </a:tr>
                  <a:tr h="436245">
                    <a:tc>
                      <a:txBody>
                        <a:bodyPr/>
                        <a:lstStyle/>
                        <a:p>
                          <a:pPr marR="66675" algn="ctr">
                            <a:lnSpc>
                              <a:spcPct val="150000"/>
                            </a:lnSpc>
                            <a:spcAft>
                              <a:spcPts val="0"/>
                            </a:spcAft>
                          </a:pPr>
                          <a:r>
                            <a:rPr lang="zh-CN" sz="1600" b="1" kern="100" dirty="0">
                              <a:solidFill>
                                <a:schemeClr val="tx1">
                                  <a:lumMod val="65000"/>
                                  <a:lumOff val="35000"/>
                                </a:schemeClr>
                              </a:solidFill>
                              <a:effectLst/>
                            </a:rPr>
                            <a:t>置信因子</a:t>
                          </a:r>
                          <a:r>
                            <a:rPr lang="en-US" sz="1600" b="1" i="1" kern="100" dirty="0">
                              <a:solidFill>
                                <a:schemeClr val="tx1">
                                  <a:lumMod val="65000"/>
                                  <a:lumOff val="35000"/>
                                </a:schemeClr>
                              </a:solidFill>
                              <a:effectLst/>
                              <a:latin typeface="Times New Roman" panose="02020603050405020304" pitchFamily="18" charset="0"/>
                              <a:cs typeface="Times New Roman" panose="02020603050405020304" pitchFamily="18" charset="0"/>
                            </a:rPr>
                            <a:t>K</a:t>
                          </a:r>
                          <a:endParaRPr lang="zh-CN" sz="1600" b="1" i="1" kern="100" dirty="0">
                            <a:solidFill>
                              <a:schemeClr val="tx1">
                                <a:lumMod val="65000"/>
                                <a:lumOff val="3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20000"/>
                            <a:lumOff val="80000"/>
                          </a:schemeClr>
                        </a:solidFill>
                      </a:tcPr>
                    </a:tc>
                    <a:tc>
                      <a:txBody>
                        <a:bodyPr/>
                        <a:lstStyle/>
                        <a:p>
                          <a:endParaRPr lang="zh-CN"/>
                        </a:p>
                      </a:txBody>
                      <a:tcPr marL="68580" marR="68580" marT="0" marB="0">
                        <a:blipFill>
                          <a:blip r:embed="rId6"/>
                        </a:blipFill>
                      </a:tcPr>
                    </a:tc>
                    <a:tc>
                      <a:txBody>
                        <a:bodyPr/>
                        <a:lstStyle/>
                        <a:p>
                          <a:endParaRPr lang="zh-CN"/>
                        </a:p>
                      </a:txBody>
                      <a:tcPr marL="68580" marR="68580" marT="0" marB="0">
                        <a:blipFill>
                          <a:blip r:embed="rId6"/>
                        </a:blipFill>
                      </a:tcPr>
                    </a:tc>
                    <a:tc>
                      <a:txBody>
                        <a:bodyPr/>
                        <a:lstStyle/>
                        <a:p>
                          <a:endParaRPr lang="zh-CN"/>
                        </a:p>
                      </a:txBody>
                      <a:tcPr marL="68580" marR="68580" marT="0" marB="0">
                        <a:blipFill>
                          <a:blip r:embed="rId6"/>
                        </a:blipFill>
                      </a:tcPr>
                    </a:tc>
                    <a:tc>
                      <a:txBody>
                        <a:bodyPr/>
                        <a:lstStyle/>
                        <a:p>
                          <a:endParaRPr lang="zh-CN"/>
                        </a:p>
                      </a:txBody>
                      <a:tcPr marL="68580" marR="68580" marT="0" marB="0">
                        <a:blipFill>
                          <a:blip r:embed="rId6"/>
                        </a:blipFill>
                      </a:tcPr>
                    </a:tc>
                    <a:tc>
                      <a:txBody>
                        <a:bodyPr/>
                        <a:lstStyle/>
                        <a:p>
                          <a:pPr marR="66675" indent="133350" algn="ctr">
                            <a:lnSpc>
                              <a:spcPct val="150000"/>
                            </a:lnSpc>
                            <a:spcAft>
                              <a:spcPts val="0"/>
                            </a:spcAft>
                          </a:pPr>
                          <a:r>
                            <a:rPr lang="en-US" sz="1600" kern="100" dirty="0">
                              <a:solidFill>
                                <a:schemeClr val="accent1"/>
                              </a:solidFill>
                              <a:effectLst/>
                            </a:rPr>
                            <a:t>1</a:t>
                          </a:r>
                          <a:endParaRPr lang="zh-CN" sz="1600" kern="100" dirty="0">
                            <a:solidFill>
                              <a:schemeClr val="accent1"/>
                            </a:solidFill>
                            <a:effectLst/>
                            <a:latin typeface="Times New Roman" panose="02020603050405020304" pitchFamily="18" charset="0"/>
                            <a:ea typeface="宋体" panose="02010600030101010101" pitchFamily="2" charset="-122"/>
                          </a:endParaRPr>
                        </a:p>
                      </a:txBody>
                      <a:tcPr marL="68580" marR="68580" marT="0" marB="0"/>
                    </a:tc>
                  </a:tr>
                </a:tbl>
              </a:graphicData>
            </a:graphic>
          </p:graphicFrame>
        </mc:Fallback>
      </mc:AlternateContent>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9150" y="903985"/>
            <a:ext cx="11943080" cy="1106805"/>
          </a:xfrm>
          <a:prstGeom prst="rect">
            <a:avLst/>
          </a:prstGeom>
          <a:solidFill>
            <a:schemeClr val="bg1"/>
          </a:solidFill>
        </p:spPr>
        <p:txBody>
          <a:bodyPr wrap="square">
            <a:spAutoFit/>
          </a:bodyPr>
          <a:lstStyle/>
          <a:p>
            <a:pPr marL="0" lvl="0" indent="0">
              <a:lnSpc>
                <a:spcPct val="150000"/>
              </a:lnSpc>
              <a:buNone/>
            </a:pPr>
            <a:r>
              <a:rPr lang="en-US" altLang="zh-CN" sz="2200" b="1" dirty="0"/>
              <a:t>[</a:t>
            </a:r>
            <a:r>
              <a:rPr lang="zh-CN" altLang="en-US" sz="2200" b="1" dirty="0"/>
              <a:t>例</a:t>
            </a:r>
            <a:r>
              <a:rPr lang="en-US" altLang="zh-CN" sz="2200" b="1" dirty="0"/>
              <a:t>]</a:t>
            </a:r>
            <a:r>
              <a:rPr lang="zh-CN" altLang="en-US" sz="2200" b="1" dirty="0"/>
              <a:t>用</a:t>
            </a:r>
            <a:r>
              <a:rPr lang="en-US" altLang="zh-CN" sz="2200" b="1" dirty="0"/>
              <a:t>3</a:t>
            </a:r>
            <a:r>
              <a:rPr lang="zh-CN" altLang="en-US" sz="2200" b="1" dirty="0"/>
              <a:t>位半数字电压表测电压，电压表精度等级为</a:t>
            </a:r>
            <a:r>
              <a:rPr lang="en-US" altLang="zh-CN" sz="2200" b="1" dirty="0"/>
              <a:t>1.0</a:t>
            </a:r>
            <a:r>
              <a:rPr lang="zh-CN" altLang="en-US" sz="2200" b="1" dirty="0"/>
              <a:t>级，量程为</a:t>
            </a:r>
            <a:r>
              <a:rPr lang="en-US" altLang="zh-CN" sz="2200" b="1" dirty="0"/>
              <a:t>20V</a:t>
            </a:r>
            <a:r>
              <a:rPr lang="zh-CN" altLang="en-US" sz="2200" b="1" dirty="0"/>
              <a:t>，共进行</a:t>
            </a:r>
            <a:r>
              <a:rPr lang="en-US" altLang="zh-CN" sz="2200" b="1" dirty="0"/>
              <a:t>10</a:t>
            </a:r>
            <a:r>
              <a:rPr lang="zh-CN" altLang="en-US" sz="2200" b="1" dirty="0"/>
              <a:t>次测量，数据如下，计算该电压的合成不确定度（计算</a:t>
            </a:r>
            <a:r>
              <a:rPr lang="en-US" altLang="zh-CN" sz="2200" b="1" dirty="0"/>
              <a:t>B</a:t>
            </a:r>
            <a:r>
              <a:rPr lang="zh-CN" altLang="en-US" sz="2200" b="1" dirty="0"/>
              <a:t>类不确定度时采用均匀分布，置信概率</a:t>
            </a:r>
            <a:r>
              <a:rPr lang="en-US" altLang="zh-CN" sz="2200" b="1" dirty="0"/>
              <a:t>100%</a:t>
            </a:r>
            <a:r>
              <a:rPr lang="zh-CN" altLang="en-US" sz="2200" b="1" dirty="0"/>
              <a:t>）。</a:t>
            </a:r>
            <a:endParaRPr lang="en-US" altLang="zh-CN" sz="2200" b="1" dirty="0"/>
          </a:p>
        </p:txBody>
      </p:sp>
      <p:cxnSp>
        <p:nvCxnSpPr>
          <p:cNvPr id="12" name="直接连接符 11"/>
          <p:cNvCxnSpPr/>
          <p:nvPr/>
        </p:nvCxnSpPr>
        <p:spPr>
          <a:xfrm flipV="1">
            <a:off x="658701" y="2301303"/>
            <a:ext cx="10882903" cy="45005"/>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7" name="表格 7"/>
          <p:cNvGraphicFramePr>
            <a:graphicFrameLocks noGrp="1"/>
          </p:cNvGraphicFramePr>
          <p:nvPr>
            <p:custDataLst>
              <p:tags r:id="rId2"/>
            </p:custDataLst>
          </p:nvPr>
        </p:nvGraphicFramePr>
        <p:xfrm>
          <a:off x="1191725" y="2212205"/>
          <a:ext cx="9811090" cy="741680"/>
        </p:xfrm>
        <a:graphic>
          <a:graphicData uri="http://schemas.openxmlformats.org/drawingml/2006/table">
            <a:tbl>
              <a:tblPr firstRow="1" bandRow="1">
                <a:tableStyleId>{5C22544A-7EE6-4342-B048-85BDC9FD1C3A}</a:tableStyleId>
              </a:tblPr>
              <a:tblGrid>
                <a:gridCol w="1169550">
                  <a:extLst>
                    <a:ext uri="{9D8B030D-6E8A-4147-A177-3AD203B41FA5}">
                      <a16:colId xmlns:a16="http://schemas.microsoft.com/office/drawing/2014/main" val="20000"/>
                    </a:ext>
                  </a:extLst>
                </a:gridCol>
                <a:gridCol w="979375">
                  <a:extLst>
                    <a:ext uri="{9D8B030D-6E8A-4147-A177-3AD203B41FA5}">
                      <a16:colId xmlns:a16="http://schemas.microsoft.com/office/drawing/2014/main" val="20001"/>
                    </a:ext>
                  </a:extLst>
                </a:gridCol>
                <a:gridCol w="979375">
                  <a:extLst>
                    <a:ext uri="{9D8B030D-6E8A-4147-A177-3AD203B41FA5}">
                      <a16:colId xmlns:a16="http://schemas.microsoft.com/office/drawing/2014/main" val="20002"/>
                    </a:ext>
                  </a:extLst>
                </a:gridCol>
                <a:gridCol w="748933">
                  <a:extLst>
                    <a:ext uri="{9D8B030D-6E8A-4147-A177-3AD203B41FA5}">
                      <a16:colId xmlns:a16="http://schemas.microsoft.com/office/drawing/2014/main" val="20003"/>
                    </a:ext>
                  </a:extLst>
                </a:gridCol>
                <a:gridCol w="1036985">
                  <a:extLst>
                    <a:ext uri="{9D8B030D-6E8A-4147-A177-3AD203B41FA5}">
                      <a16:colId xmlns:a16="http://schemas.microsoft.com/office/drawing/2014/main" val="20004"/>
                    </a:ext>
                  </a:extLst>
                </a:gridCol>
                <a:gridCol w="864154">
                  <a:extLst>
                    <a:ext uri="{9D8B030D-6E8A-4147-A177-3AD203B41FA5}">
                      <a16:colId xmlns:a16="http://schemas.microsoft.com/office/drawing/2014/main" val="20005"/>
                    </a:ext>
                  </a:extLst>
                </a:gridCol>
                <a:gridCol w="882368">
                  <a:extLst>
                    <a:ext uri="{9D8B030D-6E8A-4147-A177-3AD203B41FA5}">
                      <a16:colId xmlns:a16="http://schemas.microsoft.com/office/drawing/2014/main" val="20006"/>
                    </a:ext>
                  </a:extLst>
                </a:gridCol>
                <a:gridCol w="765085">
                  <a:extLst>
                    <a:ext uri="{9D8B030D-6E8A-4147-A177-3AD203B41FA5}">
                      <a16:colId xmlns:a16="http://schemas.microsoft.com/office/drawing/2014/main" val="20007"/>
                    </a:ext>
                  </a:extLst>
                </a:gridCol>
                <a:gridCol w="630070">
                  <a:extLst>
                    <a:ext uri="{9D8B030D-6E8A-4147-A177-3AD203B41FA5}">
                      <a16:colId xmlns:a16="http://schemas.microsoft.com/office/drawing/2014/main" val="20008"/>
                    </a:ext>
                  </a:extLst>
                </a:gridCol>
                <a:gridCol w="900100">
                  <a:extLst>
                    <a:ext uri="{9D8B030D-6E8A-4147-A177-3AD203B41FA5}">
                      <a16:colId xmlns:a16="http://schemas.microsoft.com/office/drawing/2014/main" val="20009"/>
                    </a:ext>
                  </a:extLst>
                </a:gridCol>
                <a:gridCol w="855095">
                  <a:extLst>
                    <a:ext uri="{9D8B030D-6E8A-4147-A177-3AD203B41FA5}">
                      <a16:colId xmlns:a16="http://schemas.microsoft.com/office/drawing/2014/main" val="20010"/>
                    </a:ext>
                  </a:extLst>
                </a:gridCol>
              </a:tblGrid>
              <a:tr h="370840">
                <a:tc>
                  <a:txBody>
                    <a:bodyPr/>
                    <a:lstStyle/>
                    <a:p>
                      <a:r>
                        <a:rPr lang="zh-CN" altLang="en-US" dirty="0"/>
                        <a:t>次数</a:t>
                      </a:r>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10000"/>
                  </a:ext>
                </a:extLst>
              </a:tr>
              <a:tr h="370840">
                <a:tc>
                  <a:txBody>
                    <a:bodyPr/>
                    <a:lstStyle/>
                    <a:p>
                      <a:r>
                        <a:rPr lang="zh-CN" altLang="en-US" dirty="0"/>
                        <a:t>电压</a:t>
                      </a:r>
                      <a:r>
                        <a:rPr lang="en-US" altLang="zh-CN" dirty="0"/>
                        <a:t>/V</a:t>
                      </a:r>
                      <a:endParaRPr lang="zh-CN" altLang="en-US" dirty="0"/>
                    </a:p>
                  </a:txBody>
                  <a:tcPr/>
                </a:tc>
                <a:tc>
                  <a:txBody>
                    <a:bodyPr/>
                    <a:lstStyle/>
                    <a:p>
                      <a:r>
                        <a:rPr lang="en-US" altLang="zh-CN" dirty="0"/>
                        <a:t>11.11</a:t>
                      </a:r>
                      <a:endParaRPr lang="zh-CN" altLang="en-US" dirty="0"/>
                    </a:p>
                  </a:txBody>
                  <a:tcPr/>
                </a:tc>
                <a:tc>
                  <a:txBody>
                    <a:bodyPr/>
                    <a:lstStyle/>
                    <a:p>
                      <a:r>
                        <a:rPr lang="en-US" altLang="zh-CN" dirty="0"/>
                        <a:t>10.05</a:t>
                      </a:r>
                      <a:endParaRPr lang="zh-CN" altLang="en-US" dirty="0"/>
                    </a:p>
                  </a:txBody>
                  <a:tcPr/>
                </a:tc>
                <a:tc>
                  <a:txBody>
                    <a:bodyPr/>
                    <a:lstStyle/>
                    <a:p>
                      <a:r>
                        <a:rPr lang="en-US" altLang="zh-CN" dirty="0"/>
                        <a:t>9.79</a:t>
                      </a:r>
                      <a:endParaRPr lang="zh-CN" altLang="en-US" dirty="0"/>
                    </a:p>
                  </a:txBody>
                  <a:tcPr/>
                </a:tc>
                <a:tc>
                  <a:txBody>
                    <a:bodyPr/>
                    <a:lstStyle/>
                    <a:p>
                      <a:r>
                        <a:rPr lang="en-US" altLang="zh-CN" dirty="0"/>
                        <a:t>11.16</a:t>
                      </a:r>
                      <a:endParaRPr lang="zh-CN" altLang="en-US" dirty="0"/>
                    </a:p>
                  </a:txBody>
                  <a:tcPr/>
                </a:tc>
                <a:tc>
                  <a:txBody>
                    <a:bodyPr/>
                    <a:lstStyle/>
                    <a:p>
                      <a:r>
                        <a:rPr lang="en-US" altLang="zh-CN" dirty="0"/>
                        <a:t>10.08</a:t>
                      </a:r>
                      <a:endParaRPr lang="zh-CN" altLang="en-US" dirty="0"/>
                    </a:p>
                  </a:txBody>
                  <a:tcPr/>
                </a:tc>
                <a:tc>
                  <a:txBody>
                    <a:bodyPr/>
                    <a:lstStyle/>
                    <a:p>
                      <a:r>
                        <a:rPr lang="en-US" altLang="zh-CN" dirty="0"/>
                        <a:t>10.32</a:t>
                      </a:r>
                      <a:endParaRPr lang="zh-CN" altLang="en-US" dirty="0"/>
                    </a:p>
                  </a:txBody>
                  <a:tcPr/>
                </a:tc>
                <a:tc>
                  <a:txBody>
                    <a:bodyPr/>
                    <a:lstStyle/>
                    <a:p>
                      <a:r>
                        <a:rPr lang="en-US" altLang="zh-CN" dirty="0"/>
                        <a:t>10.58</a:t>
                      </a:r>
                      <a:endParaRPr lang="zh-CN" altLang="en-US" dirty="0"/>
                    </a:p>
                  </a:txBody>
                  <a:tcPr/>
                </a:tc>
                <a:tc>
                  <a:txBody>
                    <a:bodyPr/>
                    <a:lstStyle/>
                    <a:p>
                      <a:r>
                        <a:rPr lang="en-US" altLang="zh-CN" dirty="0"/>
                        <a:t>9.26</a:t>
                      </a:r>
                      <a:endParaRPr lang="zh-CN" altLang="en-US" dirty="0"/>
                    </a:p>
                  </a:txBody>
                  <a:tcPr/>
                </a:tc>
                <a:tc>
                  <a:txBody>
                    <a:bodyPr/>
                    <a:lstStyle/>
                    <a:p>
                      <a:r>
                        <a:rPr lang="en-US" altLang="zh-CN" dirty="0"/>
                        <a:t>10.77</a:t>
                      </a:r>
                      <a:endParaRPr lang="zh-CN" altLang="en-US" dirty="0"/>
                    </a:p>
                  </a:txBody>
                  <a:tcPr/>
                </a:tc>
                <a:tc>
                  <a:txBody>
                    <a:bodyPr/>
                    <a:lstStyle/>
                    <a:p>
                      <a:r>
                        <a:rPr lang="en-US" altLang="zh-CN" dirty="0"/>
                        <a:t>10.61</a:t>
                      </a:r>
                      <a:endParaRPr lang="zh-CN" altLang="en-US" dirty="0"/>
                    </a:p>
                  </a:txBody>
                  <a:tcPr/>
                </a:tc>
                <a:extLst>
                  <a:ext uri="{0D108BD9-81ED-4DB2-BD59-A6C34878D82A}">
                    <a16:rowId xmlns:a16="http://schemas.microsoft.com/office/drawing/2014/main" val="10001"/>
                  </a:ext>
                </a:extLst>
              </a:tr>
            </a:tbl>
          </a:graphicData>
        </a:graphic>
      </p:graphicFrame>
      <p:sp>
        <p:nvSpPr>
          <p:cNvPr id="16" name="矩形 15"/>
          <p:cNvSpPr/>
          <p:nvPr/>
        </p:nvSpPr>
        <p:spPr>
          <a:xfrm>
            <a:off x="470375" y="3587421"/>
            <a:ext cx="4500500" cy="430887"/>
          </a:xfrm>
          <a:prstGeom prst="rect">
            <a:avLst/>
          </a:prstGeom>
        </p:spPr>
        <p:txBody>
          <a:bodyPr wrap="square">
            <a:spAutoFit/>
          </a:bodyPr>
          <a:lstStyle/>
          <a:p>
            <a:pPr marL="0" lvl="0" indent="0">
              <a:buNone/>
            </a:pPr>
            <a:r>
              <a:rPr lang="zh-CN" altLang="en-US" sz="2200" b="1" dirty="0"/>
              <a:t>解：（</a:t>
            </a:r>
            <a:r>
              <a:rPr lang="en-US" altLang="zh-CN" sz="2200" b="1" dirty="0"/>
              <a:t>1</a:t>
            </a:r>
            <a:r>
              <a:rPr lang="zh-CN" altLang="en-US" sz="2200" b="1" dirty="0"/>
              <a:t>）计算平均值和标准差</a:t>
            </a:r>
            <a:endParaRPr lang="en-US" altLang="zh-CN" sz="2200" b="1" dirty="0"/>
          </a:p>
        </p:txBody>
      </p:sp>
      <p:graphicFrame>
        <p:nvGraphicFramePr>
          <p:cNvPr id="17" name="Object 4"/>
          <p:cNvGraphicFramePr>
            <a:graphicFrameLocks noChangeAspect="1"/>
          </p:cNvGraphicFramePr>
          <p:nvPr/>
        </p:nvGraphicFramePr>
        <p:xfrm>
          <a:off x="1314450" y="4132263"/>
          <a:ext cx="2540000" cy="758825"/>
        </p:xfrm>
        <a:graphic>
          <a:graphicData uri="http://schemas.openxmlformats.org/presentationml/2006/ole">
            <mc:AlternateContent xmlns:mc="http://schemas.openxmlformats.org/markup-compatibility/2006">
              <mc:Choice xmlns:v="urn:schemas-microsoft-com:vml" Requires="v">
                <p:oleObj spid="_x0000_s40983" name="Equation" r:id="rId4" imgW="34442400" imgH="10363200" progId="Equation.DSMT4">
                  <p:embed/>
                </p:oleObj>
              </mc:Choice>
              <mc:Fallback>
                <p:oleObj name="Equation" r:id="rId4" imgW="34442400" imgH="10363200" progId="Equation.DSMT4">
                  <p:embed/>
                  <p:pic>
                    <p:nvPicPr>
                      <p:cNvPr id="0" name="Object 4"/>
                      <p:cNvPicPr>
                        <a:picLocks noChangeAspect="1" noChangeArrowheads="1"/>
                      </p:cNvPicPr>
                      <p:nvPr/>
                    </p:nvPicPr>
                    <p:blipFill>
                      <a:blip r:embed="rId5"/>
                      <a:srcRect/>
                      <a:stretch>
                        <a:fillRect/>
                      </a:stretch>
                    </p:blipFill>
                    <p:spPr bwMode="auto">
                      <a:xfrm>
                        <a:off x="1314450" y="4132263"/>
                        <a:ext cx="2540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3"/>
          <p:cNvGraphicFramePr>
            <a:graphicFrameLocks noChangeAspect="1"/>
          </p:cNvGraphicFramePr>
          <p:nvPr/>
        </p:nvGraphicFramePr>
        <p:xfrm>
          <a:off x="4205790" y="3979862"/>
          <a:ext cx="7677150" cy="1063625"/>
        </p:xfrm>
        <a:graphic>
          <a:graphicData uri="http://schemas.openxmlformats.org/presentationml/2006/ole">
            <mc:AlternateContent xmlns:mc="http://schemas.openxmlformats.org/markup-compatibility/2006">
              <mc:Choice xmlns:v="urn:schemas-microsoft-com:vml" Requires="v">
                <p:oleObj spid="_x0000_s40984" name="Equation" r:id="rId6" imgW="67360800" imgH="11582400" progId="Equation.DSMT4">
                  <p:embed/>
                </p:oleObj>
              </mc:Choice>
              <mc:Fallback>
                <p:oleObj name="Equation" r:id="rId6" imgW="67360800" imgH="11582400" progId="Equation.DSMT4">
                  <p:embed/>
                  <p:pic>
                    <p:nvPicPr>
                      <p:cNvPr id="0" name="Object 13"/>
                      <p:cNvPicPr>
                        <a:picLocks noChangeAspect="1" noChangeArrowheads="1"/>
                      </p:cNvPicPr>
                      <p:nvPr/>
                    </p:nvPicPr>
                    <p:blipFill>
                      <a:blip r:embed="rId7"/>
                      <a:srcRect/>
                      <a:stretch>
                        <a:fillRect/>
                      </a:stretch>
                    </p:blipFill>
                    <p:spPr bwMode="auto">
                      <a:xfrm>
                        <a:off x="4205790" y="3979862"/>
                        <a:ext cx="767715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矩形 18"/>
          <p:cNvSpPr/>
          <p:nvPr/>
        </p:nvSpPr>
        <p:spPr>
          <a:xfrm>
            <a:off x="989123" y="5194239"/>
            <a:ext cx="3216667" cy="430887"/>
          </a:xfrm>
          <a:prstGeom prst="rect">
            <a:avLst/>
          </a:prstGeom>
        </p:spPr>
        <p:txBody>
          <a:bodyPr wrap="square">
            <a:spAutoFit/>
          </a:bodyPr>
          <a:lstStyle/>
          <a:p>
            <a:pPr marL="0" lvl="0" indent="0">
              <a:buNone/>
            </a:pPr>
            <a:r>
              <a:rPr lang="zh-CN" altLang="en-US" sz="2200" b="1" dirty="0"/>
              <a:t>（</a:t>
            </a:r>
            <a:r>
              <a:rPr lang="en-US" altLang="zh-CN" sz="2200" b="1" dirty="0"/>
              <a:t>2</a:t>
            </a:r>
            <a:r>
              <a:rPr lang="zh-CN" altLang="en-US" sz="2200" b="1" dirty="0"/>
              <a:t>）计算</a:t>
            </a:r>
            <a:r>
              <a:rPr lang="en-US" altLang="zh-CN" sz="2200" b="1" dirty="0"/>
              <a:t>A</a:t>
            </a:r>
            <a:r>
              <a:rPr lang="zh-CN" altLang="en-US" sz="2200" b="1" dirty="0"/>
              <a:t>类不确定度</a:t>
            </a:r>
            <a:endParaRPr lang="en-US" altLang="zh-CN" sz="2200" b="1" dirty="0"/>
          </a:p>
        </p:txBody>
      </p:sp>
      <p:graphicFrame>
        <p:nvGraphicFramePr>
          <p:cNvPr id="20" name="Object 13"/>
          <p:cNvGraphicFramePr>
            <a:graphicFrameLocks noChangeAspect="1"/>
          </p:cNvGraphicFramePr>
          <p:nvPr/>
        </p:nvGraphicFramePr>
        <p:xfrm>
          <a:off x="3981450" y="5624513"/>
          <a:ext cx="3057525" cy="922337"/>
        </p:xfrm>
        <a:graphic>
          <a:graphicData uri="http://schemas.openxmlformats.org/presentationml/2006/ole">
            <mc:AlternateContent xmlns:mc="http://schemas.openxmlformats.org/markup-compatibility/2006">
              <mc:Choice xmlns:v="urn:schemas-microsoft-com:vml" Requires="v">
                <p:oleObj spid="_x0000_s40985" name="Equation" r:id="rId8" imgW="26822400" imgH="10058400" progId="Equation.DSMT4">
                  <p:embed/>
                </p:oleObj>
              </mc:Choice>
              <mc:Fallback>
                <p:oleObj name="Equation" r:id="rId8" imgW="26822400" imgH="10058400" progId="Equation.DSMT4">
                  <p:embed/>
                  <p:pic>
                    <p:nvPicPr>
                      <p:cNvPr id="0" name="Object 13"/>
                      <p:cNvPicPr>
                        <a:picLocks noChangeAspect="1" noChangeArrowheads="1"/>
                      </p:cNvPicPr>
                      <p:nvPr/>
                    </p:nvPicPr>
                    <p:blipFill>
                      <a:blip r:embed="rId9"/>
                      <a:srcRect/>
                      <a:stretch>
                        <a:fillRect/>
                      </a:stretch>
                    </p:blipFill>
                    <p:spPr bwMode="auto">
                      <a:xfrm>
                        <a:off x="3981450" y="5624513"/>
                        <a:ext cx="30575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5380" y="1718810"/>
            <a:ext cx="3216667" cy="430887"/>
          </a:xfrm>
          <a:prstGeom prst="rect">
            <a:avLst/>
          </a:prstGeom>
        </p:spPr>
        <p:txBody>
          <a:bodyPr wrap="square">
            <a:spAutoFit/>
          </a:bodyPr>
          <a:lstStyle/>
          <a:p>
            <a:pPr marL="0" lvl="0" indent="0">
              <a:buNone/>
            </a:pPr>
            <a:r>
              <a:rPr lang="zh-CN" altLang="en-US" sz="2200" b="1" dirty="0"/>
              <a:t>（</a:t>
            </a:r>
            <a:r>
              <a:rPr lang="en-US" altLang="zh-CN" sz="2200" b="1" dirty="0"/>
              <a:t>3</a:t>
            </a:r>
            <a:r>
              <a:rPr lang="zh-CN" altLang="en-US" sz="2200" b="1" dirty="0"/>
              <a:t>）计算</a:t>
            </a:r>
            <a:r>
              <a:rPr lang="en-US" altLang="zh-CN" sz="2200" b="1" dirty="0"/>
              <a:t>B</a:t>
            </a:r>
            <a:r>
              <a:rPr lang="zh-CN" altLang="en-US" sz="2200" b="1" dirty="0"/>
              <a:t>类不确定度</a:t>
            </a:r>
            <a:endParaRPr lang="en-US" altLang="zh-CN" sz="2200" b="1" dirty="0"/>
          </a:p>
        </p:txBody>
      </p:sp>
      <p:sp>
        <p:nvSpPr>
          <p:cNvPr id="13" name="矩形 12"/>
          <p:cNvSpPr/>
          <p:nvPr/>
        </p:nvSpPr>
        <p:spPr>
          <a:xfrm>
            <a:off x="589915" y="2303780"/>
            <a:ext cx="5911215" cy="429895"/>
          </a:xfrm>
          <a:prstGeom prst="rect">
            <a:avLst/>
          </a:prstGeom>
        </p:spPr>
        <p:txBody>
          <a:bodyPr wrap="square">
            <a:spAutoFit/>
          </a:bodyPr>
          <a:lstStyle/>
          <a:p>
            <a:pPr marL="0" lvl="0" indent="0">
              <a:buNone/>
            </a:pPr>
            <a:r>
              <a:rPr lang="en-US" altLang="zh-CN" sz="2200" b="1" dirty="0"/>
              <a:t>1.0</a:t>
            </a:r>
            <a:r>
              <a:rPr lang="zh-CN" altLang="en-US" sz="2200" b="1" dirty="0"/>
              <a:t>级电压表，量程为</a:t>
            </a:r>
            <a:r>
              <a:rPr lang="en-US" altLang="zh-CN" sz="2200" b="1" dirty="0"/>
              <a:t>20V</a:t>
            </a:r>
            <a:r>
              <a:rPr lang="zh-CN" altLang="en-US" sz="2200" b="1" dirty="0"/>
              <a:t>，区间半宽度为：</a:t>
            </a:r>
            <a:endParaRPr lang="en-US" altLang="zh-CN" sz="2200" b="1" dirty="0"/>
          </a:p>
        </p:txBody>
      </p:sp>
      <p:graphicFrame>
        <p:nvGraphicFramePr>
          <p:cNvPr id="14" name="Object 13"/>
          <p:cNvGraphicFramePr>
            <a:graphicFrameLocks noChangeAspect="1"/>
          </p:cNvGraphicFramePr>
          <p:nvPr/>
        </p:nvGraphicFramePr>
        <p:xfrm>
          <a:off x="6400800" y="2322513"/>
          <a:ext cx="3405188" cy="390525"/>
        </p:xfrm>
        <a:graphic>
          <a:graphicData uri="http://schemas.openxmlformats.org/presentationml/2006/ole">
            <mc:AlternateContent xmlns:mc="http://schemas.openxmlformats.org/markup-compatibility/2006">
              <mc:Choice xmlns:v="urn:schemas-microsoft-com:vml" Requires="v">
                <p:oleObj spid="_x0000_s42007" name="Equation" r:id="rId3" imgW="29870400" imgH="4267200" progId="Equation.DSMT4">
                  <p:embed/>
                </p:oleObj>
              </mc:Choice>
              <mc:Fallback>
                <p:oleObj name="Equation" r:id="rId3" imgW="29870400" imgH="4267200" progId="Equation.DSMT4">
                  <p:embed/>
                  <p:pic>
                    <p:nvPicPr>
                      <p:cNvPr id="0" name="Object 13"/>
                      <p:cNvPicPr>
                        <a:picLocks noChangeAspect="1" noChangeArrowheads="1"/>
                      </p:cNvPicPr>
                      <p:nvPr/>
                    </p:nvPicPr>
                    <p:blipFill>
                      <a:blip r:embed="rId4"/>
                      <a:srcRect/>
                      <a:stretch>
                        <a:fillRect/>
                      </a:stretch>
                    </p:blipFill>
                    <p:spPr bwMode="auto">
                      <a:xfrm>
                        <a:off x="6400800" y="2322513"/>
                        <a:ext cx="34051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662718" y="3199753"/>
            <a:ext cx="5506173" cy="430887"/>
          </a:xfrm>
          <a:prstGeom prst="rect">
            <a:avLst/>
          </a:prstGeom>
        </p:spPr>
        <p:txBody>
          <a:bodyPr wrap="square">
            <a:spAutoFit/>
          </a:bodyPr>
          <a:lstStyle/>
          <a:p>
            <a:pPr marL="0" lvl="0" indent="0">
              <a:buNone/>
            </a:pPr>
            <a:r>
              <a:rPr lang="zh-CN" altLang="en-US" sz="2200" b="1" dirty="0"/>
              <a:t>假设为均匀分布，置信概率为</a:t>
            </a:r>
            <a:r>
              <a:rPr lang="en-US" altLang="zh-CN" sz="2200" b="1" dirty="0"/>
              <a:t>100%</a:t>
            </a:r>
            <a:r>
              <a:rPr lang="zh-CN" altLang="en-US" sz="2200" b="1" dirty="0"/>
              <a:t>，则：</a:t>
            </a:r>
            <a:endParaRPr lang="en-US" altLang="zh-CN" sz="2200" b="1" dirty="0"/>
          </a:p>
        </p:txBody>
      </p:sp>
      <p:graphicFrame>
        <p:nvGraphicFramePr>
          <p:cNvPr id="22" name="Object 13"/>
          <p:cNvGraphicFramePr>
            <a:graphicFrameLocks noChangeAspect="1"/>
          </p:cNvGraphicFramePr>
          <p:nvPr/>
        </p:nvGraphicFramePr>
        <p:xfrm>
          <a:off x="6002338" y="2935288"/>
          <a:ext cx="3821112" cy="922337"/>
        </p:xfrm>
        <a:graphic>
          <a:graphicData uri="http://schemas.openxmlformats.org/presentationml/2006/ole">
            <mc:AlternateContent xmlns:mc="http://schemas.openxmlformats.org/markup-compatibility/2006">
              <mc:Choice xmlns:v="urn:schemas-microsoft-com:vml" Requires="v">
                <p:oleObj spid="_x0000_s42008" name="Equation" r:id="rId5" imgW="33528000" imgH="10058400" progId="Equation.DSMT4">
                  <p:embed/>
                </p:oleObj>
              </mc:Choice>
              <mc:Fallback>
                <p:oleObj name="Equation" r:id="rId5" imgW="33528000" imgH="10058400" progId="Equation.DSMT4">
                  <p:embed/>
                  <p:pic>
                    <p:nvPicPr>
                      <p:cNvPr id="0" name="Object 13"/>
                      <p:cNvPicPr>
                        <a:picLocks noChangeAspect="1" noChangeArrowheads="1"/>
                      </p:cNvPicPr>
                      <p:nvPr/>
                    </p:nvPicPr>
                    <p:blipFill>
                      <a:blip r:embed="rId6"/>
                      <a:srcRect/>
                      <a:stretch>
                        <a:fillRect/>
                      </a:stretch>
                    </p:blipFill>
                    <p:spPr bwMode="auto">
                      <a:xfrm>
                        <a:off x="6002338" y="2935288"/>
                        <a:ext cx="382111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p:cNvSpPr/>
          <p:nvPr/>
        </p:nvSpPr>
        <p:spPr>
          <a:xfrm>
            <a:off x="515379" y="4211378"/>
            <a:ext cx="4815536" cy="430887"/>
          </a:xfrm>
          <a:prstGeom prst="rect">
            <a:avLst/>
          </a:prstGeom>
        </p:spPr>
        <p:txBody>
          <a:bodyPr wrap="square">
            <a:spAutoFit/>
          </a:bodyPr>
          <a:lstStyle/>
          <a:p>
            <a:pPr marL="0" lvl="0" indent="0">
              <a:buNone/>
            </a:pPr>
            <a:r>
              <a:rPr lang="zh-CN" altLang="en-US" sz="2200" b="1" dirty="0"/>
              <a:t>（</a:t>
            </a:r>
            <a:r>
              <a:rPr lang="en-US" altLang="zh-CN" sz="2200" b="1" dirty="0"/>
              <a:t>4</a:t>
            </a:r>
            <a:r>
              <a:rPr lang="zh-CN" altLang="en-US" sz="2200" b="1" dirty="0"/>
              <a:t>）计算合成（标准）不确定度</a:t>
            </a:r>
            <a:endParaRPr lang="en-US" altLang="zh-CN" sz="2200" b="1" dirty="0"/>
          </a:p>
        </p:txBody>
      </p:sp>
      <p:graphicFrame>
        <p:nvGraphicFramePr>
          <p:cNvPr id="24" name="Object 13"/>
          <p:cNvGraphicFramePr>
            <a:graphicFrameLocks noChangeAspect="1"/>
          </p:cNvGraphicFramePr>
          <p:nvPr/>
        </p:nvGraphicFramePr>
        <p:xfrm>
          <a:off x="4880865" y="5012772"/>
          <a:ext cx="3751262" cy="642938"/>
        </p:xfrm>
        <a:graphic>
          <a:graphicData uri="http://schemas.openxmlformats.org/presentationml/2006/ole">
            <mc:AlternateContent xmlns:mc="http://schemas.openxmlformats.org/markup-compatibility/2006">
              <mc:Choice xmlns:v="urn:schemas-microsoft-com:vml" Requires="v">
                <p:oleObj spid="_x0000_s42009" name="Equation" r:id="rId7" imgW="32918400" imgH="7010400" progId="Equation.DSMT4">
                  <p:embed/>
                </p:oleObj>
              </mc:Choice>
              <mc:Fallback>
                <p:oleObj name="Equation" r:id="rId7" imgW="32918400" imgH="7010400" progId="Equation.DSMT4">
                  <p:embed/>
                  <p:pic>
                    <p:nvPicPr>
                      <p:cNvPr id="0" name="Object 13"/>
                      <p:cNvPicPr>
                        <a:picLocks noChangeAspect="1" noChangeArrowheads="1"/>
                      </p:cNvPicPr>
                      <p:nvPr/>
                    </p:nvPicPr>
                    <p:blipFill>
                      <a:blip r:embed="rId8"/>
                      <a:srcRect/>
                      <a:stretch>
                        <a:fillRect/>
                      </a:stretch>
                    </p:blipFill>
                    <p:spPr bwMode="auto">
                      <a:xfrm>
                        <a:off x="4880865" y="5012772"/>
                        <a:ext cx="3751262"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470375" y="953725"/>
            <a:ext cx="6255695" cy="574183"/>
          </a:xfrm>
        </p:spPr>
        <p:txBody>
          <a:bodyPr>
            <a:normAutofit/>
          </a:bodyPr>
          <a:lstStyle/>
          <a:p>
            <a:r>
              <a:rPr lang="zh-CN" altLang="zh-CN" dirty="0"/>
              <a:t>扩展不确定度</a:t>
            </a:r>
            <a:r>
              <a:rPr lang="en-US" altLang="zh-CN" i="1" dirty="0"/>
              <a:t>U</a:t>
            </a:r>
            <a:r>
              <a:rPr lang="en-US" altLang="zh-CN" i="1" baseline="-25000" dirty="0"/>
              <a:t>P</a:t>
            </a:r>
            <a:r>
              <a:rPr lang="zh-CN" altLang="en-US" dirty="0">
                <a:solidFill>
                  <a:srgbClr val="133984"/>
                </a:solidFill>
              </a:rPr>
              <a:t>和有效自由度</a:t>
            </a:r>
            <a:r>
              <a:rPr lang="en-US" altLang="zh-CN" i="1" dirty="0" err="1">
                <a:solidFill>
                  <a:srgbClr val="133984"/>
                </a:solidFill>
              </a:rPr>
              <a:t>v</a:t>
            </a:r>
            <a:r>
              <a:rPr lang="en-US" altLang="zh-CN" i="1" baseline="-25000" dirty="0" err="1">
                <a:solidFill>
                  <a:srgbClr val="133984"/>
                </a:solidFill>
              </a:rPr>
              <a:t>eff</a:t>
            </a:r>
            <a:endParaRPr lang="zh-CN" altLang="en-US" dirty="0"/>
          </a:p>
        </p:txBody>
      </p:sp>
      <p:sp>
        <p:nvSpPr>
          <p:cNvPr id="17" name="文本框 16"/>
          <p:cNvSpPr txBox="1"/>
          <p:nvPr/>
        </p:nvSpPr>
        <p:spPr>
          <a:xfrm>
            <a:off x="380365" y="1988840"/>
            <a:ext cx="10801199" cy="4653915"/>
          </a:xfrm>
          <a:prstGeom prst="rect">
            <a:avLst/>
          </a:prstGeom>
          <a:noFill/>
        </p:spPr>
        <p:txBody>
          <a:bodyPr wrap="square" rtlCol="0">
            <a:spAutoFit/>
          </a:bodyPr>
          <a:lstStyle/>
          <a:p>
            <a:pPr marL="342900" indent="-342900">
              <a:lnSpc>
                <a:spcPct val="150000"/>
              </a:lnSpc>
              <a:spcBef>
                <a:spcPts val="600"/>
              </a:spcBef>
              <a:buFont typeface="Wingdings" panose="05000000000000000000" pitchFamily="2" charset="2"/>
              <a:buChar char="n"/>
            </a:pPr>
            <a:r>
              <a:rPr lang="zh-CN" altLang="en-US" sz="2400" b="1" dirty="0">
                <a:solidFill>
                  <a:srgbClr val="133984"/>
                </a:solidFill>
              </a:rPr>
              <a:t>扩展不确定度</a:t>
            </a:r>
            <a:r>
              <a:rPr lang="en-US" altLang="zh-CN" sz="2400" b="1" i="1" dirty="0">
                <a:solidFill>
                  <a:srgbClr val="133984"/>
                </a:solidFill>
                <a:latin typeface="+mn-lt"/>
              </a:rPr>
              <a:t>U</a:t>
            </a:r>
            <a:r>
              <a:rPr lang="en-US" altLang="zh-CN" sz="2400" b="1" i="1" baseline="-25000" dirty="0">
                <a:solidFill>
                  <a:srgbClr val="133984"/>
                </a:solidFill>
                <a:latin typeface="+mn-lt"/>
              </a:rPr>
              <a:t>P</a:t>
            </a:r>
            <a:endParaRPr lang="en-US" altLang="zh-CN" sz="2400" b="1" dirty="0">
              <a:solidFill>
                <a:srgbClr val="133984"/>
              </a:solidFill>
              <a:latin typeface="+mn-lt"/>
            </a:endParaRPr>
          </a:p>
          <a:p>
            <a:pPr>
              <a:lnSpc>
                <a:spcPct val="150000"/>
              </a:lnSpc>
              <a:spcBef>
                <a:spcPts val="600"/>
              </a:spcBef>
            </a:pPr>
            <a:r>
              <a:rPr lang="zh-CN" altLang="en-US" sz="2000" dirty="0">
                <a:solidFill>
                  <a:srgbClr val="133984"/>
                </a:solidFill>
              </a:rPr>
              <a:t>  合成不确定度</a:t>
            </a:r>
            <a:r>
              <a:rPr lang="en-US" altLang="zh-CN" sz="2000" i="1" dirty="0" err="1">
                <a:solidFill>
                  <a:srgbClr val="133984"/>
                </a:solidFill>
                <a:latin typeface="+mj-lt"/>
                <a:ea typeface="+mn-ea"/>
              </a:rPr>
              <a:t>u</a:t>
            </a:r>
            <a:r>
              <a:rPr lang="en-US" altLang="zh-CN" sz="2000" i="1" baseline="-25000" dirty="0" err="1">
                <a:solidFill>
                  <a:srgbClr val="133984"/>
                </a:solidFill>
              </a:rPr>
              <a:t>C</a:t>
            </a:r>
            <a:r>
              <a:rPr lang="en-US" altLang="zh-CN" sz="2000" i="1" baseline="-25000" dirty="0">
                <a:solidFill>
                  <a:srgbClr val="133984"/>
                </a:solidFill>
              </a:rPr>
              <a:t> </a:t>
            </a:r>
            <a:r>
              <a:rPr lang="zh-CN" altLang="en-US" sz="2000" dirty="0">
                <a:solidFill>
                  <a:srgbClr val="FF0000"/>
                </a:solidFill>
                <a:latin typeface="+mn-lt"/>
              </a:rPr>
              <a:t>只</a:t>
            </a:r>
            <a:r>
              <a:rPr lang="zh-CN" altLang="en-US" sz="2000" dirty="0">
                <a:solidFill>
                  <a:srgbClr val="FF0000"/>
                </a:solidFill>
              </a:rPr>
              <a:t>取估计值标准差的</a:t>
            </a:r>
            <a:r>
              <a:rPr lang="en-US" altLang="zh-CN" sz="2000" dirty="0">
                <a:solidFill>
                  <a:srgbClr val="FF0000"/>
                </a:solidFill>
              </a:rPr>
              <a:t>1</a:t>
            </a:r>
            <a:r>
              <a:rPr lang="zh-CN" altLang="en-US" sz="2000" dirty="0">
                <a:solidFill>
                  <a:srgbClr val="FF0000"/>
                </a:solidFill>
              </a:rPr>
              <a:t>倍</a:t>
            </a:r>
            <a:r>
              <a:rPr lang="zh-CN" altLang="en-US" sz="2000" dirty="0">
                <a:solidFill>
                  <a:srgbClr val="133984"/>
                </a:solidFill>
              </a:rPr>
              <a:t>，在正态分布中对应的置信概率为</a:t>
            </a:r>
            <a:r>
              <a:rPr lang="en-US" altLang="zh-CN" sz="2000" dirty="0">
                <a:solidFill>
                  <a:srgbClr val="133984"/>
                </a:solidFill>
              </a:rPr>
              <a:t>68.3%</a:t>
            </a:r>
            <a:r>
              <a:rPr lang="zh-CN" altLang="en-US" sz="2000" dirty="0">
                <a:solidFill>
                  <a:srgbClr val="133984"/>
                </a:solidFill>
              </a:rPr>
              <a:t>，这个概率偏低；实际测量中，常常要求这个概率为</a:t>
            </a:r>
            <a:r>
              <a:rPr lang="en-US" altLang="zh-CN" sz="2000" dirty="0">
                <a:solidFill>
                  <a:srgbClr val="133984"/>
                </a:solidFill>
              </a:rPr>
              <a:t>95%</a:t>
            </a:r>
            <a:r>
              <a:rPr lang="zh-CN" altLang="en-US" sz="2000" dirty="0">
                <a:solidFill>
                  <a:srgbClr val="133984"/>
                </a:solidFill>
              </a:rPr>
              <a:t>或更高，对应的置信因子</a:t>
            </a:r>
            <a:r>
              <a:rPr lang="en-US" altLang="zh-CN" sz="2000" i="1" dirty="0">
                <a:solidFill>
                  <a:srgbClr val="133984"/>
                </a:solidFill>
                <a:latin typeface="Times New Roman" panose="02020603050405020304" pitchFamily="18" charset="0"/>
                <a:cs typeface="Times New Roman" panose="02020603050405020304" pitchFamily="18" charset="0"/>
              </a:rPr>
              <a:t>K</a:t>
            </a:r>
            <a:r>
              <a:rPr lang="en-US" altLang="zh-CN" sz="2000" i="1" baseline="-25000" dirty="0">
                <a:solidFill>
                  <a:srgbClr val="133984"/>
                </a:solidFill>
                <a:latin typeface="Times New Roman" panose="02020603050405020304" pitchFamily="18" charset="0"/>
                <a:cs typeface="Times New Roman" panose="02020603050405020304" pitchFamily="18" charset="0"/>
              </a:rPr>
              <a:t>P</a:t>
            </a:r>
            <a:r>
              <a:rPr lang="zh-CN" altLang="en-US" sz="2000" dirty="0">
                <a:solidFill>
                  <a:srgbClr val="133984"/>
                </a:solidFill>
              </a:rPr>
              <a:t>就大于</a:t>
            </a:r>
            <a:r>
              <a:rPr lang="en-US" altLang="zh-CN" sz="2000" dirty="0">
                <a:solidFill>
                  <a:srgbClr val="133984"/>
                </a:solidFill>
              </a:rPr>
              <a:t>1.</a:t>
            </a:r>
          </a:p>
          <a:p>
            <a:pPr>
              <a:lnSpc>
                <a:spcPct val="150000"/>
              </a:lnSpc>
              <a:spcBef>
                <a:spcPts val="600"/>
              </a:spcBef>
            </a:pPr>
            <a:r>
              <a:rPr lang="zh-CN" altLang="en-US" sz="2000" dirty="0">
                <a:solidFill>
                  <a:srgbClr val="133984"/>
                </a:solidFill>
              </a:rPr>
              <a:t>按照</a:t>
            </a:r>
            <a:r>
              <a:rPr lang="en-US" altLang="zh-CN" sz="2000" dirty="0">
                <a:solidFill>
                  <a:srgbClr val="133984"/>
                </a:solidFill>
              </a:rPr>
              <a:t>95%</a:t>
            </a:r>
            <a:r>
              <a:rPr lang="zh-CN" altLang="en-US" sz="2000" dirty="0">
                <a:solidFill>
                  <a:srgbClr val="133984"/>
                </a:solidFill>
              </a:rPr>
              <a:t>或</a:t>
            </a:r>
            <a:r>
              <a:rPr lang="en-US" altLang="zh-CN" sz="2000" dirty="0">
                <a:solidFill>
                  <a:srgbClr val="133984"/>
                </a:solidFill>
              </a:rPr>
              <a:t>99%</a:t>
            </a:r>
            <a:r>
              <a:rPr lang="zh-CN" altLang="en-US" sz="2000" dirty="0">
                <a:solidFill>
                  <a:srgbClr val="133984"/>
                </a:solidFill>
              </a:rPr>
              <a:t>的置信概率</a:t>
            </a:r>
            <a:r>
              <a:rPr lang="en-US" altLang="zh-CN" sz="2000" i="1" dirty="0">
                <a:solidFill>
                  <a:srgbClr val="133984"/>
                </a:solidFill>
                <a:latin typeface="+mn-lt"/>
              </a:rPr>
              <a:t>P</a:t>
            </a:r>
            <a:r>
              <a:rPr lang="zh-CN" altLang="en-US" sz="2000" dirty="0">
                <a:solidFill>
                  <a:srgbClr val="133984"/>
                </a:solidFill>
              </a:rPr>
              <a:t>，计算对应的置信因子</a:t>
            </a:r>
            <a:r>
              <a:rPr lang="en-US" altLang="zh-CN" sz="2000" i="1" dirty="0">
                <a:solidFill>
                  <a:srgbClr val="133984"/>
                </a:solidFill>
                <a:latin typeface="Times New Roman" panose="02020603050405020304" pitchFamily="18" charset="0"/>
                <a:cs typeface="Times New Roman" panose="02020603050405020304" pitchFamily="18" charset="0"/>
              </a:rPr>
              <a:t>K</a:t>
            </a:r>
            <a:r>
              <a:rPr lang="zh-CN" altLang="en-US" sz="2000" i="1" baseline="-25000" dirty="0">
                <a:solidFill>
                  <a:srgbClr val="133984"/>
                </a:solidFill>
                <a:latin typeface="Times New Roman" panose="02020603050405020304" pitchFamily="18" charset="0"/>
                <a:cs typeface="Times New Roman" panose="02020603050405020304" pitchFamily="18" charset="0"/>
              </a:rPr>
              <a:t>，</a:t>
            </a:r>
            <a:r>
              <a:rPr lang="zh-CN" altLang="en-US" sz="2000" dirty="0">
                <a:solidFill>
                  <a:srgbClr val="133984"/>
                </a:solidFill>
              </a:rPr>
              <a:t>则</a:t>
            </a:r>
            <a:r>
              <a:rPr lang="zh-CN" altLang="en-US" sz="2000" dirty="0">
                <a:solidFill>
                  <a:srgbClr val="FF0000"/>
                </a:solidFill>
              </a:rPr>
              <a:t>扩展不确定度</a:t>
            </a:r>
            <a:r>
              <a:rPr lang="en-US" altLang="zh-CN" sz="2000" i="1" dirty="0">
                <a:solidFill>
                  <a:srgbClr val="FF0000"/>
                </a:solidFill>
                <a:latin typeface="Times New Roman" panose="02020603050405020304" pitchFamily="18" charset="0"/>
                <a:cs typeface="Times New Roman" panose="02020603050405020304" pitchFamily="18" charset="0"/>
              </a:rPr>
              <a:t>U</a:t>
            </a:r>
            <a:r>
              <a:rPr lang="en-US" altLang="zh-CN" sz="2000" i="1" baseline="-25000" dirty="0">
                <a:solidFill>
                  <a:srgbClr val="FF0000"/>
                </a:solidFill>
                <a:latin typeface="Times New Roman" panose="02020603050405020304" pitchFamily="18" charset="0"/>
                <a:cs typeface="Times New Roman" panose="02020603050405020304" pitchFamily="18" charset="0"/>
              </a:rPr>
              <a:t>P</a:t>
            </a:r>
            <a:r>
              <a:rPr lang="en-US" altLang="zh-CN" sz="2000" i="1" dirty="0">
                <a:solidFill>
                  <a:srgbClr val="FF0000"/>
                </a:solidFill>
                <a:latin typeface="Times New Roman" panose="02020603050405020304" pitchFamily="18" charset="0"/>
                <a:cs typeface="Times New Roman" panose="02020603050405020304" pitchFamily="18" charset="0"/>
              </a:rPr>
              <a:t>=K</a:t>
            </a:r>
            <a:r>
              <a:rPr lang="en-US" altLang="zh-CN" sz="2000" i="1" baseline="-25000" dirty="0">
                <a:solidFill>
                  <a:srgbClr val="FF0000"/>
                </a:solidFill>
                <a:latin typeface="Times New Roman" panose="02020603050405020304" pitchFamily="18" charset="0"/>
                <a:cs typeface="Times New Roman" panose="02020603050405020304" pitchFamily="18" charset="0"/>
              </a:rPr>
              <a:t> </a:t>
            </a:r>
            <a:r>
              <a:rPr lang="en-US" altLang="zh-CN" sz="2000" i="1" dirty="0" err="1">
                <a:solidFill>
                  <a:srgbClr val="FF0000"/>
                </a:solidFill>
                <a:latin typeface="Times New Roman" panose="02020603050405020304" pitchFamily="18" charset="0"/>
                <a:cs typeface="Times New Roman" panose="02020603050405020304" pitchFamily="18" charset="0"/>
              </a:rPr>
              <a:t>u</a:t>
            </a:r>
            <a:r>
              <a:rPr lang="en-US" altLang="zh-CN" sz="2000" i="1" baseline="-25000" dirty="0" err="1">
                <a:solidFill>
                  <a:srgbClr val="FF0000"/>
                </a:solidFill>
                <a:latin typeface="Times New Roman" panose="02020603050405020304" pitchFamily="18" charset="0"/>
                <a:cs typeface="Times New Roman" panose="02020603050405020304" pitchFamily="18" charset="0"/>
              </a:rPr>
              <a:t>C</a:t>
            </a:r>
            <a:endParaRPr lang="en-US" altLang="zh-CN" sz="2000" i="1" baseline="-25000" dirty="0">
              <a:solidFill>
                <a:srgbClr val="FF0000"/>
              </a:solidFill>
              <a:latin typeface="Times New Roman" panose="02020603050405020304" pitchFamily="18" charset="0"/>
              <a:cs typeface="Times New Roman" panose="02020603050405020304" pitchFamily="18" charset="0"/>
            </a:endParaRPr>
          </a:p>
          <a:p>
            <a:pPr>
              <a:lnSpc>
                <a:spcPct val="150000"/>
              </a:lnSpc>
              <a:spcBef>
                <a:spcPts val="600"/>
              </a:spcBef>
            </a:pPr>
            <a:endParaRPr lang="en-US" altLang="zh-CN" sz="2000" i="1" baseline="-25000" dirty="0">
              <a:solidFill>
                <a:srgbClr val="133984"/>
              </a:solidFill>
              <a:latin typeface="Times New Roman" panose="02020603050405020304" pitchFamily="18" charset="0"/>
              <a:cs typeface="Times New Roman" panose="02020603050405020304" pitchFamily="18" charset="0"/>
            </a:endParaRPr>
          </a:p>
          <a:p>
            <a:pPr marL="342900" indent="-342900">
              <a:lnSpc>
                <a:spcPct val="150000"/>
              </a:lnSpc>
              <a:spcBef>
                <a:spcPts val="600"/>
              </a:spcBef>
              <a:buFont typeface="Wingdings" panose="05000000000000000000" pitchFamily="2" charset="2"/>
              <a:buChar char="n"/>
            </a:pPr>
            <a:r>
              <a:rPr lang="zh-CN" altLang="en-US" sz="2400" b="1" dirty="0">
                <a:solidFill>
                  <a:srgbClr val="133984"/>
                </a:solidFill>
                <a:latin typeface="+mn-lt"/>
              </a:rPr>
              <a:t>有效自由度</a:t>
            </a:r>
            <a:r>
              <a:rPr lang="en-US" altLang="zh-CN" sz="2400" b="1" i="1" dirty="0" err="1">
                <a:solidFill>
                  <a:srgbClr val="133984"/>
                </a:solidFill>
                <a:latin typeface="+mn-lt"/>
              </a:rPr>
              <a:t>v</a:t>
            </a:r>
            <a:r>
              <a:rPr lang="en-US" altLang="zh-CN" sz="2400" b="1" i="1" baseline="-25000" dirty="0" err="1">
                <a:solidFill>
                  <a:srgbClr val="133984"/>
                </a:solidFill>
                <a:latin typeface="+mn-lt"/>
              </a:rPr>
              <a:t>eff</a:t>
            </a:r>
            <a:endParaRPr lang="en-US" altLang="zh-CN" sz="2400" b="1" i="1" baseline="-25000" dirty="0">
              <a:solidFill>
                <a:srgbClr val="133984"/>
              </a:solidFill>
              <a:latin typeface="+mn-lt"/>
            </a:endParaRPr>
          </a:p>
          <a:p>
            <a:pPr>
              <a:lnSpc>
                <a:spcPct val="150000"/>
              </a:lnSpc>
              <a:spcBef>
                <a:spcPts val="600"/>
              </a:spcBef>
            </a:pPr>
            <a:r>
              <a:rPr lang="zh-CN" altLang="en-US" sz="2000" b="1" dirty="0">
                <a:solidFill>
                  <a:srgbClr val="133984"/>
                </a:solidFill>
                <a:latin typeface="+mn-lt"/>
              </a:rPr>
              <a:t>     </a:t>
            </a:r>
            <a:r>
              <a:rPr lang="zh-CN" altLang="en-US" sz="2000" dirty="0">
                <a:solidFill>
                  <a:srgbClr val="133984"/>
                </a:solidFill>
                <a:latin typeface="+mn-lt"/>
              </a:rPr>
              <a:t>当测量输出量 </a:t>
            </a:r>
            <a:r>
              <a:rPr lang="en-US" altLang="zh-CN" sz="2000" dirty="0">
                <a:solidFill>
                  <a:srgbClr val="133984"/>
                </a:solidFill>
                <a:latin typeface="+mn-lt"/>
              </a:rPr>
              <a:t>y </a:t>
            </a:r>
            <a:r>
              <a:rPr lang="zh-CN" altLang="en-US" sz="2000" dirty="0">
                <a:solidFill>
                  <a:srgbClr val="133984"/>
                </a:solidFill>
                <a:latin typeface="+mn-lt"/>
              </a:rPr>
              <a:t>的不确定度是由多个输入量合成得到或</a:t>
            </a:r>
            <a:r>
              <a:rPr lang="zh-CN" altLang="en-US" sz="2000" dirty="0">
                <a:latin typeface="+mn-lt"/>
              </a:rPr>
              <a:t>由</a:t>
            </a:r>
            <a:r>
              <a:rPr lang="en-US" altLang="zh-CN" sz="2000" dirty="0">
                <a:latin typeface="+mn-lt"/>
              </a:rPr>
              <a:t>A</a:t>
            </a:r>
            <a:r>
              <a:rPr lang="zh-CN" altLang="en-US" sz="2000" dirty="0">
                <a:latin typeface="+mn-lt"/>
              </a:rPr>
              <a:t>、</a:t>
            </a:r>
            <a:r>
              <a:rPr lang="en-US" altLang="zh-CN" sz="2000" dirty="0">
                <a:latin typeface="+mn-lt"/>
              </a:rPr>
              <a:t>B</a:t>
            </a:r>
            <a:r>
              <a:rPr lang="zh-CN" altLang="en-US" sz="2000" dirty="0">
                <a:latin typeface="+mn-lt"/>
              </a:rPr>
              <a:t>类不确定度合成</a:t>
            </a:r>
            <a:r>
              <a:rPr lang="zh-CN" altLang="en-US" sz="2000" dirty="0">
                <a:solidFill>
                  <a:srgbClr val="133984"/>
                </a:solidFill>
                <a:latin typeface="+mn-lt"/>
              </a:rPr>
              <a:t>而来时，输出量</a:t>
            </a:r>
            <a:r>
              <a:rPr lang="en-US" altLang="zh-CN" sz="2000" dirty="0">
                <a:solidFill>
                  <a:srgbClr val="133984"/>
                </a:solidFill>
                <a:latin typeface="+mn-lt"/>
              </a:rPr>
              <a:t>y</a:t>
            </a:r>
            <a:r>
              <a:rPr lang="zh-CN" altLang="en-US" sz="2000" dirty="0">
                <a:solidFill>
                  <a:srgbClr val="133984"/>
                </a:solidFill>
                <a:latin typeface="+mn-lt"/>
              </a:rPr>
              <a:t>的自由度就是有效自由度。</a:t>
            </a:r>
            <a:r>
              <a:rPr lang="zh-CN" altLang="en-US" sz="2000" dirty="0">
                <a:solidFill>
                  <a:srgbClr val="FF0000"/>
                </a:solidFill>
                <a:latin typeface="+mn-lt"/>
              </a:rPr>
              <a:t>自由度定量地表征了不确定度评定的质量，越大，不确定度的评定结果越可信，评定质量越高。</a:t>
            </a:r>
            <a:endParaRPr lang="en-US" altLang="zh-CN" sz="2200" dirty="0">
              <a:solidFill>
                <a:srgbClr val="FF0000"/>
              </a:solidFill>
              <a:latin typeface="+mn-lt"/>
            </a:endParaRPr>
          </a:p>
        </p:txBody>
      </p:sp>
      <p:pic>
        <p:nvPicPr>
          <p:cNvPr id="4" name="Picture 2" descr="gauss1"/>
          <p:cNvPicPr>
            <a:picLocks noChangeAspect="1" noChangeArrowheads="1"/>
          </p:cNvPicPr>
          <p:nvPr/>
        </p:nvPicPr>
        <p:blipFill>
          <a:blip r:embed="rId2"/>
          <a:srcRect/>
          <a:stretch>
            <a:fillRect/>
          </a:stretch>
        </p:blipFill>
        <p:spPr bwMode="auto">
          <a:xfrm>
            <a:off x="7401145" y="728700"/>
            <a:ext cx="3684270" cy="1787525"/>
          </a:xfrm>
          <a:prstGeom prst="rect">
            <a:avLst/>
          </a:prstGeom>
          <a:noFill/>
          <a:ln w="9525">
            <a:noFill/>
            <a:miter lim="800000"/>
            <a:headEnd/>
            <a:tailEnd/>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58701" y="975601"/>
            <a:ext cx="11162884" cy="574183"/>
          </a:xfrm>
        </p:spPr>
        <p:txBody>
          <a:bodyPr>
            <a:normAutofit/>
          </a:bodyPr>
          <a:lstStyle/>
          <a:p>
            <a:r>
              <a:rPr lang="zh-CN" altLang="zh-CN" dirty="0"/>
              <a:t>有效自由度</a:t>
            </a:r>
            <a:r>
              <a:rPr lang="zh-CN" altLang="en-US" dirty="0"/>
              <a:t>的计算</a:t>
            </a:r>
          </a:p>
        </p:txBody>
      </p:sp>
      <p:sp>
        <p:nvSpPr>
          <p:cNvPr id="4" name="标题 1"/>
          <p:cNvSpPr txBox="1"/>
          <p:nvPr/>
        </p:nvSpPr>
        <p:spPr>
          <a:xfrm>
            <a:off x="658701" y="975601"/>
            <a:ext cx="11162884"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endParaRPr lang="zh-CN" altLang="en-US" dirty="0"/>
          </a:p>
        </p:txBody>
      </p:sp>
      <p:sp>
        <p:nvSpPr>
          <p:cNvPr id="5" name="标题 1"/>
          <p:cNvSpPr txBox="1"/>
          <p:nvPr/>
        </p:nvSpPr>
        <p:spPr>
          <a:xfrm>
            <a:off x="658701" y="975601"/>
            <a:ext cx="11162884"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429523" y="2207346"/>
                <a:ext cx="11621240" cy="1642373"/>
              </a:xfrm>
              <a:prstGeom prst="rect">
                <a:avLst/>
              </a:prstGeom>
            </p:spPr>
            <p:txBody>
              <a:bodyPr wrap="square">
                <a:spAutoFit/>
              </a:bodyPr>
              <a:lstStyle/>
              <a:p>
                <a:pPr marL="342900" lvl="0" indent="-342900">
                  <a:lnSpc>
                    <a:spcPct val="150000"/>
                  </a:lnSpc>
                  <a:spcBef>
                    <a:spcPts val="600"/>
                  </a:spcBef>
                  <a:buFont typeface="Wingdings" panose="05000000000000000000" pitchFamily="2" charset="2"/>
                  <a:buChar char="n"/>
                </a:pPr>
                <a:r>
                  <a:rPr lang="zh-CN" altLang="en-US" sz="2000" dirty="0"/>
                  <a:t>当测量模型</a:t>
                </a:r>
                <a:r>
                  <a:rPr lang="en-US" altLang="zh-CN" sz="2000" i="1" dirty="0">
                    <a:solidFill>
                      <a:srgbClr val="FF0000"/>
                    </a:solidFill>
                    <a:effectLst>
                      <a:outerShdw blurRad="38100" dist="38100" dir="2700000" algn="tl">
                        <a:srgbClr val="000000">
                          <a:alpha val="43137"/>
                        </a:srgbClr>
                      </a:outerShdw>
                    </a:effectLst>
                    <a:latin typeface="+mn-lt"/>
                  </a:rPr>
                  <a:t>Y=f</a:t>
                </a:r>
                <a:r>
                  <a:rPr lang="zh-CN" altLang="en-US" sz="2000" i="1" dirty="0">
                    <a:solidFill>
                      <a:srgbClr val="FF0000"/>
                    </a:solidFill>
                    <a:effectLst>
                      <a:outerShdw blurRad="38100" dist="38100" dir="2700000" algn="tl">
                        <a:srgbClr val="000000">
                          <a:alpha val="43137"/>
                        </a:srgbClr>
                      </a:outerShdw>
                    </a:effectLst>
                    <a:latin typeface="+mn-lt"/>
                  </a:rPr>
                  <a:t>（</a:t>
                </a:r>
                <a:r>
                  <a:rPr lang="en-US" altLang="zh-CN" sz="2000" i="1" dirty="0">
                    <a:solidFill>
                      <a:srgbClr val="FF0000"/>
                    </a:solidFill>
                    <a:effectLst>
                      <a:outerShdw blurRad="38100" dist="38100" dir="2700000" algn="tl">
                        <a:srgbClr val="000000">
                          <a:alpha val="43137"/>
                        </a:srgbClr>
                      </a:outerShdw>
                    </a:effectLst>
                    <a:latin typeface="+mn-lt"/>
                  </a:rPr>
                  <a:t>X</a:t>
                </a:r>
                <a:r>
                  <a:rPr lang="en-US" altLang="zh-CN" sz="2000" i="1" baseline="-25000" dirty="0">
                    <a:solidFill>
                      <a:srgbClr val="FF0000"/>
                    </a:solidFill>
                    <a:effectLst>
                      <a:outerShdw blurRad="38100" dist="38100" dir="2700000" algn="tl">
                        <a:srgbClr val="000000">
                          <a:alpha val="43137"/>
                        </a:srgbClr>
                      </a:outerShdw>
                    </a:effectLst>
                    <a:latin typeface="+mn-lt"/>
                  </a:rPr>
                  <a:t>1</a:t>
                </a:r>
                <a:r>
                  <a:rPr lang="en-US" altLang="zh-CN" sz="2000" i="1" dirty="0">
                    <a:solidFill>
                      <a:srgbClr val="FF0000"/>
                    </a:solidFill>
                    <a:effectLst>
                      <a:outerShdw blurRad="38100" dist="38100" dir="2700000" algn="tl">
                        <a:srgbClr val="000000">
                          <a:alpha val="43137"/>
                        </a:srgbClr>
                      </a:outerShdw>
                    </a:effectLst>
                    <a:latin typeface="+mn-lt"/>
                  </a:rPr>
                  <a:t>, X</a:t>
                </a:r>
                <a:r>
                  <a:rPr lang="en-US" altLang="zh-CN" sz="2000" i="1" baseline="-25000" dirty="0">
                    <a:solidFill>
                      <a:srgbClr val="FF0000"/>
                    </a:solidFill>
                    <a:effectLst>
                      <a:outerShdw blurRad="38100" dist="38100" dir="2700000" algn="tl">
                        <a:srgbClr val="000000">
                          <a:alpha val="43137"/>
                        </a:srgbClr>
                      </a:outerShdw>
                    </a:effectLst>
                    <a:latin typeface="+mn-lt"/>
                  </a:rPr>
                  <a:t>2 </a:t>
                </a:r>
                <a:r>
                  <a:rPr lang="en-US" altLang="zh-CN" sz="2000" i="1" dirty="0">
                    <a:solidFill>
                      <a:srgbClr val="FF0000"/>
                    </a:solidFill>
                    <a:effectLst>
                      <a:outerShdw blurRad="38100" dist="38100" dir="2700000" algn="tl">
                        <a:srgbClr val="000000">
                          <a:alpha val="43137"/>
                        </a:srgbClr>
                      </a:outerShdw>
                    </a:effectLst>
                    <a:latin typeface="+mn-lt"/>
                  </a:rPr>
                  <a:t>….. X</a:t>
                </a:r>
                <a:r>
                  <a:rPr lang="en-US" altLang="zh-CN" sz="2000" i="1" baseline="-25000" dirty="0">
                    <a:solidFill>
                      <a:srgbClr val="FF0000"/>
                    </a:solidFill>
                    <a:effectLst>
                      <a:outerShdw blurRad="38100" dist="38100" dir="2700000" algn="tl">
                        <a:srgbClr val="000000">
                          <a:alpha val="43137"/>
                        </a:srgbClr>
                      </a:outerShdw>
                    </a:effectLst>
                    <a:latin typeface="+mn-lt"/>
                  </a:rPr>
                  <a:t>N</a:t>
                </a:r>
                <a:r>
                  <a:rPr lang="zh-CN" altLang="en-US" sz="2000" i="1" dirty="0">
                    <a:solidFill>
                      <a:srgbClr val="FF0000"/>
                    </a:solidFill>
                    <a:effectLst>
                      <a:outerShdw blurRad="38100" dist="38100" dir="2700000" algn="tl">
                        <a:srgbClr val="000000">
                          <a:alpha val="43137"/>
                        </a:srgbClr>
                      </a:outerShdw>
                    </a:effectLst>
                    <a:latin typeface="+mn-lt"/>
                  </a:rPr>
                  <a:t>）</a:t>
                </a:r>
                <a:r>
                  <a:rPr lang="zh-CN" altLang="en-US" sz="2000" dirty="0">
                    <a:solidFill>
                      <a:srgbClr val="FF0000"/>
                    </a:solidFill>
                  </a:rPr>
                  <a:t>中各输入量 </a:t>
                </a:r>
                <a:r>
                  <a:rPr lang="en-US" altLang="zh-CN" sz="2000" i="1" dirty="0">
                    <a:solidFill>
                      <a:srgbClr val="FF0000"/>
                    </a:solidFill>
                    <a:latin typeface="+mn-lt"/>
                  </a:rPr>
                  <a:t>X</a:t>
                </a:r>
                <a:r>
                  <a:rPr lang="en-US" altLang="zh-CN" sz="2000" i="1" baseline="-25000" dirty="0">
                    <a:solidFill>
                      <a:srgbClr val="FF0000"/>
                    </a:solidFill>
                    <a:latin typeface="+mn-lt"/>
                  </a:rPr>
                  <a:t>i </a:t>
                </a:r>
                <a:r>
                  <a:rPr lang="zh-CN" altLang="en-US" sz="2000" dirty="0">
                    <a:solidFill>
                      <a:srgbClr val="FF0000"/>
                    </a:solidFill>
                  </a:rPr>
                  <a:t>相互独立</a:t>
                </a:r>
                <a:r>
                  <a:rPr lang="zh-CN" altLang="en-US" sz="2000" dirty="0"/>
                  <a:t>，</a:t>
                </a:r>
                <a:r>
                  <a:rPr lang="en-US" altLang="zh-CN" sz="2000" dirty="0"/>
                  <a:t> </a:t>
                </a:r>
                <a:r>
                  <a:rPr lang="en-US" altLang="zh-CN" sz="2000" i="1" dirty="0">
                    <a:latin typeface="+mn-lt"/>
                  </a:rPr>
                  <a:t>X</a:t>
                </a:r>
                <a:r>
                  <a:rPr lang="en-US" altLang="zh-CN" sz="2000" i="1" baseline="-25000" dirty="0">
                    <a:latin typeface="+mn-lt"/>
                  </a:rPr>
                  <a:t>i</a:t>
                </a:r>
                <a:r>
                  <a:rPr lang="zh-CN" altLang="en-US" sz="2000" dirty="0"/>
                  <a:t>的不确定度为</a:t>
                </a:r>
                <a:r>
                  <a:rPr lang="en-US" altLang="zh-CN" sz="2000" i="1" dirty="0" err="1">
                    <a:latin typeface="Times New Roman" panose="02020603050405020304" pitchFamily="18" charset="0"/>
                    <a:cs typeface="Times New Roman" panose="02020603050405020304" pitchFamily="18" charset="0"/>
                  </a:rPr>
                  <a:t>u</a:t>
                </a:r>
                <a:r>
                  <a:rPr lang="en-US" altLang="zh-CN" sz="2000" i="1" baseline="-25000" dirty="0" err="1">
                    <a:latin typeface="Times New Roman" panose="02020603050405020304" pitchFamily="18" charset="0"/>
                    <a:cs typeface="Times New Roman" panose="02020603050405020304" pitchFamily="18" charset="0"/>
                  </a:rPr>
                  <a:t>i</a:t>
                </a:r>
                <a:r>
                  <a:rPr lang="en-US" altLang="zh-CN" sz="2000" i="1" baseline="-25000" dirty="0">
                    <a:latin typeface="Times New Roman" panose="02020603050405020304" pitchFamily="18" charset="0"/>
                    <a:cs typeface="Times New Roman" panose="02020603050405020304" pitchFamily="18" charset="0"/>
                  </a:rPr>
                  <a:t> </a:t>
                </a:r>
                <a:r>
                  <a:rPr lang="zh-CN" altLang="en-US" sz="2000" i="1" baseline="-25000" dirty="0">
                    <a:latin typeface="Times New Roman" panose="02020603050405020304" pitchFamily="18" charset="0"/>
                    <a:cs typeface="Times New Roman" panose="02020603050405020304" pitchFamily="18" charset="0"/>
                  </a:rPr>
                  <a:t>，</a:t>
                </a:r>
                <a:r>
                  <a:rPr lang="zh-CN" altLang="en-US" sz="2000" dirty="0"/>
                  <a:t>对应的自由度为</a:t>
                </a:r>
                <a:r>
                  <a:rPr lang="en-US" altLang="zh-CN" sz="2000" i="1" dirty="0">
                    <a:latin typeface="Times New Roman" panose="02020603050405020304" pitchFamily="18" charset="0"/>
                    <a:cs typeface="Times New Roman" panose="02020603050405020304" pitchFamily="18" charset="0"/>
                  </a:rPr>
                  <a:t>v</a:t>
                </a:r>
                <a:r>
                  <a:rPr lang="en-US" altLang="zh-CN" sz="2000" i="1" baseline="-25000" dirty="0">
                    <a:latin typeface="Times New Roman" panose="02020603050405020304" pitchFamily="18" charset="0"/>
                    <a:cs typeface="Times New Roman" panose="02020603050405020304" pitchFamily="18" charset="0"/>
                  </a:rPr>
                  <a:t>i</a:t>
                </a:r>
                <a:r>
                  <a:rPr lang="zh-CN" altLang="en-US" sz="2000" dirty="0"/>
                  <a:t>，输出量</a:t>
                </a:r>
                <a:r>
                  <a:rPr lang="en-US" altLang="zh-CN" sz="2000" dirty="0"/>
                  <a:t>Y</a:t>
                </a:r>
                <a:r>
                  <a:rPr lang="zh-CN" altLang="en-US" sz="2000" dirty="0"/>
                  <a:t>接近正态分布或 </a:t>
                </a:r>
                <a:r>
                  <a:rPr lang="en-US" altLang="zh-CN" sz="2000" i="1" dirty="0"/>
                  <a:t>t </a:t>
                </a:r>
                <a:r>
                  <a:rPr lang="zh-CN" altLang="en-US" sz="2000" dirty="0"/>
                  <a:t>分布时， 合成不确定度 </a:t>
                </a:r>
                <a:r>
                  <a:rPr lang="en-US" altLang="zh-CN" sz="2000" i="1" dirty="0" err="1">
                    <a:latin typeface="+mn-lt"/>
                  </a:rPr>
                  <a:t>u</a:t>
                </a:r>
                <a:r>
                  <a:rPr lang="en-US" altLang="zh-CN" sz="2000" b="1" i="1" baseline="-25000" dirty="0" err="1">
                    <a:latin typeface="Times New Roman" panose="02020603050405020304" pitchFamily="18" charset="0"/>
                    <a:cs typeface="Times New Roman" panose="02020603050405020304" pitchFamily="18" charset="0"/>
                  </a:rPr>
                  <a:t>C</a:t>
                </a:r>
                <a:r>
                  <a:rPr lang="en-US" altLang="zh-CN" sz="2000" b="1" i="1" baseline="-25000" dirty="0">
                    <a:latin typeface="Times New Roman" panose="02020603050405020304" pitchFamily="18" charset="0"/>
                    <a:cs typeface="Times New Roman" panose="02020603050405020304" pitchFamily="18" charset="0"/>
                  </a:rPr>
                  <a:t> </a:t>
                </a:r>
                <a:r>
                  <a:rPr lang="zh-CN" altLang="en-US" sz="2000" dirty="0"/>
                  <a:t>的有效自由度</a:t>
                </a:r>
                <a:r>
                  <a:rPr lang="en-US" altLang="zh-CN" sz="2000" i="1" dirty="0" err="1">
                    <a:latin typeface="Times New Roman" panose="02020603050405020304" pitchFamily="18" charset="0"/>
                    <a:cs typeface="Times New Roman" panose="02020603050405020304" pitchFamily="18" charset="0"/>
                  </a:rPr>
                  <a:t>v</a:t>
                </a:r>
                <a:r>
                  <a:rPr lang="en-US" altLang="zh-CN" sz="2000" i="1" baseline="-25000" dirty="0" err="1">
                    <a:latin typeface="Times New Roman" panose="02020603050405020304" pitchFamily="18" charset="0"/>
                    <a:cs typeface="Times New Roman" panose="02020603050405020304" pitchFamily="18" charset="0"/>
                  </a:rPr>
                  <a:t>eff</a:t>
                </a:r>
                <a:r>
                  <a:rPr lang="en-US" altLang="zh-CN" sz="2000" i="1" baseline="-25000" dirty="0">
                    <a:latin typeface="Times New Roman" panose="02020603050405020304" pitchFamily="18" charset="0"/>
                    <a:cs typeface="Times New Roman" panose="02020603050405020304" pitchFamily="18" charset="0"/>
                  </a:rPr>
                  <a:t> </a:t>
                </a:r>
                <a:r>
                  <a:rPr lang="zh-CN" altLang="en-US" sz="2000" dirty="0"/>
                  <a:t>按公式（</a:t>
                </a:r>
                <a:r>
                  <a:rPr lang="en-US" altLang="zh-CN" sz="2000" dirty="0"/>
                  <a:t>1</a:t>
                </a:r>
                <a:r>
                  <a:rPr lang="zh-CN" altLang="en-US" sz="2000" dirty="0"/>
                  <a:t>）计算：</a:t>
                </a:r>
                <a:endParaRPr lang="en-US" altLang="zh-CN" sz="2000" dirty="0"/>
              </a:p>
              <a:p>
                <a:pPr marL="342900" indent="-342900">
                  <a:lnSpc>
                    <a:spcPct val="150000"/>
                  </a:lnSpc>
                  <a:spcBef>
                    <a:spcPts val="600"/>
                  </a:spcBef>
                  <a:buFont typeface="Wingdings" panose="05000000000000000000" pitchFamily="2" charset="2"/>
                  <a:buChar char="n"/>
                </a:pPr>
                <a:r>
                  <a:rPr lang="zh-CN" altLang="zh-CN" sz="2000" dirty="0"/>
                  <a:t>当测量模型</a:t>
                </a:r>
                <a:r>
                  <a:rPr lang="zh-CN" altLang="zh-CN" sz="2000" dirty="0">
                    <a:effectLst>
                      <a:outerShdw blurRad="38100" dist="38100" dir="2700000" algn="tl">
                        <a:srgbClr val="000000">
                          <a:alpha val="43137"/>
                        </a:srgbClr>
                      </a:outerShdw>
                    </a:effectLst>
                  </a:rPr>
                  <a:t>为</a:t>
                </a:r>
                <a:r>
                  <a:rPr lang="en-US" altLang="zh-CN" sz="2000" dirty="0">
                    <a:solidFill>
                      <a:srgbClr val="FF0000"/>
                    </a:solidFill>
                    <a:effectLst>
                      <a:outerShdw blurRad="38100" dist="38100" dir="2700000" algn="tl">
                        <a:srgbClr val="000000">
                          <a:alpha val="43137"/>
                        </a:srgbClr>
                      </a:outerShdw>
                    </a:effectLst>
                  </a:rPr>
                  <a:t> </a:t>
                </a:r>
                <a14:m>
                  <m:oMath xmlns:m="http://schemas.openxmlformats.org/officeDocument/2006/math">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𝑌</m:t>
                    </m:r>
                    <m:r>
                      <a:rPr lang="en-US" altLang="zh-CN" sz="2000">
                        <a:solidFill>
                          <a:srgbClr val="FF0000"/>
                        </a:solidFill>
                        <a:effectLst>
                          <a:outerShdw blurRad="38100" dist="38100" dir="2700000" algn="tl">
                            <a:srgbClr val="000000">
                              <a:alpha val="43137"/>
                            </a:srgbClr>
                          </a:outerShdw>
                        </a:effectLst>
                        <a:latin typeface="Cambria Math" panose="02040503050406030204" pitchFamily="18" charset="0"/>
                      </a:rPr>
                      <m:t>=</m:t>
                    </m:r>
                    <m:sSubSup>
                      <m:sSubSupPr>
                        <m:ctrlPr>
                          <a:rPr lang="zh-CN" altLang="zh-CN" sz="2000" i="1">
                            <a:solidFill>
                              <a:srgbClr val="FF0000"/>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𝑋</m:t>
                        </m:r>
                      </m:e>
                      <m:sub>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1</m:t>
                        </m:r>
                      </m:sub>
                      <m:sup>
                        <m:sSub>
                          <m:sSubPr>
                            <m:ctrlPr>
                              <a:rPr lang="zh-CN" altLang="zh-CN" sz="2000" i="1">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𝑃</m:t>
                            </m:r>
                          </m:e>
                          <m:sub>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1</m:t>
                            </m:r>
                          </m:sub>
                        </m:sSub>
                      </m:sup>
                    </m:sSubSup>
                    <m:sSubSup>
                      <m:sSubSupPr>
                        <m:ctrlPr>
                          <a:rPr lang="zh-CN" altLang="zh-CN" sz="2000" i="1">
                            <a:solidFill>
                              <a:srgbClr val="FF0000"/>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𝑋</m:t>
                        </m:r>
                      </m:e>
                      <m:sub>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2</m:t>
                        </m:r>
                      </m:sub>
                      <m:sup>
                        <m:sSub>
                          <m:sSubPr>
                            <m:ctrlPr>
                              <a:rPr lang="zh-CN" altLang="zh-CN" sz="2000" i="1">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𝑃</m:t>
                            </m:r>
                          </m:e>
                          <m:sub>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2</m:t>
                            </m:r>
                          </m:sub>
                        </m:sSub>
                      </m:sup>
                    </m:sSubSup>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m:t>
                    </m:r>
                    <m:sSubSup>
                      <m:sSubSupPr>
                        <m:ctrlPr>
                          <a:rPr lang="zh-CN" altLang="zh-CN" sz="2000" i="1">
                            <a:solidFill>
                              <a:srgbClr val="FF0000"/>
                            </a:solidFill>
                            <a:effectLst>
                              <a:outerShdw blurRad="38100" dist="38100" dir="2700000" algn="tl">
                                <a:srgbClr val="000000">
                                  <a:alpha val="43137"/>
                                </a:srgbClr>
                              </a:outerShdw>
                            </a:effectLst>
                            <a:latin typeface="Cambria Math" panose="02040503050406030204" pitchFamily="18" charset="0"/>
                          </a:rPr>
                        </m:ctrlPr>
                      </m:sSubSupPr>
                      <m:e>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𝑋</m:t>
                        </m:r>
                      </m:e>
                      <m:sub>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𝑁</m:t>
                        </m:r>
                      </m:sub>
                      <m:sup>
                        <m:sSub>
                          <m:sSubPr>
                            <m:ctrlPr>
                              <a:rPr lang="zh-CN" altLang="zh-CN" sz="2000" i="1">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𝑃</m:t>
                            </m:r>
                          </m:e>
                          <m:sub>
                            <m:r>
                              <a:rPr lang="en-US" altLang="zh-CN" sz="2000" i="1">
                                <a:solidFill>
                                  <a:srgbClr val="FF0000"/>
                                </a:solidFill>
                                <a:effectLst>
                                  <a:outerShdw blurRad="38100" dist="38100" dir="2700000" algn="tl">
                                    <a:srgbClr val="000000">
                                      <a:alpha val="43137"/>
                                    </a:srgbClr>
                                  </a:outerShdw>
                                </a:effectLst>
                                <a:latin typeface="Cambria Math" panose="02040503050406030204" pitchFamily="18" charset="0"/>
                              </a:rPr>
                              <m:t>𝑁</m:t>
                            </m:r>
                          </m:sub>
                        </m:sSub>
                      </m:sup>
                    </m:sSubSup>
                  </m:oMath>
                </a14:m>
                <a:r>
                  <a:rPr lang="zh-CN" altLang="zh-CN" sz="2000" dirty="0"/>
                  <a:t>，</a:t>
                </a:r>
                <a:r>
                  <a:rPr lang="zh-CN" altLang="en-US" sz="2000" dirty="0"/>
                  <a:t>合成不确定度</a:t>
                </a:r>
                <a:r>
                  <a:rPr lang="en-US" altLang="zh-CN" sz="2000" i="1" dirty="0" err="1">
                    <a:latin typeface="+mn-lt"/>
                  </a:rPr>
                  <a:t>u</a:t>
                </a:r>
                <a:r>
                  <a:rPr lang="en-US" altLang="zh-CN" sz="2000" b="1" i="1" baseline="-25000" dirty="0" err="1">
                    <a:latin typeface="Times New Roman" panose="02020603050405020304" pitchFamily="18" charset="0"/>
                    <a:cs typeface="Times New Roman" panose="02020603050405020304" pitchFamily="18" charset="0"/>
                  </a:rPr>
                  <a:t>C</a:t>
                </a:r>
                <a:r>
                  <a:rPr lang="en-US" altLang="zh-CN" sz="2000" b="1" i="1" baseline="-25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的</a:t>
                </a:r>
                <a:r>
                  <a:rPr lang="zh-CN" altLang="zh-CN" sz="2000" dirty="0"/>
                  <a:t>有效自由度</a:t>
                </a:r>
                <a:r>
                  <a:rPr lang="zh-CN" altLang="en-US" sz="2000" dirty="0"/>
                  <a:t>按公式（</a:t>
                </a:r>
                <a:r>
                  <a:rPr lang="en-US" altLang="zh-CN" sz="2000" dirty="0"/>
                  <a:t>2</a:t>
                </a:r>
                <a:r>
                  <a:rPr lang="zh-CN" altLang="en-US" sz="2000" dirty="0"/>
                  <a:t>）</a:t>
                </a:r>
                <a:r>
                  <a:rPr lang="zh-CN" altLang="zh-CN" sz="2000" dirty="0"/>
                  <a:t>计算</a:t>
                </a:r>
                <a:r>
                  <a:rPr lang="zh-CN" altLang="en-US" sz="2000" dirty="0"/>
                  <a:t>更方便</a:t>
                </a:r>
                <a:endParaRPr lang="en-US" altLang="zh-CN" sz="2000" dirty="0"/>
              </a:p>
            </p:txBody>
          </p:sp>
        </mc:Choice>
        <mc:Fallback xmlns="">
          <p:sp>
            <p:nvSpPr>
              <p:cNvPr id="6" name="矩形 5"/>
              <p:cNvSpPr>
                <a:spLocks noRot="1" noChangeAspect="1" noMove="1" noResize="1" noEditPoints="1" noAdjustHandles="1" noChangeArrowheads="1" noChangeShapeType="1" noTextEdit="1"/>
              </p:cNvSpPr>
              <p:nvPr/>
            </p:nvSpPr>
            <p:spPr>
              <a:xfrm>
                <a:off x="429523" y="2207346"/>
                <a:ext cx="11621240" cy="1642373"/>
              </a:xfrm>
              <a:prstGeom prst="rect">
                <a:avLst/>
              </a:prstGeom>
              <a:blipFill rotWithShape="0">
                <a:blip r:embed="rId3"/>
                <a:stretch>
                  <a:fillRect l="-472" b="-1481"/>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992458" y="3834045"/>
          <a:ext cx="2808287" cy="1095375"/>
        </p:xfrm>
        <a:graphic>
          <a:graphicData uri="http://schemas.openxmlformats.org/presentationml/2006/ole">
            <mc:AlternateContent xmlns:mc="http://schemas.openxmlformats.org/markup-compatibility/2006">
              <mc:Choice xmlns:v="urn:schemas-microsoft-com:vml" Requires="v">
                <p:oleObj spid="_x0000_s43045" name="公式" r:id="rId4" imgW="36271200" imgH="15849600" progId="Equation.3">
                  <p:embed/>
                </p:oleObj>
              </mc:Choice>
              <mc:Fallback>
                <p:oleObj name="公式" r:id="rId4" imgW="36271200" imgH="15849600" progId="Equation.3">
                  <p:embed/>
                  <p:pic>
                    <p:nvPicPr>
                      <p:cNvPr id="0" name="对象 14"/>
                      <p:cNvPicPr/>
                      <p:nvPr/>
                    </p:nvPicPr>
                    <p:blipFill>
                      <a:blip r:embed="rId5"/>
                      <a:stretch>
                        <a:fillRect/>
                      </a:stretch>
                    </p:blipFill>
                    <p:spPr>
                      <a:xfrm>
                        <a:off x="992458" y="3834045"/>
                        <a:ext cx="2808287" cy="109537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010435" y="4984053"/>
          <a:ext cx="2728912" cy="1030287"/>
        </p:xfrm>
        <a:graphic>
          <a:graphicData uri="http://schemas.openxmlformats.org/presentationml/2006/ole">
            <mc:AlternateContent xmlns:mc="http://schemas.openxmlformats.org/markup-compatibility/2006">
              <mc:Choice xmlns:v="urn:schemas-microsoft-com:vml" Requires="v">
                <p:oleObj spid="_x0000_s43046" name="公式" r:id="rId6" imgW="43586400" imgH="16459200" progId="Equation.3">
                  <p:embed/>
                </p:oleObj>
              </mc:Choice>
              <mc:Fallback>
                <p:oleObj name="公式" r:id="rId6" imgW="43586400" imgH="16459200" progId="Equation.3">
                  <p:embed/>
                  <p:pic>
                    <p:nvPicPr>
                      <p:cNvPr id="0" name="对象 15"/>
                      <p:cNvPicPr/>
                      <p:nvPr/>
                    </p:nvPicPr>
                    <p:blipFill>
                      <a:blip r:embed="rId7"/>
                      <a:stretch>
                        <a:fillRect/>
                      </a:stretch>
                    </p:blipFill>
                    <p:spPr>
                      <a:xfrm>
                        <a:off x="1010435" y="4984053"/>
                        <a:ext cx="2728912" cy="103028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4490865" y="3906830"/>
          <a:ext cx="1262838" cy="622268"/>
        </p:xfrm>
        <a:graphic>
          <a:graphicData uri="http://schemas.openxmlformats.org/presentationml/2006/ole">
            <mc:AlternateContent xmlns:mc="http://schemas.openxmlformats.org/markup-compatibility/2006">
              <mc:Choice xmlns:v="urn:schemas-microsoft-com:vml" Requires="v">
                <p:oleObj spid="_x0000_s43047" name="公式" r:id="rId8" imgW="21031200" imgH="10363200" progId="Equation.3">
                  <p:embed/>
                </p:oleObj>
              </mc:Choice>
              <mc:Fallback>
                <p:oleObj name="公式" r:id="rId8" imgW="21031200" imgH="10363200" progId="Equation.3">
                  <p:embed/>
                  <p:pic>
                    <p:nvPicPr>
                      <p:cNvPr id="0" name="对象 6"/>
                      <p:cNvPicPr/>
                      <p:nvPr/>
                    </p:nvPicPr>
                    <p:blipFill>
                      <a:blip r:embed="rId9"/>
                      <a:stretch>
                        <a:fillRect/>
                      </a:stretch>
                    </p:blipFill>
                    <p:spPr>
                      <a:xfrm>
                        <a:off x="4490865" y="3906830"/>
                        <a:ext cx="1262838" cy="622268"/>
                      </a:xfrm>
                      <a:prstGeom prst="rect">
                        <a:avLst/>
                      </a:prstGeom>
                    </p:spPr>
                  </p:pic>
                </p:oleObj>
              </mc:Fallback>
            </mc:AlternateContent>
          </a:graphicData>
        </a:graphic>
      </p:graphicFrame>
      <p:sp>
        <p:nvSpPr>
          <p:cNvPr id="11" name="矩形 10"/>
          <p:cNvSpPr/>
          <p:nvPr/>
        </p:nvSpPr>
        <p:spPr>
          <a:xfrm>
            <a:off x="487671" y="1616024"/>
            <a:ext cx="3358612" cy="586827"/>
          </a:xfrm>
          <a:prstGeom prst="rect">
            <a:avLst/>
          </a:prstGeom>
        </p:spPr>
        <p:txBody>
          <a:bodyPr wrap="none">
            <a:spAutoFit/>
          </a:bodyPr>
          <a:lstStyle/>
          <a:p>
            <a:pPr lvl="0">
              <a:lnSpc>
                <a:spcPct val="150000"/>
              </a:lnSpc>
              <a:spcBef>
                <a:spcPts val="600"/>
              </a:spcBef>
            </a:pPr>
            <a:r>
              <a:rPr lang="zh-CN" altLang="en-US" sz="2400" b="1" dirty="0"/>
              <a:t>韦尔奇</a:t>
            </a:r>
            <a:r>
              <a:rPr lang="en-US" altLang="zh-CN" sz="2400" b="1" dirty="0"/>
              <a:t>-</a:t>
            </a:r>
            <a:r>
              <a:rPr lang="zh-CN" altLang="en-US" sz="2400" b="1" dirty="0"/>
              <a:t>萨特思韦特公式</a:t>
            </a:r>
            <a:endParaRPr lang="en-US" altLang="zh-CN" sz="2400" b="1" dirty="0"/>
          </a:p>
        </p:txBody>
      </p:sp>
      <p:graphicFrame>
        <p:nvGraphicFramePr>
          <p:cNvPr id="12" name="对象 11"/>
          <p:cNvGraphicFramePr>
            <a:graphicFrameLocks noChangeAspect="1"/>
          </p:cNvGraphicFramePr>
          <p:nvPr/>
        </p:nvGraphicFramePr>
        <p:xfrm>
          <a:off x="4585709" y="5634523"/>
          <a:ext cx="1073150" cy="511175"/>
        </p:xfrm>
        <a:graphic>
          <a:graphicData uri="http://schemas.openxmlformats.org/presentationml/2006/ole">
            <mc:AlternateContent xmlns:mc="http://schemas.openxmlformats.org/markup-compatibility/2006">
              <mc:Choice xmlns:v="urn:schemas-microsoft-com:vml" Requires="v">
                <p:oleObj spid="_x0000_s43048" name="公式" r:id="rId10" imgW="20421600" imgH="9753600" progId="Equation.3">
                  <p:embed/>
                </p:oleObj>
              </mc:Choice>
              <mc:Fallback>
                <p:oleObj name="公式" r:id="rId10" imgW="20421600" imgH="9753600" progId="Equation.3">
                  <p:embed/>
                  <p:pic>
                    <p:nvPicPr>
                      <p:cNvPr id="0" name="对象 18"/>
                      <p:cNvPicPr/>
                      <p:nvPr/>
                    </p:nvPicPr>
                    <p:blipFill>
                      <a:blip r:embed="rId11"/>
                      <a:stretch>
                        <a:fillRect/>
                      </a:stretch>
                    </p:blipFill>
                    <p:spPr>
                      <a:xfrm>
                        <a:off x="4585709" y="5634523"/>
                        <a:ext cx="1073150" cy="511175"/>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6000396" y="5641069"/>
          <a:ext cx="1009650" cy="512762"/>
        </p:xfrm>
        <a:graphic>
          <a:graphicData uri="http://schemas.openxmlformats.org/presentationml/2006/ole">
            <mc:AlternateContent xmlns:mc="http://schemas.openxmlformats.org/markup-compatibility/2006">
              <mc:Choice xmlns:v="urn:schemas-microsoft-com:vml" Requires="v">
                <p:oleObj spid="_x0000_s43049" name="公式" r:id="rId12" imgW="19202400" imgH="9753600" progId="Equation.3">
                  <p:embed/>
                </p:oleObj>
              </mc:Choice>
              <mc:Fallback>
                <p:oleObj name="公式" r:id="rId12" imgW="19202400" imgH="9753600" progId="Equation.3">
                  <p:embed/>
                  <p:pic>
                    <p:nvPicPr>
                      <p:cNvPr id="0" name="对象 19"/>
                      <p:cNvPicPr/>
                      <p:nvPr/>
                    </p:nvPicPr>
                    <p:blipFill>
                      <a:blip r:embed="rId13"/>
                      <a:stretch>
                        <a:fillRect/>
                      </a:stretch>
                    </p:blipFill>
                    <p:spPr>
                      <a:xfrm>
                        <a:off x="6000396" y="5641069"/>
                        <a:ext cx="1009650" cy="512762"/>
                      </a:xfrm>
                      <a:prstGeom prst="rect">
                        <a:avLst/>
                      </a:prstGeom>
                    </p:spPr>
                  </p:pic>
                </p:oleObj>
              </mc:Fallback>
            </mc:AlternateContent>
          </a:graphicData>
        </a:graphic>
      </p:graphicFrame>
      <p:sp>
        <p:nvSpPr>
          <p:cNvPr id="16" name="文本框 15"/>
          <p:cNvSpPr txBox="1"/>
          <p:nvPr/>
        </p:nvSpPr>
        <p:spPr>
          <a:xfrm>
            <a:off x="4513871" y="5072871"/>
            <a:ext cx="2147037" cy="369332"/>
          </a:xfrm>
          <a:prstGeom prst="rect">
            <a:avLst/>
          </a:prstGeom>
          <a:noFill/>
        </p:spPr>
        <p:txBody>
          <a:bodyPr wrap="square" rtlCol="0">
            <a:spAutoFit/>
          </a:bodyPr>
          <a:lstStyle/>
          <a:p>
            <a:r>
              <a:rPr lang="zh-CN" altLang="en-US" dirty="0"/>
              <a:t>相对不确定度</a:t>
            </a:r>
          </a:p>
        </p:txBody>
      </p:sp>
    </p:spTree>
  </p:cSld>
  <p:clrMapOvr>
    <a:masterClrMapping/>
  </p:clrMapOvr>
  <p:transition spd="med">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58701" y="975600"/>
            <a:ext cx="11162884" cy="576000"/>
          </a:xfrm>
        </p:spPr>
        <p:txBody>
          <a:bodyPr>
            <a:normAutofit/>
          </a:bodyPr>
          <a:lstStyle/>
          <a:p>
            <a:pPr lvl="0"/>
            <a:r>
              <a:rPr lang="en-US" altLang="zh-CN" dirty="0"/>
              <a:t>B</a:t>
            </a:r>
            <a:r>
              <a:rPr lang="zh-CN" altLang="en-US" dirty="0"/>
              <a:t>类不确定度的</a:t>
            </a:r>
            <a:r>
              <a:rPr lang="zh-CN" altLang="zh-CN" dirty="0"/>
              <a:t>有效自由度</a:t>
            </a:r>
            <a:endParaRPr lang="zh-CN" altLang="en-US" dirty="0"/>
          </a:p>
        </p:txBody>
      </p:sp>
      <mc:AlternateContent xmlns:mc="http://schemas.openxmlformats.org/markup-compatibility/2006" xmlns:a14="http://schemas.microsoft.com/office/drawing/2010/main">
        <mc:Choice Requires="a14">
          <p:sp>
            <p:nvSpPr>
              <p:cNvPr id="4" name="内容占位符 4"/>
              <p:cNvSpPr txBox="1"/>
              <p:nvPr/>
            </p:nvSpPr>
            <p:spPr>
              <a:xfrm>
                <a:off x="875420" y="3310885"/>
                <a:ext cx="11162884" cy="1600951"/>
              </a:xfrm>
              <a:prstGeom prst="rect">
                <a:avLst/>
              </a:prstGeom>
            </p:spPr>
            <p:txBody>
              <a:bodyPr wrap="square">
                <a:sp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Aft>
                    <a:spcPts val="0"/>
                  </a:spcAft>
                  <a:buFont typeface="Calibri" panose="020F0502020204030204" pitchFamily="34" charset="0"/>
                  <a:buNone/>
                </a:pPr>
                <a:r>
                  <a:rPr lang="zh-CN" altLang="en-US" sz="2400" dirty="0"/>
                  <a:t>式中， </a:t>
                </a:r>
                <a:r>
                  <a:rPr lang="zh-CN" altLang="en-US" sz="2400" dirty="0">
                    <a:sym typeface="Symbol" panose="05050102010706020507" pitchFamily="18" charset="2"/>
                  </a:rPr>
                  <a:t></a:t>
                </a:r>
                <a:r>
                  <a:rPr lang="en-US" altLang="zh-CN" sz="2400" dirty="0">
                    <a:sym typeface="Symbol" panose="05050102010706020507" pitchFamily="18" charset="2"/>
                  </a:rPr>
                  <a:t>[</a:t>
                </a:r>
                <a:r>
                  <a:rPr lang="en-US" altLang="zh-CN" sz="2400" i="1" dirty="0" err="1"/>
                  <a:t>u</a:t>
                </a:r>
                <a:r>
                  <a:rPr lang="en-US" altLang="zh-CN" sz="2400" i="1" baseline="-25000" dirty="0" err="1"/>
                  <a:t>B</a:t>
                </a:r>
                <a:r>
                  <a:rPr lang="en-US" altLang="zh-CN" sz="2400" dirty="0">
                    <a:sym typeface="Symbol" panose="05050102010706020507" pitchFamily="18" charset="2"/>
                  </a:rPr>
                  <a:t>]</a:t>
                </a:r>
                <a:r>
                  <a:rPr lang="zh-CN" altLang="en-US" sz="2400" dirty="0">
                    <a:sym typeface="Symbol" panose="05050102010706020507" pitchFamily="18" charset="2"/>
                  </a:rPr>
                  <a:t>代表</a:t>
                </a:r>
                <a:r>
                  <a:rPr lang="zh-CN" altLang="en-US" sz="2400" dirty="0"/>
                  <a:t>不确定度</a:t>
                </a:r>
                <a:r>
                  <a:rPr lang="en-US" altLang="zh-CN" sz="2400" i="1" dirty="0" err="1"/>
                  <a:t>u</a:t>
                </a:r>
                <a:r>
                  <a:rPr lang="en-US" altLang="zh-CN" sz="2400" i="1" baseline="-25000" dirty="0" err="1"/>
                  <a:t>B</a:t>
                </a:r>
                <a:r>
                  <a:rPr lang="zh-CN" altLang="en-US" sz="2400" dirty="0"/>
                  <a:t>的不确定度，</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𝜎</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𝑢</m:t>
                            </m:r>
                            <m:r>
                              <m:rPr>
                                <m:sty m:val="p"/>
                              </m:rPr>
                              <a:rPr lang="en-US" altLang="zh-CN" sz="2400" i="1" baseline="-25000">
                                <a:latin typeface="Cambria Math" panose="02040503050406030204" pitchFamily="18" charset="0"/>
                              </a:rPr>
                              <m:t>B</m:t>
                            </m:r>
                          </m:e>
                        </m:d>
                        <m:r>
                          <a:rPr lang="en-US" altLang="zh-CN" sz="2400" i="1" baseline="-25000">
                            <a:latin typeface="Cambria Math" panose="02040503050406030204" pitchFamily="18" charset="0"/>
                          </a:rPr>
                          <m:t>  </m:t>
                        </m:r>
                      </m:num>
                      <m:den>
                        <m:r>
                          <a:rPr lang="en-US" altLang="zh-CN" sz="2400" i="1">
                            <a:latin typeface="Cambria Math" panose="02040503050406030204" pitchFamily="18" charset="0"/>
                          </a:rPr>
                          <m:t>𝑢</m:t>
                        </m:r>
                        <m:r>
                          <m:rPr>
                            <m:sty m:val="p"/>
                          </m:rPr>
                          <a:rPr lang="en-US" altLang="zh-CN" sz="2400" i="1" baseline="-25000">
                            <a:latin typeface="Cambria Math" panose="02040503050406030204" pitchFamily="18" charset="0"/>
                          </a:rPr>
                          <m:t>B</m:t>
                        </m:r>
                      </m:den>
                    </m:f>
                  </m:oMath>
                </a14:m>
                <a:r>
                  <a:rPr lang="zh-CN" altLang="en-US" sz="2400" dirty="0"/>
                  <a:t>则是不确定度</a:t>
                </a:r>
                <a:r>
                  <a:rPr lang="en-US" altLang="zh-CN" sz="2400" b="1" i="1" dirty="0" err="1">
                    <a:latin typeface="Times New Roman" panose="02020603050405020304" pitchFamily="18" charset="0"/>
                    <a:cs typeface="Times New Roman" panose="02020603050405020304" pitchFamily="18" charset="0"/>
                  </a:rPr>
                  <a:t>u</a:t>
                </a:r>
                <a:r>
                  <a:rPr lang="en-US" altLang="zh-CN" sz="2400" b="1" i="1" baseline="-25000" dirty="0" err="1">
                    <a:latin typeface="Times New Roman" panose="02020603050405020304" pitchFamily="18" charset="0"/>
                    <a:cs typeface="Times New Roman" panose="02020603050405020304" pitchFamily="18" charset="0"/>
                  </a:rPr>
                  <a:t>B</a:t>
                </a:r>
                <a:r>
                  <a:rPr lang="zh-CN" altLang="en-US" sz="2400" dirty="0"/>
                  <a:t>的相对不确定度；</a:t>
                </a:r>
                <a:endParaRPr lang="en-US" altLang="zh-CN" sz="2400" dirty="0"/>
              </a:p>
              <a:p>
                <a:pPr marL="0" indent="0" fontAlgn="auto">
                  <a:lnSpc>
                    <a:spcPct val="150000"/>
                  </a:lnSpc>
                  <a:spcAft>
                    <a:spcPts val="0"/>
                  </a:spcAft>
                  <a:buFont typeface="Calibri" panose="020F0502020204030204" pitchFamily="34" charset="0"/>
                  <a:buNone/>
                </a:pPr>
                <a:r>
                  <a:rPr lang="zh-CN" altLang="en-US" sz="2400" dirty="0"/>
                  <a:t>常用的相对不确定度取值及其有效自由度如表所示：</a:t>
                </a:r>
                <a:endParaRPr lang="en-US" altLang="zh-CN" sz="2400" dirty="0"/>
              </a:p>
            </p:txBody>
          </p:sp>
        </mc:Choice>
        <mc:Fallback xmlns="">
          <p:sp>
            <p:nvSpPr>
              <p:cNvPr id="4" name="内容占位符 4"/>
              <p:cNvSpPr txBox="1">
                <a:spLocks noRot="1" noChangeAspect="1" noMove="1" noResize="1" noEditPoints="1" noAdjustHandles="1" noChangeArrowheads="1" noChangeShapeType="1" noTextEdit="1"/>
              </p:cNvSpPr>
              <p:nvPr/>
            </p:nvSpPr>
            <p:spPr>
              <a:xfrm>
                <a:off x="875420" y="3310885"/>
                <a:ext cx="11162884" cy="1600951"/>
              </a:xfrm>
              <a:prstGeom prst="rect">
                <a:avLst/>
              </a:prstGeom>
              <a:blipFill rotWithShape="1">
                <a:blip r:embed="rId2"/>
                <a:stretch>
                  <a:fillRect l="-3" t="-39" r="5"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585610" y="2540943"/>
                <a:ext cx="2925326" cy="7634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sym typeface="Symbol" panose="05050102010706020507" pitchFamily="18" charset="2"/>
                            </a:rPr>
                            <m:t></m:t>
                          </m:r>
                        </m:e>
                        <m:sub>
                          <m:r>
                            <a:rPr lang="en-US" altLang="zh-CN" i="1">
                              <a:solidFill>
                                <a:schemeClr val="accent1"/>
                              </a:solidFill>
                              <a:latin typeface="Cambria Math" panose="02040503050406030204" pitchFamily="18" charset="0"/>
                            </a:rPr>
                            <m:t>𝐵</m:t>
                          </m:r>
                        </m:sub>
                      </m:sSub>
                      <m:r>
                        <a:rPr lang="en-US" altLang="zh-CN" i="1" smtClean="0">
                          <a:solidFill>
                            <a:schemeClr val="accent1"/>
                          </a:solidFill>
                          <a:latin typeface="Cambria Math" panose="02040503050406030204" pitchFamily="18" charset="0"/>
                          <a:sym typeface="Symbol" panose="05050102010706020507" pitchFamily="18" charset="2"/>
                        </a:rPr>
                        <m:t></m:t>
                      </m:r>
                      <m:f>
                        <m:fPr>
                          <m:ctrlPr>
                            <a:rPr lang="zh-CN"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p>
                        <m:sSupPr>
                          <m:ctrlPr>
                            <a:rPr lang="zh-CN" altLang="zh-CN" i="1">
                              <a:solidFill>
                                <a:schemeClr val="accent1"/>
                              </a:solidFill>
                              <a:latin typeface="Cambria Math" panose="02040503050406030204" pitchFamily="18" charset="0"/>
                            </a:rPr>
                          </m:ctrlPr>
                        </m:sSupPr>
                        <m:e>
                          <m:d>
                            <m:dPr>
                              <m:begChr m:val="["/>
                              <m:endChr m:val="]"/>
                              <m:ctrlPr>
                                <a:rPr lang="zh-CN" altLang="zh-CN" i="1">
                                  <a:solidFill>
                                    <a:schemeClr val="accent1"/>
                                  </a:solidFill>
                                  <a:latin typeface="Cambria Math" panose="02040503050406030204" pitchFamily="18" charset="0"/>
                                </a:rPr>
                              </m:ctrlPr>
                            </m:dPr>
                            <m:e>
                              <m:f>
                                <m:fPr>
                                  <m:ctrlPr>
                                    <a:rPr lang="zh-CN"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𝜎</m:t>
                                  </m:r>
                                  <m:d>
                                    <m:dPr>
                                      <m:begChr m:val="["/>
                                      <m:endChr m:val="]"/>
                                      <m:ctrlPr>
                                        <a:rPr lang="zh-CN"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𝑢</m:t>
                                      </m:r>
                                      <m:r>
                                        <m:rPr>
                                          <m:sty m:val="p"/>
                                        </m:rPr>
                                        <a:rPr lang="en-US" altLang="zh-CN" i="1" baseline="-25000">
                                          <a:solidFill>
                                            <a:schemeClr val="accent1"/>
                                          </a:solidFill>
                                          <a:latin typeface="Cambria Math" panose="02040503050406030204" pitchFamily="18" charset="0"/>
                                        </a:rPr>
                                        <m:t>B</m:t>
                                      </m:r>
                                    </m:e>
                                  </m:d>
                                </m:num>
                                <m:den>
                                  <m:r>
                                    <a:rPr lang="en-US" altLang="zh-CN" i="1">
                                      <a:solidFill>
                                        <a:schemeClr val="accent1"/>
                                      </a:solidFill>
                                      <a:latin typeface="Cambria Math" panose="02040503050406030204" pitchFamily="18" charset="0"/>
                                    </a:rPr>
                                    <m:t>𝑢</m:t>
                                  </m:r>
                                  <m:r>
                                    <m:rPr>
                                      <m:sty m:val="p"/>
                                    </m:rPr>
                                    <a:rPr lang="en-US" altLang="zh-CN" i="1" baseline="-25000">
                                      <a:solidFill>
                                        <a:schemeClr val="accent1"/>
                                      </a:solidFill>
                                      <a:latin typeface="Cambria Math" panose="02040503050406030204" pitchFamily="18" charset="0"/>
                                    </a:rPr>
                                    <m:t>B</m:t>
                                  </m:r>
                                </m:den>
                              </m:f>
                            </m:e>
                          </m:d>
                        </m:e>
                        <m:sup>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2</m:t>
                          </m:r>
                        </m:sup>
                      </m:sSup>
                    </m:oMath>
                  </m:oMathPara>
                </a14:m>
                <a:endParaRPr lang="zh-CN" altLang="en-US" dirty="0">
                  <a:solidFill>
                    <a:schemeClr val="accent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585610" y="2540943"/>
                <a:ext cx="2925326" cy="763414"/>
              </a:xfrm>
              <a:prstGeom prst="rect">
                <a:avLst/>
              </a:prstGeom>
              <a:blipFill rotWithShape="1">
                <a:blip r:embed="rId3"/>
                <a:stretch>
                  <a:fillRect l="-18" t="-40" r="14" b="59"/>
                </a:stretch>
              </a:blipFill>
            </p:spPr>
            <p:txBody>
              <a:bodyPr/>
              <a:lstStyle/>
              <a:p>
                <a:r>
                  <a:rPr lang="zh-CN" altLang="en-US">
                    <a:noFill/>
                  </a:rPr>
                  <a:t> </a:t>
                </a:r>
              </a:p>
            </p:txBody>
          </p:sp>
        </mc:Fallback>
      </mc:AlternateContent>
      <p:sp>
        <p:nvSpPr>
          <p:cNvPr id="6" name="文本框 5"/>
          <p:cNvSpPr txBox="1"/>
          <p:nvPr/>
        </p:nvSpPr>
        <p:spPr>
          <a:xfrm>
            <a:off x="8076220" y="5280904"/>
            <a:ext cx="3832535" cy="830997"/>
          </a:xfrm>
          <a:prstGeom prst="rect">
            <a:avLst/>
          </a:prstGeom>
          <a:noFill/>
        </p:spPr>
        <p:txBody>
          <a:bodyPr wrap="square" rtlCol="0">
            <a:spAutoFit/>
          </a:bodyPr>
          <a:lstStyle/>
          <a:p>
            <a:r>
              <a:rPr lang="en-US" altLang="zh-CN" sz="2400" dirty="0">
                <a:solidFill>
                  <a:srgbClr val="FF0000"/>
                </a:solidFill>
              </a:rPr>
              <a:t>A</a:t>
            </a:r>
            <a:r>
              <a:rPr lang="zh-CN" altLang="en-US" sz="2400" dirty="0">
                <a:solidFill>
                  <a:srgbClr val="FF0000"/>
                </a:solidFill>
              </a:rPr>
              <a:t>类不确定度</a:t>
            </a:r>
            <a:r>
              <a:rPr lang="en-US" altLang="zh-CN" sz="2400" i="1" dirty="0" err="1">
                <a:solidFill>
                  <a:srgbClr val="FF0000"/>
                </a:solidFill>
                <a:latin typeface="+mn-lt"/>
              </a:rPr>
              <a:t>u</a:t>
            </a:r>
            <a:r>
              <a:rPr lang="en-US" altLang="zh-CN" sz="2400" i="1" baseline="-25000" dirty="0" err="1">
                <a:solidFill>
                  <a:srgbClr val="FF0000"/>
                </a:solidFill>
                <a:latin typeface="+mn-lt"/>
              </a:rPr>
              <a:t>A</a:t>
            </a:r>
            <a:r>
              <a:rPr lang="zh-CN" altLang="en-US" sz="2400" dirty="0">
                <a:solidFill>
                  <a:srgbClr val="FF0000"/>
                </a:solidFill>
              </a:rPr>
              <a:t>的有效自由度为</a:t>
            </a:r>
            <a:r>
              <a:rPr lang="en-US" altLang="zh-CN" sz="2400" dirty="0">
                <a:solidFill>
                  <a:srgbClr val="FF0000"/>
                </a:solidFill>
              </a:rPr>
              <a:t>n-1</a:t>
            </a:r>
            <a:r>
              <a:rPr lang="zh-CN" altLang="en-US" sz="2400" dirty="0">
                <a:solidFill>
                  <a:srgbClr val="FF0000"/>
                </a:solidFill>
              </a:rPr>
              <a:t>（测量次数</a:t>
            </a:r>
            <a:r>
              <a:rPr lang="en-US" altLang="zh-CN" sz="2400" dirty="0">
                <a:solidFill>
                  <a:srgbClr val="FF0000"/>
                </a:solidFill>
              </a:rPr>
              <a:t>-1</a:t>
            </a:r>
            <a:r>
              <a:rPr lang="zh-CN" altLang="en-US" sz="2400" dirty="0">
                <a:solidFill>
                  <a:srgbClr val="FF0000"/>
                </a:solidFill>
              </a:rPr>
              <a:t>）</a:t>
            </a:r>
          </a:p>
        </p:txBody>
      </p:sp>
      <p:graphicFrame>
        <p:nvGraphicFramePr>
          <p:cNvPr id="7" name="表格 6"/>
          <p:cNvGraphicFramePr>
            <a:graphicFrameLocks noGrp="1"/>
          </p:cNvGraphicFramePr>
          <p:nvPr/>
        </p:nvGraphicFramePr>
        <p:xfrm>
          <a:off x="1145450" y="5073120"/>
          <a:ext cx="6614912" cy="1097280"/>
        </p:xfrm>
        <a:graphic>
          <a:graphicData uri="http://schemas.openxmlformats.org/drawingml/2006/table">
            <a:tbl>
              <a:tblPr firstRow="1" bandRow="1">
                <a:tableStyleId>{5C22544A-7EE6-4342-B048-85BDC9FD1C3A}</a:tableStyleId>
              </a:tblPr>
              <a:tblGrid>
                <a:gridCol w="1844382">
                  <a:extLst>
                    <a:ext uri="{9D8B030D-6E8A-4147-A177-3AD203B41FA5}">
                      <a16:colId xmlns:a16="http://schemas.microsoft.com/office/drawing/2014/main" val="20000"/>
                    </a:ext>
                  </a:extLst>
                </a:gridCol>
                <a:gridCol w="1215135">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170130">
                  <a:extLst>
                    <a:ext uri="{9D8B030D-6E8A-4147-A177-3AD203B41FA5}">
                      <a16:colId xmlns:a16="http://schemas.microsoft.com/office/drawing/2014/main" val="20003"/>
                    </a:ext>
                  </a:extLst>
                </a:gridCol>
                <a:gridCol w="1305145">
                  <a:extLst>
                    <a:ext uri="{9D8B030D-6E8A-4147-A177-3AD203B41FA5}">
                      <a16:colId xmlns:a16="http://schemas.microsoft.com/office/drawing/2014/main" val="20004"/>
                    </a:ext>
                  </a:extLst>
                </a:gridCol>
              </a:tblGrid>
              <a:tr h="609702">
                <a:tc>
                  <a:txBody>
                    <a:bodyPr/>
                    <a:lstStyle/>
                    <a:p>
                      <a:pPr algn="ctr"/>
                      <a:r>
                        <a:rPr lang="en-US" altLang="zh-CN" i="1" dirty="0" err="1"/>
                        <a:t>u</a:t>
                      </a:r>
                      <a:r>
                        <a:rPr lang="en-US" altLang="zh-CN" i="1" baseline="-25000" dirty="0" err="1"/>
                        <a:t>B</a:t>
                      </a:r>
                      <a:endParaRPr lang="en-US" altLang="zh-CN" i="1" baseline="-25000" dirty="0"/>
                    </a:p>
                    <a:p>
                      <a:pPr algn="ctr"/>
                      <a:r>
                        <a:rPr lang="zh-CN" altLang="en-US" b="0" i="0" baseline="0" dirty="0"/>
                        <a:t>相对不确定度</a:t>
                      </a:r>
                    </a:p>
                  </a:txBody>
                  <a:tcPr/>
                </a:tc>
                <a:tc>
                  <a:txBody>
                    <a:bodyPr/>
                    <a:lstStyle/>
                    <a:p>
                      <a:pPr algn="ctr"/>
                      <a:r>
                        <a:rPr lang="en-US" altLang="zh-CN" dirty="0"/>
                        <a:t>5%</a:t>
                      </a:r>
                      <a:endParaRPr lang="zh-CN" altLang="en-US" dirty="0"/>
                    </a:p>
                  </a:txBody>
                  <a:tcPr/>
                </a:tc>
                <a:tc>
                  <a:txBody>
                    <a:bodyPr/>
                    <a:lstStyle/>
                    <a:p>
                      <a:pPr algn="ctr"/>
                      <a:r>
                        <a:rPr lang="en-US" altLang="zh-CN" dirty="0">
                          <a:solidFill>
                            <a:srgbClr val="FF0000"/>
                          </a:solidFill>
                        </a:rPr>
                        <a:t>10%</a:t>
                      </a:r>
                      <a:endParaRPr lang="zh-CN" altLang="en-US" dirty="0">
                        <a:solidFill>
                          <a:srgbClr val="FF0000"/>
                        </a:solidFill>
                      </a:endParaRPr>
                    </a:p>
                  </a:txBody>
                  <a:tcPr/>
                </a:tc>
                <a:tc>
                  <a:txBody>
                    <a:bodyPr/>
                    <a:lstStyle/>
                    <a:p>
                      <a:pPr algn="ctr"/>
                      <a:r>
                        <a:rPr lang="en-US" altLang="zh-CN" dirty="0"/>
                        <a:t>20%</a:t>
                      </a:r>
                      <a:endParaRPr lang="zh-CN" altLang="en-US" dirty="0"/>
                    </a:p>
                  </a:txBody>
                  <a:tcPr/>
                </a:tc>
                <a:tc>
                  <a:txBody>
                    <a:bodyPr/>
                    <a:lstStyle/>
                    <a:p>
                      <a:pPr algn="ctr"/>
                      <a:r>
                        <a:rPr lang="en-US" altLang="zh-CN" dirty="0"/>
                        <a:t>25%</a:t>
                      </a:r>
                      <a:endParaRPr lang="zh-CN" altLang="en-US" dirty="0"/>
                    </a:p>
                  </a:txBody>
                  <a:tcPr/>
                </a:tc>
                <a:extLst>
                  <a:ext uri="{0D108BD9-81ED-4DB2-BD59-A6C34878D82A}">
                    <a16:rowId xmlns:a16="http://schemas.microsoft.com/office/drawing/2014/main" val="10000"/>
                  </a:ext>
                </a:extLst>
              </a:tr>
              <a:tr h="370840">
                <a:tc>
                  <a:txBody>
                    <a:bodyPr/>
                    <a:lstStyle/>
                    <a:p>
                      <a:pPr algn="ctr"/>
                      <a:r>
                        <a:rPr lang="zh-CN" altLang="en-US" sz="1800" i="0" dirty="0"/>
                        <a:t>有效自由度</a:t>
                      </a:r>
                      <a:r>
                        <a:rPr lang="en-US" altLang="zh-CN" sz="2400" i="1" dirty="0" err="1"/>
                        <a:t>v</a:t>
                      </a:r>
                      <a:r>
                        <a:rPr lang="en-US" altLang="zh-CN" sz="2400" i="0" baseline="-25000" dirty="0" err="1"/>
                        <a:t>B</a:t>
                      </a:r>
                      <a:endParaRPr lang="zh-CN" altLang="en-US" sz="2400" i="0" baseline="-25000" dirty="0"/>
                    </a:p>
                  </a:txBody>
                  <a:tcPr/>
                </a:tc>
                <a:tc>
                  <a:txBody>
                    <a:bodyPr/>
                    <a:lstStyle/>
                    <a:p>
                      <a:pPr algn="ctr"/>
                      <a:r>
                        <a:rPr lang="en-US" altLang="zh-CN" dirty="0"/>
                        <a:t>200</a:t>
                      </a:r>
                      <a:endParaRPr lang="zh-CN" altLang="en-US" dirty="0"/>
                    </a:p>
                  </a:txBody>
                  <a:tcPr/>
                </a:tc>
                <a:tc>
                  <a:txBody>
                    <a:bodyPr/>
                    <a:lstStyle/>
                    <a:p>
                      <a:pPr algn="ctr"/>
                      <a:r>
                        <a:rPr lang="en-US" altLang="zh-CN" dirty="0">
                          <a:solidFill>
                            <a:srgbClr val="FF0000"/>
                          </a:solidFill>
                        </a:rPr>
                        <a:t>50</a:t>
                      </a:r>
                      <a:endParaRPr lang="zh-CN" altLang="en-US" dirty="0">
                        <a:solidFill>
                          <a:srgbClr val="FF0000"/>
                        </a:solidFill>
                      </a:endParaRPr>
                    </a:p>
                  </a:txBody>
                  <a:tcPr/>
                </a:tc>
                <a:tc>
                  <a:txBody>
                    <a:bodyPr/>
                    <a:lstStyle/>
                    <a:p>
                      <a:pPr algn="ctr"/>
                      <a:r>
                        <a:rPr lang="en-US" altLang="zh-CN" dirty="0"/>
                        <a:t>12</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10001"/>
                  </a:ext>
                </a:extLst>
              </a:tr>
            </a:tbl>
          </a:graphicData>
        </a:graphic>
      </p:graphicFrame>
      <p:sp>
        <p:nvSpPr>
          <p:cNvPr id="8" name="矩形 7"/>
          <p:cNvSpPr/>
          <p:nvPr/>
        </p:nvSpPr>
        <p:spPr>
          <a:xfrm>
            <a:off x="5510936" y="2693373"/>
            <a:ext cx="4801314" cy="461665"/>
          </a:xfrm>
          <a:prstGeom prst="rect">
            <a:avLst/>
          </a:prstGeom>
        </p:spPr>
        <p:txBody>
          <a:bodyPr wrap="none">
            <a:spAutoFit/>
          </a:bodyPr>
          <a:lstStyle/>
          <a:p>
            <a:r>
              <a:rPr lang="zh-CN" altLang="en-US" sz="2400" dirty="0"/>
              <a:t>有效自由度的计算结果应取整数；</a:t>
            </a:r>
          </a:p>
        </p:txBody>
      </p:sp>
      <p:sp>
        <p:nvSpPr>
          <p:cNvPr id="9" name="文本框 8"/>
          <p:cNvSpPr txBox="1"/>
          <p:nvPr/>
        </p:nvSpPr>
        <p:spPr>
          <a:xfrm>
            <a:off x="1187194" y="2042810"/>
            <a:ext cx="7245805" cy="461665"/>
          </a:xfrm>
          <a:prstGeom prst="rect">
            <a:avLst/>
          </a:prstGeom>
          <a:noFill/>
        </p:spPr>
        <p:txBody>
          <a:bodyPr wrap="square" rtlCol="0">
            <a:spAutoFit/>
          </a:bodyPr>
          <a:lstStyle/>
          <a:p>
            <a:r>
              <a:rPr lang="en-US" altLang="zh-CN" sz="2400" dirty="0"/>
              <a:t>B</a:t>
            </a:r>
            <a:r>
              <a:rPr lang="zh-CN" altLang="en-US" sz="2400" dirty="0"/>
              <a:t>类不确定度</a:t>
            </a:r>
            <a:r>
              <a:rPr lang="en-US" altLang="zh-CN" sz="2400" i="1" dirty="0" err="1">
                <a:latin typeface="+mn-lt"/>
              </a:rPr>
              <a:t>u</a:t>
            </a:r>
            <a:r>
              <a:rPr lang="en-US" altLang="zh-CN" sz="2400" i="1" baseline="-25000" dirty="0" err="1">
                <a:latin typeface="+mn-lt"/>
              </a:rPr>
              <a:t>B</a:t>
            </a:r>
            <a:r>
              <a:rPr lang="zh-CN" altLang="en-US" sz="2400" dirty="0"/>
              <a:t>的有效自由度可按下式来近似计算</a:t>
            </a:r>
          </a:p>
        </p:txBody>
      </p:sp>
      <p:sp>
        <p:nvSpPr>
          <p:cNvPr id="10" name="文本框 9"/>
          <p:cNvSpPr txBox="1"/>
          <p:nvPr/>
        </p:nvSpPr>
        <p:spPr>
          <a:xfrm>
            <a:off x="8166230" y="4687531"/>
            <a:ext cx="2838576" cy="461665"/>
          </a:xfrm>
          <a:prstGeom prst="rect">
            <a:avLst/>
          </a:prstGeom>
          <a:noFill/>
        </p:spPr>
        <p:txBody>
          <a:bodyPr wrap="square">
            <a:spAutoFit/>
          </a:bodyPr>
          <a:lstStyle/>
          <a:p>
            <a:r>
              <a:rPr lang="en-US" altLang="zh-CN" sz="2400" dirty="0">
                <a:solidFill>
                  <a:srgbClr val="FF0000"/>
                </a:solidFill>
              </a:rPr>
              <a:t>A</a:t>
            </a:r>
            <a:r>
              <a:rPr lang="zh-CN" altLang="en-US" sz="2400" dirty="0">
                <a:solidFill>
                  <a:srgbClr val="FF0000"/>
                </a:solidFill>
              </a:rPr>
              <a:t>类不确定度呢？</a:t>
            </a:r>
            <a:endParaRPr lang="zh-CN" altLang="en-US" sz="2400" dirty="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marL="0" indent="0">
                  <a:buNone/>
                </a:pPr>
                <a:r>
                  <a:rPr lang="zh-CN" altLang="zh-CN" dirty="0"/>
                  <a:t>设</a:t>
                </a:r>
                <a:r>
                  <a:rPr lang="en-US" altLang="zh-CN" i="1" dirty="0">
                    <a:latin typeface="Times New Roman" panose="02020603050405020304" pitchFamily="18" charset="0"/>
                    <a:cs typeface="Times New Roman" panose="02020603050405020304" pitchFamily="18" charset="0"/>
                  </a:rPr>
                  <a:t>Y=f</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X1</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X2</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X3</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=bX</a:t>
                </a:r>
                <a:r>
                  <a:rPr lang="en-US" altLang="zh-CN" i="1"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3</a:t>
                </a:r>
                <a:r>
                  <a:rPr lang="zh-CN" altLang="zh-CN" dirty="0"/>
                  <a:t>，其中</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1</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2</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3</a:t>
                </a:r>
                <a:r>
                  <a:rPr lang="zh-CN" altLang="zh-CN" dirty="0"/>
                  <a:t>的估计值</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1</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2</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3</a:t>
                </a:r>
                <a:r>
                  <a:rPr lang="zh-CN" altLang="zh-CN" dirty="0"/>
                  <a:t>分别是</a:t>
                </a:r>
                <a:r>
                  <a:rPr lang="en-US" altLang="zh-CN" i="1" dirty="0">
                    <a:latin typeface="Times New Roman" panose="02020603050405020304" pitchFamily="18" charset="0"/>
                    <a:cs typeface="Times New Roman" panose="02020603050405020304" pitchFamily="18" charset="0"/>
                  </a:rPr>
                  <a:t>n</a:t>
                </a:r>
                <a:r>
                  <a:rPr lang="en-US" altLang="zh-CN" i="1" baseline="-25000" dirty="0">
                    <a:latin typeface="Times New Roman" panose="02020603050405020304" pitchFamily="18" charset="0"/>
                    <a:cs typeface="Times New Roman" panose="02020603050405020304" pitchFamily="18" charset="0"/>
                  </a:rPr>
                  <a:t>1</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i="1" baseline="-25000" dirty="0">
                    <a:latin typeface="Times New Roman" panose="02020603050405020304" pitchFamily="18" charset="0"/>
                    <a:cs typeface="Times New Roman" panose="02020603050405020304" pitchFamily="18" charset="0"/>
                  </a:rPr>
                  <a:t>2</a:t>
                </a:r>
                <a:r>
                  <a:rPr lang="zh-CN" altLang="zh-CN"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i="1" baseline="-25000" dirty="0">
                    <a:latin typeface="Times New Roman" panose="02020603050405020304" pitchFamily="18" charset="0"/>
                    <a:cs typeface="Times New Roman" panose="02020603050405020304" pitchFamily="18" charset="0"/>
                  </a:rPr>
                  <a:t>3</a:t>
                </a:r>
                <a:r>
                  <a:rPr lang="zh-CN" altLang="zh-CN" dirty="0"/>
                  <a:t>次测量的算术平均值，</a:t>
                </a:r>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=10</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=5</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=15</a:t>
                </a:r>
                <a:r>
                  <a:rPr lang="zh-CN" altLang="zh-CN" dirty="0"/>
                  <a:t>。它们的相对标准不确定度分别为</a:t>
                </a:r>
                <a:r>
                  <a:rPr lang="en-US" altLang="zh-CN" i="1" dirty="0">
                    <a:latin typeface="Times New Roman" panose="02020603050405020304" pitchFamily="18" charset="0"/>
                    <a:cs typeface="Times New Roman" panose="02020603050405020304" pitchFamily="18" charset="0"/>
                  </a:rPr>
                  <a:t>u</a:t>
                </a:r>
                <a:r>
                  <a:rPr lang="en-US" altLang="zh-CN" i="1"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=0.25%</a:t>
                </a:r>
                <a:r>
                  <a:rPr lang="zh-CN"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u</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=0.57%</a:t>
                </a:r>
                <a:r>
                  <a:rPr lang="zh-CN"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u</a:t>
                </a:r>
                <a:r>
                  <a:rPr lang="en-US" altLang="zh-CN" i="1" baseline="-25000" dirty="0">
                    <a:latin typeface="Times New Roman" panose="02020603050405020304" pitchFamily="18" charset="0"/>
                    <a:cs typeface="Times New Roman" panose="02020603050405020304" pitchFamily="18" charset="0"/>
                  </a:rPr>
                  <a:t>3</a:t>
                </a:r>
                <a:r>
                  <a:rPr lang="en-US" altLang="zh-CN" i="1" dirty="0">
                    <a:latin typeface="Times New Roman" panose="02020603050405020304" pitchFamily="18" charset="0"/>
                    <a:cs typeface="Times New Roman" panose="02020603050405020304" pitchFamily="18" charset="0"/>
                  </a:rPr>
                  <a:t>/x</a:t>
                </a:r>
                <a:r>
                  <a:rPr lang="en-US" altLang="zh-CN" i="1"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=0.82%</a:t>
                </a:r>
                <a:r>
                  <a:rPr lang="zh-CN"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解：</a:t>
                </a:r>
                <a:r>
                  <a:rPr lang="en-US" altLang="zh-CN" i="1" dirty="0">
                    <a:latin typeface="Times New Roman" panose="02020603050405020304" pitchFamily="18" charset="0"/>
                    <a:cs typeface="Times New Roman" panose="02020603050405020304" pitchFamily="18" charset="0"/>
                  </a:rPr>
                  <a:t>Y </a:t>
                </a:r>
                <a:r>
                  <a:rPr lang="zh-CN" altLang="en-US" dirty="0">
                    <a:latin typeface="Times New Roman" panose="02020603050405020304" pitchFamily="18" charset="0"/>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类）相对不确定度为：</a:t>
                </a:r>
                <a:endParaRPr lang="zh-CN"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𝑌</m:t>
                          </m:r>
                        </m:sub>
                      </m:sSub>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1</m:t>
                              </m:r>
                            </m:sub>
                            <m:sup>
                              <m:r>
                                <a:rPr lang="en-US" altLang="zh-CN" i="1">
                                  <a:latin typeface="Cambria Math" panose="02040503050406030204" pitchFamily="18" charset="0"/>
                                </a:rPr>
                                <m:t>3</m:t>
                              </m:r>
                            </m:sup>
                            <m:e>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sup>
                                  <m:r>
                                    <a:rPr lang="en-US" altLang="zh-CN" i="1">
                                      <a:latin typeface="Cambria Math" panose="02040503050406030204" pitchFamily="18" charset="0"/>
                                    </a:rPr>
                                    <m:t>2</m:t>
                                  </m:r>
                                </m:sup>
                              </m:sSup>
                            </m:e>
                          </m:nary>
                        </m:e>
                      </m:rad>
                      <m:r>
                        <a:rPr lang="en-US" altLang="zh-CN">
                          <a:latin typeface="Cambria Math" panose="02040503050406030204" pitchFamily="18" charset="0"/>
                        </a:rPr>
                        <m:t>=1.03%</m:t>
                      </m:r>
                    </m:oMath>
                  </m:oMathPara>
                </a14:m>
                <a:endParaRPr lang="en-US" altLang="zh-CN" dirty="0"/>
              </a:p>
              <a:p>
                <a:pPr marL="0" indent="0">
                  <a:buNone/>
                </a:pPr>
                <a:r>
                  <a:rPr lang="zh-CN" altLang="en-US" dirty="0"/>
                  <a:t>有效自由度为：</a:t>
                </a:r>
                <a:endParaRPr lang="en-US" altLang="zh-CN" dirty="0"/>
              </a:p>
              <a:p>
                <a:pPr marL="0" indent="0">
                  <a:buNone/>
                </a:pPr>
                <a14:m>
                  <m:oMathPara xmlns:m="http://schemas.openxmlformats.org/officeDocument/2006/math">
                    <m:oMathParaPr>
                      <m:jc m:val="left"/>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sym typeface="Symbol" panose="05050102010706020507" pitchFamily="18" charset="2"/>
                            </a:rPr>
                            <m:t></m:t>
                          </m:r>
                        </m:e>
                        <m:sub>
                          <m:r>
                            <a:rPr lang="en-US" altLang="zh-CN" i="1">
                              <a:latin typeface="Cambria Math" panose="02040503050406030204" pitchFamily="18" charset="0"/>
                            </a:rPr>
                            <m:t>𝑒𝑓𝑓</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1.03</m:t>
                              </m:r>
                            </m:e>
                            <m:sup>
                              <m:r>
                                <a:rPr lang="en-US" altLang="zh-CN" i="1">
                                  <a:latin typeface="Cambria Math" panose="02040503050406030204" pitchFamily="18" charset="0"/>
                                </a:rPr>
                                <m:t>4</m:t>
                              </m:r>
                            </m:sup>
                          </m:sSup>
                        </m:num>
                        <m:den>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0.25</m:t>
                                  </m:r>
                                </m:e>
                                <m:sup>
                                  <m:r>
                                    <a:rPr lang="en-US" altLang="zh-CN" i="1">
                                      <a:latin typeface="Cambria Math" panose="02040503050406030204" pitchFamily="18" charset="0"/>
                                    </a:rPr>
                                    <m:t>4</m:t>
                                  </m:r>
                                </m:sup>
                              </m:sSup>
                            </m:num>
                            <m:den>
                              <m:r>
                                <a:rPr lang="en-US" altLang="zh-CN" i="1">
                                  <a:latin typeface="Cambria Math" panose="02040503050406030204" pitchFamily="18" charset="0"/>
                                </a:rPr>
                                <m:t>10−1</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0.57</m:t>
                                  </m:r>
                                </m:e>
                                <m:sup>
                                  <m:r>
                                    <a:rPr lang="en-US" altLang="zh-CN" i="1">
                                      <a:latin typeface="Cambria Math" panose="02040503050406030204" pitchFamily="18" charset="0"/>
                                    </a:rPr>
                                    <m:t>4</m:t>
                                  </m:r>
                                </m:sup>
                              </m:sSup>
                            </m:num>
                            <m:den>
                              <m:r>
                                <a:rPr lang="en-US" altLang="zh-CN" i="1">
                                  <a:latin typeface="Cambria Math" panose="02040503050406030204" pitchFamily="18" charset="0"/>
                                </a:rPr>
                                <m:t>5</m:t>
                              </m:r>
                              <m:r>
                                <a:rPr lang="zh-CN" altLang="en-US" i="1">
                                  <a:latin typeface="Cambria Math" panose="02040503050406030204" pitchFamily="18" charset="0"/>
                                </a:rPr>
                                <m:t>−</m:t>
                              </m:r>
                              <m:r>
                                <a:rPr lang="en-US" altLang="zh-CN" i="1">
                                  <a:latin typeface="Cambria Math" panose="02040503050406030204" pitchFamily="18" charset="0"/>
                                </a:rPr>
                                <m:t>1</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0.82</m:t>
                                  </m:r>
                                </m:e>
                                <m:sup>
                                  <m:r>
                                    <a:rPr lang="en-US" altLang="zh-CN" i="1">
                                      <a:latin typeface="Cambria Math" panose="02040503050406030204" pitchFamily="18" charset="0"/>
                                    </a:rPr>
                                    <m:t>4</m:t>
                                  </m:r>
                                </m:sup>
                              </m:sSup>
                            </m:num>
                            <m:den>
                              <m:r>
                                <a:rPr lang="en-US" altLang="zh-CN" i="1">
                                  <a:latin typeface="Cambria Math" panose="02040503050406030204" pitchFamily="18" charset="0"/>
                                </a:rPr>
                                <m:t>15</m:t>
                              </m:r>
                              <m:r>
                                <a:rPr lang="zh-CN" altLang="en-US" i="1">
                                  <a:latin typeface="Cambria Math" panose="02040503050406030204" pitchFamily="18" charset="0"/>
                                </a:rPr>
                                <m:t>−</m:t>
                              </m:r>
                              <m:r>
                                <a:rPr lang="en-US" altLang="zh-CN" i="1">
                                  <a:latin typeface="Cambria Math" panose="02040503050406030204" pitchFamily="18" charset="0"/>
                                </a:rPr>
                                <m:t>1</m:t>
                              </m:r>
                            </m:den>
                          </m:f>
                        </m:den>
                      </m:f>
                      <m:r>
                        <a:rPr lang="en-US" altLang="zh-CN" i="1">
                          <a:latin typeface="Cambria Math" panose="02040503050406030204" pitchFamily="18" charset="0"/>
                        </a:rPr>
                        <m:t>=19.0=19</m:t>
                      </m:r>
                    </m:oMath>
                  </m:oMathPara>
                </a14:m>
                <a:endParaRPr lang="zh-CN" altLang="en-US" dirty="0"/>
              </a:p>
            </p:txBody>
          </p:sp>
        </mc:Choice>
        <mc:Fallback xmlns="">
          <p:sp>
            <p:nvSpPr>
              <p:cNvPr id="2" name="内容占位符 1"/>
              <p:cNvSpPr>
                <a:spLocks noRot="1" noChangeAspect="1" noMove="1" noResize="1" noEditPoints="1" noAdjustHandles="1" noChangeArrowheads="1" noChangeShapeType="1" noTextEdit="1"/>
              </p:cNvSpPr>
              <p:nvPr>
                <p:ph sz="quarter" idx="10"/>
              </p:nvPr>
            </p:nvSpPr>
            <p:spPr>
              <a:blipFill rotWithShape="1">
                <a:blip r:embed="rId2"/>
                <a:stretch>
                  <a:fillRect l="-2" t="-8" r="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t>【</a:t>
            </a:r>
            <a:r>
              <a:rPr lang="zh-CN" altLang="en-US" dirty="0"/>
              <a:t>例</a:t>
            </a:r>
            <a:r>
              <a:rPr lang="en-US" altLang="zh-CN" dirty="0"/>
              <a:t>】</a:t>
            </a:r>
            <a:endParaRPr lang="zh-CN" altLang="en-US" dirty="0"/>
          </a:p>
        </p:txBody>
      </p:sp>
    </p:spTree>
  </p:cSld>
  <p:clrMapOvr>
    <a:masterClrMapping/>
  </p:clrMapOvr>
  <p:transition spd="med">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560385" y="638690"/>
                <a:ext cx="11386265" cy="4921498"/>
              </a:xfrm>
            </p:spPr>
            <p:txBody>
              <a:bodyPr>
                <a:normAutofit/>
              </a:bodyPr>
              <a:lstStyle/>
              <a:p>
                <a:pPr marL="0" indent="0">
                  <a:buNone/>
                </a:pPr>
                <a:r>
                  <a:rPr lang="zh-CN" altLang="en-US" dirty="0"/>
                  <a:t>【例】</a:t>
                </a:r>
                <a:r>
                  <a:rPr lang="en-US" altLang="zh-CN" dirty="0"/>
                  <a:t> </a:t>
                </a:r>
                <a:r>
                  <a:rPr lang="zh-CN" altLang="zh-CN" dirty="0"/>
                  <a:t>某电子设备需要使用</a:t>
                </a:r>
                <a:r>
                  <a:rPr lang="en-US" altLang="zh-CN" dirty="0"/>
                  <a:t>1k</a:t>
                </a:r>
                <a:r>
                  <a:rPr lang="en-US" altLang="zh-CN" dirty="0">
                    <a:sym typeface="Symbol" panose="05050102010706020507" pitchFamily="18" charset="2"/>
                  </a:rPr>
                  <a:t></a:t>
                </a:r>
                <a:r>
                  <a:rPr lang="zh-CN" altLang="zh-CN" dirty="0"/>
                  <a:t>的电阻器</a:t>
                </a:r>
                <a:r>
                  <a:rPr lang="en-US" altLang="zh-CN" dirty="0"/>
                  <a:t>, </a:t>
                </a:r>
                <a:r>
                  <a:rPr lang="zh-CN" altLang="zh-CN" dirty="0"/>
                  <a:t>设计要求其允许误差极限在土</a:t>
                </a:r>
                <a:r>
                  <a:rPr lang="en-US" altLang="zh-CN" dirty="0"/>
                  <a:t>0. 2% </a:t>
                </a:r>
                <a:r>
                  <a:rPr lang="zh-CN" altLang="zh-CN" dirty="0"/>
                  <a:t>以内。为此</a:t>
                </a:r>
                <a:r>
                  <a:rPr lang="en-US" altLang="zh-CN" dirty="0"/>
                  <a:t>, </a:t>
                </a:r>
                <a:r>
                  <a:rPr lang="zh-CN" altLang="zh-CN" dirty="0"/>
                  <a:t>用一台</a:t>
                </a:r>
                <a14:m>
                  <m:oMath xmlns:m="http://schemas.openxmlformats.org/officeDocument/2006/math">
                    <m:r>
                      <a:rPr lang="en-US" altLang="zh-CN">
                        <a:latin typeface="Cambria Math" panose="02040503050406030204" pitchFamily="18" charset="0"/>
                      </a:rPr>
                      <m:t>4</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r>
                  <a:rPr lang="zh-CN" altLang="zh-CN" dirty="0"/>
                  <a:t>数字多用表直接测量随机抽取的</a:t>
                </a:r>
                <a:r>
                  <a:rPr lang="en-US" altLang="zh-CN" dirty="0"/>
                  <a:t>10</a:t>
                </a:r>
                <a:r>
                  <a:rPr lang="zh-CN" altLang="zh-CN" dirty="0"/>
                  <a:t>个电阻，以确定其电阻值是否满足技术要求。（计算</a:t>
                </a:r>
                <a:r>
                  <a:rPr lang="en-US" altLang="zh-CN" dirty="0"/>
                  <a:t>B</a:t>
                </a:r>
                <a:r>
                  <a:rPr lang="zh-CN" altLang="en-US" dirty="0"/>
                  <a:t>类不确定度时，分布类型为均匀分布，相对不确定度为</a:t>
                </a:r>
                <a:r>
                  <a:rPr lang="en-US" altLang="zh-CN" dirty="0"/>
                  <a:t>10%</a:t>
                </a:r>
                <a:r>
                  <a:rPr lang="zh-CN" altLang="zh-CN" dirty="0"/>
                  <a:t>）。该仪表的技术指标如下：</a:t>
                </a:r>
              </a:p>
              <a:p>
                <a:pPr marL="0" indent="0">
                  <a:buNone/>
                </a:pPr>
                <a:r>
                  <a:rPr lang="en-US" altLang="zh-CN" dirty="0"/>
                  <a:t>	</a:t>
                </a:r>
                <a:r>
                  <a:rPr lang="zh-CN" altLang="zh-CN" dirty="0"/>
                  <a:t>最大允许误差</a:t>
                </a:r>
                <a:r>
                  <a:rPr lang="en-US" altLang="zh-CN" dirty="0">
                    <a:sym typeface="Symbol" panose="05050102010706020507" pitchFamily="18" charset="2"/>
                  </a:rPr>
                  <a:t></a:t>
                </a:r>
                <a:r>
                  <a:rPr lang="en-US" altLang="zh-CN" dirty="0"/>
                  <a:t>=</a:t>
                </a:r>
                <a:r>
                  <a:rPr lang="en-US" altLang="zh-CN" dirty="0">
                    <a:sym typeface="Symbol" panose="05050102010706020507" pitchFamily="18" charset="2"/>
                  </a:rPr>
                  <a:t></a:t>
                </a:r>
                <a:r>
                  <a:rPr lang="zh-CN" altLang="zh-CN" dirty="0"/>
                  <a:t>（</a:t>
                </a:r>
                <a:r>
                  <a:rPr lang="en-US" altLang="zh-CN" dirty="0"/>
                  <a:t>0.01%*</a:t>
                </a:r>
                <a:r>
                  <a:rPr lang="zh-CN" altLang="zh-CN" dirty="0"/>
                  <a:t>读数</a:t>
                </a:r>
                <a:r>
                  <a:rPr lang="en-US" altLang="zh-CN" dirty="0"/>
                  <a:t>+1</a:t>
                </a:r>
                <a:r>
                  <a:rPr lang="zh-CN" altLang="zh-CN" dirty="0"/>
                  <a:t>个</a:t>
                </a:r>
                <a:r>
                  <a:rPr lang="en-US" altLang="zh-CN" dirty="0"/>
                  <a:t>LSB</a:t>
                </a:r>
                <a:r>
                  <a:rPr lang="zh-CN" altLang="zh-CN" dirty="0"/>
                  <a:t>）</a:t>
                </a:r>
              </a:p>
              <a:p>
                <a:pPr marL="0" indent="0">
                  <a:buNone/>
                </a:pPr>
                <a:r>
                  <a:rPr lang="en-US" altLang="zh-CN" dirty="0"/>
                  <a:t>	</a:t>
                </a:r>
                <a:r>
                  <a:rPr lang="zh-CN" altLang="zh-CN" dirty="0"/>
                  <a:t>满量程数值：</a:t>
                </a:r>
                <a:r>
                  <a:rPr lang="en-US" altLang="zh-CN" dirty="0"/>
                  <a:t>1999.9</a:t>
                </a:r>
                <a:r>
                  <a:rPr lang="en-US" altLang="zh-CN" dirty="0">
                    <a:sym typeface="Symbol" panose="05050102010706020507" pitchFamily="18" charset="2"/>
                  </a:rPr>
                  <a:t></a:t>
                </a:r>
                <a:endParaRPr lang="zh-CN" altLang="zh-CN" dirty="0"/>
              </a:p>
              <a:p>
                <a:pPr marL="0" indent="0">
                  <a:buNone/>
                </a:pPr>
                <a:r>
                  <a:rPr lang="en-US" altLang="zh-CN" dirty="0"/>
                  <a:t>	</a:t>
                </a:r>
                <a:r>
                  <a:rPr lang="zh-CN" altLang="zh-CN" dirty="0"/>
                  <a:t>分辨力：</a:t>
                </a:r>
                <a:r>
                  <a:rPr lang="en-US" altLang="zh-CN" dirty="0"/>
                  <a:t>0.1</a:t>
                </a:r>
                <a:r>
                  <a:rPr lang="en-US" altLang="zh-CN" dirty="0">
                    <a:sym typeface="Symbol" panose="05050102010706020507" pitchFamily="18" charset="2"/>
                  </a:rPr>
                  <a:t></a:t>
                </a:r>
                <a:endParaRPr lang="zh-CN" altLang="zh-CN" dirty="0"/>
              </a:p>
              <a:p>
                <a:pPr marL="0" indent="0">
                  <a:buNone/>
                </a:pPr>
                <a:r>
                  <a:rPr lang="en-US" altLang="zh-CN" dirty="0"/>
                  <a:t>	</a:t>
                </a:r>
                <a:r>
                  <a:rPr lang="zh-CN" altLang="zh-CN" dirty="0"/>
                  <a:t>温度系数：当温度在</a:t>
                </a:r>
                <a:r>
                  <a:rPr lang="en-US" altLang="zh-CN" dirty="0"/>
                  <a:t>5</a:t>
                </a:r>
                <a:r>
                  <a:rPr lang="en-US" altLang="zh-CN" dirty="0">
                    <a:sym typeface="Symbol" panose="05050102010706020507" pitchFamily="18" charset="2"/>
                  </a:rPr>
                  <a:t></a:t>
                </a:r>
                <a:r>
                  <a:rPr lang="en-US" altLang="zh-CN" dirty="0"/>
                  <a:t>C -25</a:t>
                </a:r>
                <a:r>
                  <a:rPr lang="en-US" altLang="zh-CN" dirty="0">
                    <a:sym typeface="Symbol" panose="05050102010706020507" pitchFamily="18" charset="2"/>
                  </a:rPr>
                  <a:t></a:t>
                </a:r>
                <a:r>
                  <a:rPr lang="en-US" altLang="zh-CN" dirty="0"/>
                  <a:t>C</a:t>
                </a:r>
                <a:r>
                  <a:rPr lang="zh-CN" altLang="zh-CN" dirty="0"/>
                  <a:t>度，温度系数的变化可忽略</a:t>
                </a:r>
              </a:p>
              <a:p>
                <a:pPr marL="0" indent="0">
                  <a:buNone/>
                </a:pPr>
                <a:r>
                  <a:rPr lang="en-US" altLang="zh-CN" dirty="0"/>
                  <a:t>	</a:t>
                </a:r>
                <a:r>
                  <a:rPr lang="zh-CN" altLang="zh-CN" dirty="0"/>
                  <a:t>实验数据记录</a:t>
                </a:r>
                <a:r>
                  <a:rPr lang="en-US" altLang="zh-CN" dirty="0"/>
                  <a:t>:  </a:t>
                </a:r>
                <a:r>
                  <a:rPr lang="zh-CN" altLang="zh-CN" dirty="0"/>
                  <a:t>温度</a:t>
                </a:r>
                <a:r>
                  <a:rPr lang="en-US" altLang="zh-CN" dirty="0"/>
                  <a:t> 21</a:t>
                </a:r>
                <a:r>
                  <a:rPr lang="en-US" altLang="zh-CN" dirty="0">
                    <a:sym typeface="Symbol" panose="05050102010706020507" pitchFamily="18" charset="2"/>
                  </a:rPr>
                  <a:t></a:t>
                </a:r>
                <a:r>
                  <a:rPr lang="en-US" altLang="zh-CN" dirty="0"/>
                  <a:t>1</a:t>
                </a:r>
                <a:r>
                  <a:rPr lang="en-US" altLang="zh-CN" dirty="0">
                    <a:sym typeface="Symbol" panose="05050102010706020507" pitchFamily="18" charset="2"/>
                  </a:rPr>
                  <a:t></a:t>
                </a:r>
                <a:r>
                  <a:rPr lang="en-US" altLang="zh-CN" dirty="0"/>
                  <a:t>C</a:t>
                </a:r>
                <a:endParaRPr lang="zh-CN" altLang="zh-CN"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560385" y="638690"/>
                <a:ext cx="11386265" cy="4921498"/>
              </a:xfrm>
              <a:blipFill rotWithShape="0">
                <a:blip r:embed="rId2"/>
                <a:stretch>
                  <a:fillRect l="-589"/>
                </a:stretch>
              </a:blipFill>
            </p:spPr>
            <p:txBody>
              <a:bodyPr/>
              <a:lstStyle/>
              <a:p>
                <a:r>
                  <a:rPr lang="zh-CN" altLang="en-US">
                    <a:noFill/>
                  </a:rPr>
                  <a:t> </a:t>
                </a:r>
              </a:p>
            </p:txBody>
          </p:sp>
        </mc:Fallback>
      </mc:AlternateContent>
      <p:graphicFrame>
        <p:nvGraphicFramePr>
          <p:cNvPr id="4" name="表格 3"/>
          <p:cNvGraphicFramePr>
            <a:graphicFrameLocks noGrp="1"/>
          </p:cNvGraphicFramePr>
          <p:nvPr/>
        </p:nvGraphicFramePr>
        <p:xfrm>
          <a:off x="1505490" y="5094185"/>
          <a:ext cx="8685961" cy="1108824"/>
        </p:xfrm>
        <a:graphic>
          <a:graphicData uri="http://schemas.openxmlformats.org/drawingml/2006/table">
            <a:tbl>
              <a:tblPr firstRow="1" firstCol="1" bandRow="1">
                <a:tableStyleId>{5C22544A-7EE6-4342-B048-85BDC9FD1C3A}</a:tableStyleId>
              </a:tblPr>
              <a:tblGrid>
                <a:gridCol w="767821">
                  <a:extLst>
                    <a:ext uri="{9D8B030D-6E8A-4147-A177-3AD203B41FA5}">
                      <a16:colId xmlns:a16="http://schemas.microsoft.com/office/drawing/2014/main" val="20000"/>
                    </a:ext>
                  </a:extLst>
                </a:gridCol>
                <a:gridCol w="791814">
                  <a:extLst>
                    <a:ext uri="{9D8B030D-6E8A-4147-A177-3AD203B41FA5}">
                      <a16:colId xmlns:a16="http://schemas.microsoft.com/office/drawing/2014/main" val="20001"/>
                    </a:ext>
                  </a:extLst>
                </a:gridCol>
                <a:gridCol w="791814">
                  <a:extLst>
                    <a:ext uri="{9D8B030D-6E8A-4147-A177-3AD203B41FA5}">
                      <a16:colId xmlns:a16="http://schemas.microsoft.com/office/drawing/2014/main" val="20002"/>
                    </a:ext>
                  </a:extLst>
                </a:gridCol>
                <a:gridCol w="791814">
                  <a:extLst>
                    <a:ext uri="{9D8B030D-6E8A-4147-A177-3AD203B41FA5}">
                      <a16:colId xmlns:a16="http://schemas.microsoft.com/office/drawing/2014/main" val="20003"/>
                    </a:ext>
                  </a:extLst>
                </a:gridCol>
                <a:gridCol w="791814">
                  <a:extLst>
                    <a:ext uri="{9D8B030D-6E8A-4147-A177-3AD203B41FA5}">
                      <a16:colId xmlns:a16="http://schemas.microsoft.com/office/drawing/2014/main" val="20004"/>
                    </a:ext>
                  </a:extLst>
                </a:gridCol>
                <a:gridCol w="791814">
                  <a:extLst>
                    <a:ext uri="{9D8B030D-6E8A-4147-A177-3AD203B41FA5}">
                      <a16:colId xmlns:a16="http://schemas.microsoft.com/office/drawing/2014/main" val="20005"/>
                    </a:ext>
                  </a:extLst>
                </a:gridCol>
                <a:gridCol w="791814">
                  <a:extLst>
                    <a:ext uri="{9D8B030D-6E8A-4147-A177-3AD203B41FA5}">
                      <a16:colId xmlns:a16="http://schemas.microsoft.com/office/drawing/2014/main" val="20006"/>
                    </a:ext>
                  </a:extLst>
                </a:gridCol>
                <a:gridCol w="791814">
                  <a:extLst>
                    <a:ext uri="{9D8B030D-6E8A-4147-A177-3AD203B41FA5}">
                      <a16:colId xmlns:a16="http://schemas.microsoft.com/office/drawing/2014/main" val="20007"/>
                    </a:ext>
                  </a:extLst>
                </a:gridCol>
                <a:gridCol w="791814">
                  <a:extLst>
                    <a:ext uri="{9D8B030D-6E8A-4147-A177-3AD203B41FA5}">
                      <a16:colId xmlns:a16="http://schemas.microsoft.com/office/drawing/2014/main" val="20008"/>
                    </a:ext>
                  </a:extLst>
                </a:gridCol>
                <a:gridCol w="791814">
                  <a:extLst>
                    <a:ext uri="{9D8B030D-6E8A-4147-A177-3AD203B41FA5}">
                      <a16:colId xmlns:a16="http://schemas.microsoft.com/office/drawing/2014/main" val="20009"/>
                    </a:ext>
                  </a:extLst>
                </a:gridCol>
                <a:gridCol w="791814">
                  <a:extLst>
                    <a:ext uri="{9D8B030D-6E8A-4147-A177-3AD203B41FA5}">
                      <a16:colId xmlns:a16="http://schemas.microsoft.com/office/drawing/2014/main" val="20010"/>
                    </a:ext>
                  </a:extLst>
                </a:gridCol>
              </a:tblGrid>
              <a:tr h="554412">
                <a:tc>
                  <a:txBody>
                    <a:bodyPr/>
                    <a:lstStyle/>
                    <a:p>
                      <a:pPr marR="66675" algn="l">
                        <a:lnSpc>
                          <a:spcPct val="150000"/>
                        </a:lnSpc>
                        <a:spcAft>
                          <a:spcPts val="0"/>
                        </a:spcAft>
                      </a:pPr>
                      <a:r>
                        <a:rPr lang="zh-CN" sz="2000" kern="100" dirty="0">
                          <a:effectLst/>
                        </a:rPr>
                        <a:t>次数</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1</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2</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3</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4</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5</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a:effectLst/>
                        </a:rPr>
                        <a:t>6</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a:effectLst/>
                        </a:rPr>
                        <a:t>7</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8</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a:effectLst/>
                        </a:rPr>
                        <a:t>9</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a:effectLst/>
                        </a:rPr>
                        <a:t>10</a:t>
                      </a:r>
                      <a:endParaRPr lang="zh-CN" sz="2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554412">
                <a:tc>
                  <a:txBody>
                    <a:bodyPr/>
                    <a:lstStyle/>
                    <a:p>
                      <a:pPr marR="66675" algn="l">
                        <a:lnSpc>
                          <a:spcPct val="150000"/>
                        </a:lnSpc>
                        <a:spcAft>
                          <a:spcPts val="0"/>
                        </a:spcAft>
                      </a:pPr>
                      <a:r>
                        <a:rPr lang="zh-CN" sz="2000" kern="100">
                          <a:effectLst/>
                        </a:rPr>
                        <a:t>读数</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a:effectLst/>
                        </a:rPr>
                        <a:t>999.2</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a:effectLst/>
                        </a:rPr>
                        <a:t>999.7</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a:effectLst/>
                        </a:rPr>
                        <a:t>999.5</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a:effectLst/>
                        </a:rPr>
                        <a:t>999.6</a:t>
                      </a:r>
                      <a:endParaRPr lang="zh-CN" sz="2800" kern="10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998.8</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999.4</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998.9</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999.3</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998.9</a:t>
                      </a:r>
                      <a:endParaRPr lang="zh-CN" sz="2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R="66675" algn="l">
                        <a:lnSpc>
                          <a:spcPct val="150000"/>
                        </a:lnSpc>
                        <a:spcAft>
                          <a:spcPts val="0"/>
                        </a:spcAft>
                      </a:pPr>
                      <a:r>
                        <a:rPr lang="en-US" sz="2000" kern="100" dirty="0">
                          <a:effectLst/>
                        </a:rPr>
                        <a:t>999.0</a:t>
                      </a:r>
                      <a:endParaRPr lang="zh-CN" sz="2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bl>
          </a:graphicData>
        </a:graphic>
      </p:graphicFrame>
    </p:spTree>
  </p:cSld>
  <p:clrMapOvr>
    <a:masterClrMapping/>
  </p:clrMapOvr>
  <p:transition spd="med">
    <p:pu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a:spLocks noGrp="1"/>
          </p:cNvSpPr>
          <p:nvPr>
            <p:ph type="title"/>
          </p:nvPr>
        </p:nvSpPr>
        <p:spPr>
          <a:xfrm>
            <a:off x="658701" y="975600"/>
            <a:ext cx="11162884" cy="576000"/>
          </a:xfrm>
        </p:spPr>
        <p:txBody>
          <a:bodyPr/>
          <a:lstStyle/>
          <a:p>
            <a:r>
              <a:rPr lang="en-US" altLang="zh-CN" dirty="0"/>
              <a:t>1. A</a:t>
            </a:r>
            <a:r>
              <a:rPr lang="zh-CN" altLang="en-US" dirty="0"/>
              <a:t>类不确定度的评定</a:t>
            </a:r>
          </a:p>
        </p:txBody>
      </p:sp>
      <mc:AlternateContent xmlns:mc="http://schemas.openxmlformats.org/markup-compatibility/2006" xmlns:a14="http://schemas.microsoft.com/office/drawing/2010/main">
        <mc:Choice Requires="a14">
          <p:sp>
            <p:nvSpPr>
              <p:cNvPr id="14" name="矩形 13"/>
              <p:cNvSpPr/>
              <p:nvPr/>
            </p:nvSpPr>
            <p:spPr>
              <a:xfrm>
                <a:off x="1178091" y="1639738"/>
                <a:ext cx="3148490" cy="112864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acc>
                        <m:accPr>
                          <m:chr m:val="̅"/>
                          <m:ctrlPr>
                            <a:rPr lang="zh-CN" altLang="zh-CN" sz="2400" i="1" smtClean="0">
                              <a:latin typeface="Cambria Math" panose="02040503050406030204" pitchFamily="18" charset="0"/>
                            </a:rPr>
                          </m:ctrlPr>
                        </m:accPr>
                        <m:e>
                          <m:r>
                            <a:rPr lang="en-US" altLang="zh-CN" sz="2400" i="1">
                              <a:latin typeface="Cambria Math" panose="02040503050406030204" pitchFamily="18" charset="0"/>
                            </a:rPr>
                            <m:t>𝑅</m:t>
                          </m:r>
                        </m:e>
                      </m:acc>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10</m:t>
                          </m:r>
                        </m:den>
                      </m:f>
                      <m:nary>
                        <m:naryPr>
                          <m:chr m:val="∑"/>
                          <m:limLoc m:val="undOvr"/>
                          <m:ctrlPr>
                            <a:rPr lang="zh-CN" altLang="zh-CN" sz="2400" i="1" smtClean="0">
                              <a:latin typeface="Cambria Math" panose="02040503050406030204" pitchFamily="18" charset="0"/>
                            </a:rPr>
                          </m:ctrlPr>
                        </m:naryPr>
                        <m:sub>
                          <m:r>
                            <a:rPr lang="en-US" altLang="zh-CN" sz="2400" i="1">
                              <a:latin typeface="Cambria Math" panose="02040503050406030204" pitchFamily="18" charset="0"/>
                            </a:rPr>
                            <m:t>1</m:t>
                          </m:r>
                        </m:sub>
                        <m:sup>
                          <m:r>
                            <a:rPr lang="en-US" altLang="zh-CN" sz="2400" i="1">
                              <a:latin typeface="Cambria Math" panose="02040503050406030204" pitchFamily="18" charset="0"/>
                            </a:rPr>
                            <m:t>10</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=999.2</m:t>
                          </m:r>
                        </m:e>
                      </m:nary>
                    </m:oMath>
                  </m:oMathPara>
                </a14:m>
                <a:endParaRPr lang="zh-CN" altLang="zh-CN" sz="2400" dirty="0"/>
              </a:p>
            </p:txBody>
          </p:sp>
        </mc:Choice>
        <mc:Fallback xmlns="">
          <p:sp>
            <p:nvSpPr>
              <p:cNvPr id="14" name="矩形 13"/>
              <p:cNvSpPr>
                <a:spLocks noRot="1" noChangeAspect="1" noMove="1" noResize="1" noEditPoints="1" noAdjustHandles="1" noChangeArrowheads="1" noChangeShapeType="1" noTextEdit="1"/>
              </p:cNvSpPr>
              <p:nvPr/>
            </p:nvSpPr>
            <p:spPr>
              <a:xfrm>
                <a:off x="1178091" y="1639738"/>
                <a:ext cx="3148490" cy="1128642"/>
              </a:xfrm>
              <a:prstGeom prst="rect">
                <a:avLst/>
              </a:prstGeom>
              <a:blipFill rotWithShape="1">
                <a:blip r:embed="rId2"/>
                <a:stretch>
                  <a:fillRect l="-5" t="-15" r="10"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036307" y="2664399"/>
                <a:ext cx="6379567" cy="1529201"/>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𝜎</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m:t>
                      </m:r>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𝑛</m:t>
                              </m:r>
                              <m:r>
                                <a:rPr lang="en-US" altLang="zh-CN" sz="2400" i="1">
                                  <a:latin typeface="Cambria Math" panose="02040503050406030204" pitchFamily="18" charset="0"/>
                                </a:rPr>
                                <m:t>−1</m:t>
                              </m:r>
                            </m:den>
                          </m:f>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𝑅</m:t>
                                      </m:r>
                                    </m:e>
                                  </m:acc>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e>
                          </m:nary>
                        </m:e>
                      </m:rad>
                      <m:r>
                        <a:rPr lang="en-US" altLang="zh-CN" sz="2400" i="1">
                          <a:latin typeface="Cambria Math" panose="02040503050406030204" pitchFamily="18" charset="0"/>
                        </a:rPr>
                        <m:t>=</m:t>
                      </m:r>
                      <m:rad>
                        <m:radPr>
                          <m:degHide m:val="on"/>
                          <m:ctrlPr>
                            <a:rPr lang="zh-CN" altLang="zh-CN" sz="2400" i="1">
                              <a:latin typeface="Cambria Math" panose="02040503050406030204" pitchFamily="18" charset="0"/>
                            </a:rPr>
                          </m:ctrlPr>
                        </m:radPr>
                        <m:deg/>
                        <m:e>
                          <m:f>
                            <m:fPr>
                              <m:ctrlPr>
                                <a:rPr lang="zh-CN" altLang="zh-CN" sz="2400" i="1">
                                  <a:latin typeface="Cambria Math" panose="02040503050406030204" pitchFamily="18" charset="0"/>
                                </a:rPr>
                              </m:ctrlPr>
                            </m:fPr>
                            <m:num>
                              <m:r>
                                <a:rPr lang="en-US" altLang="zh-CN" sz="2400" i="1">
                                  <a:latin typeface="Cambria Math" panose="02040503050406030204" pitchFamily="18" charset="0"/>
                                </a:rPr>
                                <m:t>0.93</m:t>
                              </m:r>
                            </m:num>
                            <m:den>
                              <m:r>
                                <a:rPr lang="en-US" altLang="zh-CN" sz="2400" i="1">
                                  <a:latin typeface="Cambria Math" panose="02040503050406030204" pitchFamily="18" charset="0"/>
                                </a:rPr>
                                <m:t>10</m:t>
                              </m:r>
                              <m:r>
                                <a:rPr lang="zh-CN" altLang="zh-CN" sz="2400" i="1">
                                  <a:latin typeface="Cambria Math" panose="02040503050406030204" pitchFamily="18" charset="0"/>
                                </a:rPr>
                                <m:t>−</m:t>
                              </m:r>
                              <m:r>
                                <a:rPr lang="en-US" altLang="zh-CN" sz="2400" i="1">
                                  <a:latin typeface="Cambria Math" panose="02040503050406030204" pitchFamily="18" charset="0"/>
                                </a:rPr>
                                <m:t>1</m:t>
                              </m:r>
                            </m:den>
                          </m:f>
                        </m:e>
                      </m:rad>
                      <m:r>
                        <a:rPr lang="en-US" altLang="zh-CN" sz="2400" i="1">
                          <a:latin typeface="Cambria Math" panose="02040503050406030204" pitchFamily="18" charset="0"/>
                        </a:rPr>
                        <m:t>=0.3</m:t>
                      </m:r>
                    </m:oMath>
                  </m:oMathPara>
                </a14:m>
                <a:endParaRPr lang="zh-CN" altLang="zh-CN" sz="2400" dirty="0"/>
              </a:p>
            </p:txBody>
          </p:sp>
        </mc:Choice>
        <mc:Fallback xmlns="">
          <p:sp>
            <p:nvSpPr>
              <p:cNvPr id="15" name="矩形 14"/>
              <p:cNvSpPr>
                <a:spLocks noRot="1" noChangeAspect="1" noMove="1" noResize="1" noEditPoints="1" noAdjustHandles="1" noChangeArrowheads="1" noChangeShapeType="1" noTextEdit="1"/>
              </p:cNvSpPr>
              <p:nvPr/>
            </p:nvSpPr>
            <p:spPr>
              <a:xfrm>
                <a:off x="1036307" y="2664399"/>
                <a:ext cx="6379567" cy="1529201"/>
              </a:xfrm>
              <a:prstGeom prst="rect">
                <a:avLst/>
              </a:prstGeom>
              <a:blipFill rotWithShape="1">
                <a:blip r:embed="rId3"/>
                <a:stretch>
                  <a:fillRect l="-10" t="-38" r="5"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133256" y="4399376"/>
                <a:ext cx="3092834" cy="637547"/>
              </a:xfrm>
              <a:prstGeom prst="rect">
                <a:avLst/>
              </a:prstGeom>
            </p:spPr>
            <p:txBody>
              <a:bodyPr wrap="none">
                <a:spAutoFit/>
              </a:bodyPr>
              <a:lstStyle/>
              <a:p>
                <a:pPr lvl="0"/>
                <a14:m>
                  <m:oMath xmlns:m="http://schemas.openxmlformats.org/officeDocument/2006/math">
                    <m:r>
                      <a:rPr lang="en-US" altLang="zh-CN" sz="2400" i="1">
                        <a:latin typeface="Cambria Math" panose="02040503050406030204" pitchFamily="18" charset="0"/>
                      </a:rPr>
                      <m:t>𝜎</m:t>
                    </m:r>
                    <m:d>
                      <m:dPr>
                        <m:ctrlPr>
                          <a:rPr lang="zh-CN" altLang="zh-CN" sz="2400" i="1">
                            <a:latin typeface="Cambria Math" panose="02040503050406030204" pitchFamily="18" charset="0"/>
                          </a:rPr>
                        </m:ctrlPr>
                      </m:d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𝑅</m:t>
                            </m:r>
                          </m:e>
                        </m:acc>
                      </m:e>
                    </m:d>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rad>
                          <m:radPr>
                            <m:degHide m:val="on"/>
                            <m:ctrlPr>
                              <a:rPr lang="zh-CN" altLang="zh-CN" sz="2400" i="1">
                                <a:latin typeface="Cambria Math" panose="02040503050406030204" pitchFamily="18" charset="0"/>
                              </a:rPr>
                            </m:ctrlPr>
                          </m:radPr>
                          <m:deg/>
                          <m:e>
                            <m:r>
                              <a:rPr lang="en-US" altLang="zh-CN" sz="2400" i="1">
                                <a:latin typeface="Cambria Math" panose="02040503050406030204" pitchFamily="18" charset="0"/>
                              </a:rPr>
                              <m:t>10</m:t>
                            </m:r>
                          </m:e>
                        </m:rad>
                      </m:den>
                    </m:f>
                    <m:r>
                      <a:rPr lang="en-US" altLang="zh-CN" sz="2400" i="1">
                        <a:latin typeface="Cambria Math" panose="02040503050406030204" pitchFamily="18" charset="0"/>
                      </a:rPr>
                      <m:t>𝜎</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m:t>
                    </m:r>
                  </m:oMath>
                </a14:m>
                <a:r>
                  <a:rPr lang="en-US" altLang="zh-CN" sz="2400" dirty="0"/>
                  <a:t>0.1</a:t>
                </a:r>
                <a:endParaRPr lang="zh-CN" altLang="zh-CN" sz="2400" dirty="0"/>
              </a:p>
            </p:txBody>
          </p:sp>
        </mc:Choice>
        <mc:Fallback xmlns="">
          <p:sp>
            <p:nvSpPr>
              <p:cNvPr id="16" name="矩形 15"/>
              <p:cNvSpPr>
                <a:spLocks noRot="1" noChangeAspect="1" noMove="1" noResize="1" noEditPoints="1" noAdjustHandles="1" noChangeArrowheads="1" noChangeShapeType="1" noTextEdit="1"/>
              </p:cNvSpPr>
              <p:nvPr/>
            </p:nvSpPr>
            <p:spPr>
              <a:xfrm>
                <a:off x="1133256" y="4399376"/>
                <a:ext cx="3092834" cy="637547"/>
              </a:xfrm>
              <a:prstGeom prst="rect">
                <a:avLst/>
              </a:prstGeom>
              <a:blipFill rotWithShape="1">
                <a:blip r:embed="rId4"/>
                <a:stretch>
                  <a:fillRect l="-13" t="-15" r="5" b="16"/>
                </a:stretch>
              </a:blipFill>
            </p:spPr>
            <p:txBody>
              <a:bodyPr/>
              <a:lstStyle/>
              <a:p>
                <a:r>
                  <a:rPr lang="zh-CN" altLang="en-US">
                    <a:noFill/>
                  </a:rPr>
                  <a:t> </a:t>
                </a:r>
              </a:p>
            </p:txBody>
          </p:sp>
        </mc:Fallback>
      </mc:AlternateContent>
      <p:sp>
        <p:nvSpPr>
          <p:cNvPr id="17" name="文本框 16"/>
          <p:cNvSpPr txBox="1"/>
          <p:nvPr/>
        </p:nvSpPr>
        <p:spPr>
          <a:xfrm>
            <a:off x="4115779" y="1979443"/>
            <a:ext cx="675075" cy="461665"/>
          </a:xfrm>
          <a:prstGeom prst="rect">
            <a:avLst/>
          </a:prstGeom>
          <a:noFill/>
        </p:spPr>
        <p:txBody>
          <a:bodyPr wrap="square" rtlCol="0">
            <a:spAutoFit/>
          </a:bodyPr>
          <a:lstStyle/>
          <a:p>
            <a:r>
              <a:rPr lang="zh-CN" altLang="en-US" sz="2400" dirty="0">
                <a:sym typeface="Symbol" panose="05050102010706020507" pitchFamily="18" charset="2"/>
              </a:rPr>
              <a:t></a:t>
            </a:r>
            <a:endParaRPr lang="zh-CN" altLang="en-US" sz="2400" dirty="0"/>
          </a:p>
        </p:txBody>
      </p:sp>
      <p:sp>
        <p:nvSpPr>
          <p:cNvPr id="18" name="文本框 17"/>
          <p:cNvSpPr txBox="1"/>
          <p:nvPr/>
        </p:nvSpPr>
        <p:spPr>
          <a:xfrm>
            <a:off x="7221125" y="3234330"/>
            <a:ext cx="675075" cy="419695"/>
          </a:xfrm>
          <a:prstGeom prst="rect">
            <a:avLst/>
          </a:prstGeom>
          <a:noFill/>
        </p:spPr>
        <p:txBody>
          <a:bodyPr wrap="square" rtlCol="0">
            <a:spAutoFit/>
          </a:bodyPr>
          <a:lstStyle/>
          <a:p>
            <a:r>
              <a:rPr lang="zh-CN" altLang="en-US" sz="2400" dirty="0">
                <a:sym typeface="Symbol" panose="05050102010706020507" pitchFamily="18" charset="2"/>
              </a:rPr>
              <a:t></a:t>
            </a:r>
            <a:endParaRPr lang="zh-CN" altLang="en-US" sz="2400" dirty="0"/>
          </a:p>
        </p:txBody>
      </p:sp>
      <p:sp>
        <p:nvSpPr>
          <p:cNvPr id="19" name="文本框 18"/>
          <p:cNvSpPr txBox="1"/>
          <p:nvPr/>
        </p:nvSpPr>
        <p:spPr>
          <a:xfrm>
            <a:off x="4138215" y="4487316"/>
            <a:ext cx="675075" cy="461665"/>
          </a:xfrm>
          <a:prstGeom prst="rect">
            <a:avLst/>
          </a:prstGeom>
          <a:noFill/>
        </p:spPr>
        <p:txBody>
          <a:bodyPr wrap="square" rtlCol="0">
            <a:spAutoFit/>
          </a:bodyPr>
          <a:lstStyle/>
          <a:p>
            <a:r>
              <a:rPr lang="zh-CN" altLang="en-US" sz="2400" dirty="0">
                <a:sym typeface="Symbol" panose="05050102010706020507" pitchFamily="18" charset="2"/>
              </a:rPr>
              <a:t></a:t>
            </a:r>
            <a:endParaRPr lang="zh-CN" altLang="en-US" sz="2400" dirty="0"/>
          </a:p>
        </p:txBody>
      </p:sp>
      <mc:AlternateContent xmlns:mc="http://schemas.openxmlformats.org/markup-compatibility/2006" xmlns:a14="http://schemas.microsoft.com/office/drawing/2010/main">
        <mc:Choice Requires="a14">
          <p:sp>
            <p:nvSpPr>
              <p:cNvPr id="20" name="矩形 19"/>
              <p:cNvSpPr/>
              <p:nvPr/>
            </p:nvSpPr>
            <p:spPr>
              <a:xfrm>
                <a:off x="1067778" y="5240815"/>
                <a:ext cx="10518831" cy="1143711"/>
              </a:xfrm>
              <a:prstGeom prst="rect">
                <a:avLst/>
              </a:prstGeom>
            </p:spPr>
            <p:txBody>
              <a:bodyPr wrap="square">
                <a:spAutoFit/>
              </a:bodyPr>
              <a:lstStyle/>
              <a:p>
                <a:pPr marL="0" indent="0">
                  <a:lnSpc>
                    <a:spcPct val="150000"/>
                  </a:lnSpc>
                  <a:buNone/>
                </a:pPr>
                <a:r>
                  <a:rPr lang="zh-CN" altLang="zh-CN" sz="2400" dirty="0"/>
                  <a:t>针对重复测量结果不一致，采用</a:t>
                </a:r>
                <a:r>
                  <a:rPr lang="en-US" altLang="zh-CN" sz="2400" dirty="0"/>
                  <a:t>A</a:t>
                </a:r>
                <a:r>
                  <a:rPr lang="zh-CN" altLang="zh-CN" sz="2400" dirty="0"/>
                  <a:t>类不确定度评定</a:t>
                </a:r>
                <a:r>
                  <a:rPr lang="zh-CN" altLang="en-US" sz="2400" dirty="0"/>
                  <a:t>，</a:t>
                </a:r>
                <a:r>
                  <a:rPr lang="zh-CN" altLang="zh-CN" sz="2400" dirty="0"/>
                  <a:t>标准</a:t>
                </a:r>
                <a:r>
                  <a:rPr lang="en-US" altLang="zh-CN" sz="2400" dirty="0"/>
                  <a:t>A</a:t>
                </a:r>
                <a:r>
                  <a:rPr lang="zh-CN" altLang="zh-CN" sz="2400" dirty="0"/>
                  <a:t>类不确定度</a:t>
                </a:r>
                <a:endParaRPr lang="en-US" altLang="zh-CN" sz="2400" dirty="0"/>
              </a:p>
              <a:p>
                <a:pPr marL="0" indent="0">
                  <a:lnSpc>
                    <a:spcPct val="150000"/>
                  </a:lnSpc>
                  <a:buNone/>
                </a:pPr>
                <a:r>
                  <a:rPr lang="zh-CN" altLang="zh-CN" sz="2400" dirty="0"/>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𝐴</m:t>
                        </m:r>
                      </m:sub>
                    </m:sSub>
                    <m:r>
                      <a:rPr lang="en-US" altLang="zh-CN" sz="2400">
                        <a:latin typeface="Cambria Math" panose="02040503050406030204" pitchFamily="18" charset="0"/>
                      </a:rPr>
                      <m:t>=</m:t>
                    </m:r>
                    <m:r>
                      <m:rPr>
                        <m:sty m:val="p"/>
                      </m:rPr>
                      <a:rPr lang="en-US" altLang="zh-CN" sz="2400">
                        <a:latin typeface="Cambria Math" panose="02040503050406030204" pitchFamily="18" charset="0"/>
                      </a:rPr>
                      <m:t>σ</m:t>
                    </m:r>
                    <m:r>
                      <a:rPr lang="en-US" altLang="zh-CN" sz="2400">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𝑅</m:t>
                        </m:r>
                      </m:e>
                    </m:acc>
                    <m:r>
                      <a:rPr lang="en-US" altLang="zh-CN" sz="2400">
                        <a:latin typeface="Cambria Math" panose="02040503050406030204" pitchFamily="18" charset="0"/>
                      </a:rPr>
                      <m:t>)</m:t>
                    </m:r>
                    <m:r>
                      <a:rPr lang="en-US" altLang="zh-CN" sz="2400" i="1">
                        <a:latin typeface="Cambria Math" panose="02040503050406030204" pitchFamily="18" charset="0"/>
                      </a:rPr>
                      <m:t>=0.1</m:t>
                    </m:r>
                  </m:oMath>
                </a14:m>
                <a:r>
                  <a:rPr lang="en-US" altLang="zh-CN" sz="2400" dirty="0">
                    <a:sym typeface="Symbol" panose="05050102010706020507" pitchFamily="18" charset="2"/>
                  </a:rPr>
                  <a:t></a:t>
                </a:r>
                <a:endParaRPr lang="zh-CN" altLang="zh-CN" sz="2400" dirty="0"/>
              </a:p>
            </p:txBody>
          </p:sp>
        </mc:Choice>
        <mc:Fallback xmlns="">
          <p:sp>
            <p:nvSpPr>
              <p:cNvPr id="20" name="矩形 19"/>
              <p:cNvSpPr>
                <a:spLocks noRot="1" noChangeAspect="1" noMove="1" noResize="1" noEditPoints="1" noAdjustHandles="1" noChangeArrowheads="1" noChangeShapeType="1" noTextEdit="1"/>
              </p:cNvSpPr>
              <p:nvPr/>
            </p:nvSpPr>
            <p:spPr>
              <a:xfrm>
                <a:off x="1067778" y="5240815"/>
                <a:ext cx="10518831" cy="1143711"/>
              </a:xfrm>
              <a:prstGeom prst="rect">
                <a:avLst/>
              </a:prstGeom>
              <a:blipFill rotWithShape="1">
                <a:blip r:embed="rId5"/>
                <a:stretch>
                  <a:fillRect l="-3" t="-14" r="4" b="-312"/>
                </a:stretch>
              </a:blipFill>
            </p:spPr>
            <p:txBody>
              <a:bodyPr/>
              <a:lstStyle/>
              <a:p>
                <a:r>
                  <a:rPr lang="zh-CN" altLang="en-US">
                    <a:noFill/>
                  </a:rPr>
                  <a:t> </a:t>
                </a:r>
              </a:p>
            </p:txBody>
          </p:sp>
        </mc:Fallback>
      </mc:AlternateContent>
    </p:spTree>
  </p:cSld>
  <p:clrMapOvr>
    <a:masterClrMapping/>
  </p:clrMapOvr>
  <p:transition spd="med">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02725" y="953725"/>
            <a:ext cx="5461764" cy="4649374"/>
            <a:chOff x="3584142" y="610836"/>
            <a:chExt cx="5461764" cy="4649374"/>
          </a:xfrm>
        </p:grpSpPr>
        <p:grpSp>
          <p:nvGrpSpPr>
            <p:cNvPr id="7" name="组合 6"/>
            <p:cNvGrpSpPr/>
            <p:nvPr/>
          </p:nvGrpSpPr>
          <p:grpSpPr>
            <a:xfrm>
              <a:off x="3584142" y="610836"/>
              <a:ext cx="5460930" cy="472042"/>
              <a:chOff x="1841535" y="1274734"/>
              <a:chExt cx="5460930" cy="472042"/>
            </a:xfrm>
          </p:grpSpPr>
          <p:grpSp>
            <p:nvGrpSpPr>
              <p:cNvPr id="56" name="组合 55"/>
              <p:cNvGrpSpPr/>
              <p:nvPr/>
            </p:nvGrpSpPr>
            <p:grpSpPr>
              <a:xfrm>
                <a:off x="1841535" y="1303550"/>
                <a:ext cx="843427" cy="443226"/>
                <a:chOff x="666810" y="2586037"/>
                <a:chExt cx="468000" cy="245937"/>
              </a:xfrm>
            </p:grpSpPr>
            <p:sp>
              <p:nvSpPr>
                <p:cNvPr id="5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1274734"/>
                <a:ext cx="4387392" cy="461665"/>
              </a:xfrm>
              <a:prstGeom prst="rect">
                <a:avLst/>
              </a:prstGeom>
              <a:noFill/>
            </p:spPr>
            <p:txBody>
              <a:bodyPr wrap="square" rtlCol="0">
                <a:spAutoFit/>
              </a:bodyPr>
              <a:lstStyle/>
              <a:p>
                <a:r>
                  <a:rPr lang="zh-CN" altLang="en-US" sz="2400" dirty="0"/>
                  <a:t>测量误差的基本概念</a:t>
                </a:r>
              </a:p>
            </p:txBody>
          </p:sp>
        </p:grpSp>
        <p:grpSp>
          <p:nvGrpSpPr>
            <p:cNvPr id="8" name="组合 7"/>
            <p:cNvGrpSpPr/>
            <p:nvPr/>
          </p:nvGrpSpPr>
          <p:grpSpPr>
            <a:xfrm>
              <a:off x="3584142" y="1207598"/>
              <a:ext cx="5460930" cy="472042"/>
              <a:chOff x="1841535" y="2194707"/>
              <a:chExt cx="5460930" cy="472042"/>
            </a:xfrm>
          </p:grpSpPr>
          <p:grpSp>
            <p:nvGrpSpPr>
              <p:cNvPr id="51" name="组合 50"/>
              <p:cNvGrpSpPr/>
              <p:nvPr/>
            </p:nvGrpSpPr>
            <p:grpSpPr>
              <a:xfrm>
                <a:off x="1841535" y="2223523"/>
                <a:ext cx="843427" cy="443226"/>
                <a:chOff x="666810" y="2586037"/>
                <a:chExt cx="468000" cy="245937"/>
              </a:xfrm>
            </p:grpSpPr>
            <p:sp>
              <p:nvSpPr>
                <p:cNvPr id="5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5" name="文本框 5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2" name="直接连接符 51"/>
              <p:cNvCxnSpPr>
                <a:stCxn id="54"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15073" y="2194707"/>
                <a:ext cx="4387392" cy="461665"/>
              </a:xfrm>
              <a:prstGeom prst="rect">
                <a:avLst/>
              </a:prstGeom>
              <a:noFill/>
            </p:spPr>
            <p:txBody>
              <a:bodyPr wrap="square" rtlCol="0">
                <a:spAutoFit/>
              </a:bodyPr>
              <a:lstStyle/>
              <a:p>
                <a:r>
                  <a:rPr lang="zh-CN" altLang="en-US" sz="2400" dirty="0"/>
                  <a:t>表达误差的几种形式</a:t>
                </a:r>
              </a:p>
            </p:txBody>
          </p:sp>
        </p:grpSp>
        <p:grpSp>
          <p:nvGrpSpPr>
            <p:cNvPr id="9" name="组合 8"/>
            <p:cNvGrpSpPr/>
            <p:nvPr/>
          </p:nvGrpSpPr>
          <p:grpSpPr>
            <a:xfrm>
              <a:off x="3584142" y="1804360"/>
              <a:ext cx="5460930" cy="472042"/>
              <a:chOff x="1841535" y="3114680"/>
              <a:chExt cx="5460930" cy="472042"/>
            </a:xfrm>
          </p:grpSpPr>
          <p:grpSp>
            <p:nvGrpSpPr>
              <p:cNvPr id="46" name="组合 45"/>
              <p:cNvGrpSpPr/>
              <p:nvPr/>
            </p:nvGrpSpPr>
            <p:grpSpPr>
              <a:xfrm>
                <a:off x="1841535" y="3143496"/>
                <a:ext cx="843427" cy="443226"/>
                <a:chOff x="666810" y="2586037"/>
                <a:chExt cx="468000" cy="245937"/>
              </a:xfrm>
            </p:grpSpPr>
            <p:sp>
              <p:nvSpPr>
                <p:cNvPr id="4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0" name="文本框 4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7" name="直接连接符 46"/>
              <p:cNvCxnSpPr>
                <a:stCxn id="4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915073" y="3114680"/>
                <a:ext cx="4387392" cy="461665"/>
              </a:xfrm>
              <a:prstGeom prst="rect">
                <a:avLst/>
              </a:prstGeom>
              <a:noFill/>
            </p:spPr>
            <p:txBody>
              <a:bodyPr wrap="square" rtlCol="0">
                <a:spAutoFit/>
              </a:bodyPr>
              <a:lstStyle/>
              <a:p>
                <a:r>
                  <a:rPr lang="zh-CN" altLang="en-US" sz="2400" dirty="0"/>
                  <a:t>误差的性质和分类</a:t>
                </a:r>
              </a:p>
            </p:txBody>
          </p:sp>
        </p:grpSp>
        <p:grpSp>
          <p:nvGrpSpPr>
            <p:cNvPr id="10" name="组合 9"/>
            <p:cNvGrpSpPr/>
            <p:nvPr/>
          </p:nvGrpSpPr>
          <p:grpSpPr>
            <a:xfrm>
              <a:off x="3584142" y="2401122"/>
              <a:ext cx="5460930" cy="472042"/>
              <a:chOff x="1841535" y="4034653"/>
              <a:chExt cx="5460930" cy="472042"/>
            </a:xfrm>
          </p:grpSpPr>
          <p:grpSp>
            <p:nvGrpSpPr>
              <p:cNvPr id="41" name="组合 40"/>
              <p:cNvGrpSpPr/>
              <p:nvPr/>
            </p:nvGrpSpPr>
            <p:grpSpPr>
              <a:xfrm>
                <a:off x="1841535" y="4063469"/>
                <a:ext cx="843427" cy="443226"/>
                <a:chOff x="666810" y="2586037"/>
                <a:chExt cx="468000" cy="245937"/>
              </a:xfrm>
            </p:grpSpPr>
            <p:sp>
              <p:nvSpPr>
                <p:cNvPr id="4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3" y="4034653"/>
                <a:ext cx="4387392" cy="461665"/>
              </a:xfrm>
              <a:prstGeom prst="rect">
                <a:avLst/>
              </a:prstGeom>
              <a:noFill/>
            </p:spPr>
            <p:txBody>
              <a:bodyPr wrap="square" rtlCol="0">
                <a:spAutoFit/>
              </a:bodyPr>
              <a:lstStyle/>
              <a:p>
                <a:r>
                  <a:rPr lang="zh-CN" altLang="en-US" sz="2400" dirty="0"/>
                  <a:t>有效数字</a:t>
                </a:r>
              </a:p>
            </p:txBody>
          </p:sp>
        </p:grpSp>
        <p:grpSp>
          <p:nvGrpSpPr>
            <p:cNvPr id="11" name="组合 10"/>
            <p:cNvGrpSpPr/>
            <p:nvPr/>
          </p:nvGrpSpPr>
          <p:grpSpPr>
            <a:xfrm>
              <a:off x="3584976" y="2997884"/>
              <a:ext cx="5460930" cy="472042"/>
              <a:chOff x="1841535" y="4954628"/>
              <a:chExt cx="5460930" cy="472042"/>
            </a:xfrm>
          </p:grpSpPr>
          <p:grpSp>
            <p:nvGrpSpPr>
              <p:cNvPr id="36" name="组合 35"/>
              <p:cNvGrpSpPr/>
              <p:nvPr/>
            </p:nvGrpSpPr>
            <p:grpSpPr>
              <a:xfrm>
                <a:off x="1841535" y="4983444"/>
                <a:ext cx="843427" cy="443226"/>
                <a:chOff x="666810" y="2586037"/>
                <a:chExt cx="468000" cy="245937"/>
              </a:xfrm>
            </p:grpSpPr>
            <p:sp>
              <p:nvSpPr>
                <p:cNvPr id="3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40" name="文本框 3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4954628"/>
                <a:ext cx="4387392" cy="461665"/>
              </a:xfrm>
              <a:prstGeom prst="rect">
                <a:avLst/>
              </a:prstGeom>
              <a:noFill/>
            </p:spPr>
            <p:txBody>
              <a:bodyPr wrap="square" rtlCol="0">
                <a:spAutoFit/>
              </a:bodyPr>
              <a:lstStyle/>
              <a:p>
                <a:r>
                  <a:rPr lang="zh-CN" altLang="en-US" sz="2400" dirty="0"/>
                  <a:t>系统误差的校正</a:t>
                </a:r>
              </a:p>
            </p:txBody>
          </p:sp>
        </p:grpSp>
        <p:grpSp>
          <p:nvGrpSpPr>
            <p:cNvPr id="12" name="组合 11"/>
            <p:cNvGrpSpPr/>
            <p:nvPr/>
          </p:nvGrpSpPr>
          <p:grpSpPr>
            <a:xfrm>
              <a:off x="3584142" y="3594646"/>
              <a:ext cx="5460930" cy="472042"/>
              <a:chOff x="1993935" y="1427134"/>
              <a:chExt cx="5460930" cy="472042"/>
            </a:xfrm>
          </p:grpSpPr>
          <p:grpSp>
            <p:nvGrpSpPr>
              <p:cNvPr id="31" name="组合 30"/>
              <p:cNvGrpSpPr/>
              <p:nvPr/>
            </p:nvGrpSpPr>
            <p:grpSpPr>
              <a:xfrm>
                <a:off x="1993935" y="1455950"/>
                <a:ext cx="843427" cy="443226"/>
                <a:chOff x="666810" y="2586037"/>
                <a:chExt cx="468000" cy="245937"/>
              </a:xfrm>
            </p:grpSpPr>
            <p:sp>
              <p:nvSpPr>
                <p:cNvPr id="3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067473" y="1427134"/>
                <a:ext cx="4387392" cy="461665"/>
              </a:xfrm>
              <a:prstGeom prst="rect">
                <a:avLst/>
              </a:prstGeom>
              <a:noFill/>
            </p:spPr>
            <p:txBody>
              <a:bodyPr wrap="square" rtlCol="0">
                <a:spAutoFit/>
              </a:bodyPr>
              <a:lstStyle/>
              <a:p>
                <a:r>
                  <a:rPr lang="zh-CN" altLang="en-US" sz="2400" dirty="0"/>
                  <a:t>随机误差的统计学处理</a:t>
                </a:r>
              </a:p>
            </p:txBody>
          </p:sp>
        </p:grpSp>
        <p:grpSp>
          <p:nvGrpSpPr>
            <p:cNvPr id="13" name="组合 12"/>
            <p:cNvGrpSpPr/>
            <p:nvPr/>
          </p:nvGrpSpPr>
          <p:grpSpPr>
            <a:xfrm>
              <a:off x="3584142" y="4191408"/>
              <a:ext cx="5460930" cy="472042"/>
              <a:chOff x="1841535" y="5284653"/>
              <a:chExt cx="5460930" cy="472042"/>
            </a:xfrm>
          </p:grpSpPr>
          <p:grpSp>
            <p:nvGrpSpPr>
              <p:cNvPr id="26" name="组合 25"/>
              <p:cNvGrpSpPr/>
              <p:nvPr/>
            </p:nvGrpSpPr>
            <p:grpSpPr>
              <a:xfrm>
                <a:off x="1841535" y="5313469"/>
                <a:ext cx="843427" cy="443226"/>
                <a:chOff x="666810" y="2586037"/>
                <a:chExt cx="468000" cy="245937"/>
              </a:xfrm>
            </p:grpSpPr>
            <p:sp>
              <p:nvSpPr>
                <p:cNvPr id="29"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5284653"/>
                <a:ext cx="4387392" cy="461665"/>
              </a:xfrm>
              <a:prstGeom prst="rect">
                <a:avLst/>
              </a:prstGeom>
              <a:noFill/>
            </p:spPr>
            <p:txBody>
              <a:bodyPr wrap="square" rtlCol="0">
                <a:spAutoFit/>
              </a:bodyPr>
              <a:lstStyle/>
              <a:p>
                <a:r>
                  <a:rPr lang="zh-CN" altLang="en-US" sz="2400" dirty="0"/>
                  <a:t>粗大误差的剔除</a:t>
                </a:r>
              </a:p>
            </p:txBody>
          </p:sp>
        </p:grpSp>
        <p:grpSp>
          <p:nvGrpSpPr>
            <p:cNvPr id="14" name="组合 13"/>
            <p:cNvGrpSpPr/>
            <p:nvPr/>
          </p:nvGrpSpPr>
          <p:grpSpPr>
            <a:xfrm>
              <a:off x="3584142" y="4788168"/>
              <a:ext cx="5460930" cy="472042"/>
              <a:chOff x="1841535" y="5284653"/>
              <a:chExt cx="5460930" cy="472042"/>
            </a:xfrm>
          </p:grpSpPr>
          <p:grpSp>
            <p:nvGrpSpPr>
              <p:cNvPr id="21" name="组合 20"/>
              <p:cNvGrpSpPr/>
              <p:nvPr/>
            </p:nvGrpSpPr>
            <p:grpSpPr>
              <a:xfrm>
                <a:off x="1841535" y="5313469"/>
                <a:ext cx="843427" cy="443226"/>
                <a:chOff x="666810" y="2586037"/>
                <a:chExt cx="468000" cy="245937"/>
              </a:xfrm>
            </p:grpSpPr>
            <p:sp>
              <p:nvSpPr>
                <p:cNvPr id="2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5284653"/>
                <a:ext cx="4387392" cy="461665"/>
              </a:xfrm>
              <a:prstGeom prst="rect">
                <a:avLst/>
              </a:prstGeom>
              <a:noFill/>
            </p:spPr>
            <p:txBody>
              <a:bodyPr wrap="square" rtlCol="0">
                <a:spAutoFit/>
              </a:bodyPr>
              <a:lstStyle/>
              <a:p>
                <a:r>
                  <a:rPr lang="zh-CN" altLang="en-US" sz="2400" dirty="0"/>
                  <a:t>测量不确定度及其评定方法</a:t>
                </a:r>
              </a:p>
            </p:txBody>
          </p:sp>
        </p:grpSp>
      </p:grpSp>
      <p:sp>
        <p:nvSpPr>
          <p:cNvPr id="61" name="标题 2"/>
          <p:cNvSpPr txBox="1"/>
          <p:nvPr/>
        </p:nvSpPr>
        <p:spPr>
          <a:xfrm>
            <a:off x="2270575" y="1584732"/>
            <a:ext cx="540060" cy="28194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effectLst/>
                <a:latin typeface="+mj-lt"/>
                <a:ea typeface="+mj-ea"/>
                <a:cs typeface="+mj-cs"/>
              </a:defRPr>
            </a:lvl1pPr>
          </a:lstStyle>
          <a:p>
            <a:pPr fontAlgn="auto">
              <a:spcAft>
                <a:spcPts val="0"/>
              </a:spcAft>
            </a:pPr>
            <a:r>
              <a:rPr lang="zh-CN" altLang="en-US" sz="3200">
                <a:solidFill>
                  <a:schemeClr val="tx1"/>
                </a:solidFill>
              </a:rPr>
              <a:t>本章主要内容</a:t>
            </a:r>
            <a:endParaRPr lang="zh-CN" altLang="en-US" sz="3200" dirty="0">
              <a:solidFill>
                <a:schemeClr val="tx1"/>
              </a:solidFill>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ph type="title"/>
          </p:nvPr>
        </p:nvSpPr>
        <p:spPr>
          <a:xfrm>
            <a:off x="658701" y="975600"/>
            <a:ext cx="5212274" cy="576000"/>
          </a:xfrm>
        </p:spPr>
        <p:txBody>
          <a:bodyPr/>
          <a:lstStyle/>
          <a:p>
            <a:r>
              <a:rPr lang="en-US" altLang="zh-CN" dirty="0"/>
              <a:t>2. B</a:t>
            </a:r>
            <a:r>
              <a:rPr lang="zh-CN" altLang="en-US" dirty="0"/>
              <a:t>类</a:t>
            </a:r>
            <a:r>
              <a:rPr lang="zh-CN" altLang="zh-CN" dirty="0"/>
              <a:t>不确定度</a:t>
            </a:r>
            <a:r>
              <a:rPr lang="zh-CN" altLang="en-US" dirty="0"/>
              <a:t>的评定</a:t>
            </a:r>
          </a:p>
        </p:txBody>
      </p:sp>
      <mc:AlternateContent xmlns:mc="http://schemas.openxmlformats.org/markup-compatibility/2006" xmlns:a14="http://schemas.microsoft.com/office/drawing/2010/main">
        <mc:Choice Requires="a14">
          <p:sp>
            <p:nvSpPr>
              <p:cNvPr id="7" name="内容占位符 4"/>
              <p:cNvSpPr>
                <a:spLocks noGrp="1"/>
              </p:cNvSpPr>
              <p:nvPr>
                <p:ph sz="quarter" idx="10"/>
              </p:nvPr>
            </p:nvSpPr>
            <p:spPr>
              <a:xfrm>
                <a:off x="658701" y="1685678"/>
                <a:ext cx="11162884" cy="4921498"/>
              </a:xfrm>
            </p:spPr>
            <p:txBody>
              <a:bodyPr>
                <a:normAutofit/>
              </a:bodyPr>
              <a:lstStyle/>
              <a:p>
                <a:pPr marL="0" indent="0">
                  <a:lnSpc>
                    <a:spcPct val="150000"/>
                  </a:lnSpc>
                  <a:buNone/>
                </a:pPr>
                <a:r>
                  <a:rPr lang="zh-CN" altLang="zh-CN" sz="2200" dirty="0"/>
                  <a:t>根据</a:t>
                </a:r>
                <a:r>
                  <a:rPr lang="zh-CN" altLang="en-US" sz="2200" dirty="0"/>
                  <a:t>仪表的</a:t>
                </a:r>
                <a:r>
                  <a:rPr lang="zh-CN" altLang="zh-CN" sz="2200" dirty="0"/>
                  <a:t>技术指标，得到最大允许误差即区间半宽度</a:t>
                </a:r>
                <a:r>
                  <a:rPr lang="en-US" altLang="zh-CN" sz="2200" dirty="0"/>
                  <a:t>      </a:t>
                </a:r>
              </a:p>
              <a:p>
                <a:pPr marL="0" indent="0">
                  <a:lnSpc>
                    <a:spcPct val="150000"/>
                  </a:lnSpc>
                  <a:buNone/>
                </a:pPr>
                <a:r>
                  <a:rPr lang="en-US" altLang="zh-CN" sz="2200" dirty="0"/>
                  <a:t> </a:t>
                </a:r>
                <a:r>
                  <a:rPr lang="en-US" altLang="zh-CN" sz="2200" i="1" dirty="0">
                    <a:latin typeface="Times New Roman" panose="02020603050405020304" pitchFamily="18" charset="0"/>
                    <a:cs typeface="Times New Roman" panose="02020603050405020304" pitchFamily="18" charset="0"/>
                  </a:rPr>
                  <a:t>a=</a:t>
                </a:r>
                <a:r>
                  <a:rPr lang="en-US" altLang="zh-CN" sz="22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200" dirty="0">
                    <a:latin typeface="Times New Roman" panose="02020603050405020304" pitchFamily="18" charset="0"/>
                    <a:cs typeface="Times New Roman" panose="02020603050405020304" pitchFamily="18" charset="0"/>
                  </a:rPr>
                  <a:t>= 0.01%*999.2 </a:t>
                </a:r>
                <a:r>
                  <a:rPr lang="en-US" altLang="zh-CN" sz="22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200" dirty="0">
                    <a:latin typeface="Times New Roman" panose="02020603050405020304" pitchFamily="18" charset="0"/>
                    <a:cs typeface="Times New Roman" panose="02020603050405020304" pitchFamily="18" charset="0"/>
                  </a:rPr>
                  <a:t>+1*0.1</a:t>
                </a:r>
                <a:r>
                  <a:rPr lang="en-US" altLang="zh-CN" sz="22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200" dirty="0">
                    <a:latin typeface="Times New Roman" panose="02020603050405020304" pitchFamily="18" charset="0"/>
                    <a:cs typeface="Times New Roman" panose="02020603050405020304" pitchFamily="18" charset="0"/>
                  </a:rPr>
                  <a:t>= 0.2 </a:t>
                </a:r>
                <a:r>
                  <a:rPr lang="en-US" altLang="zh-CN" sz="2200" dirty="0">
                    <a:latin typeface="Times New Roman" panose="02020603050405020304" pitchFamily="18" charset="0"/>
                    <a:cs typeface="Times New Roman" panose="02020603050405020304" pitchFamily="18" charset="0"/>
                    <a:sym typeface="Symbol" panose="05050102010706020507" pitchFamily="18" charset="2"/>
                  </a:rPr>
                  <a:t></a:t>
                </a:r>
                <a:endParaRPr lang="zh-CN" altLang="zh-CN" sz="2200" dirty="0">
                  <a:latin typeface="Times New Roman" panose="02020603050405020304" pitchFamily="18" charset="0"/>
                  <a:cs typeface="Times New Roman" panose="02020603050405020304" pitchFamily="18" charset="0"/>
                </a:endParaRPr>
              </a:p>
              <a:p>
                <a:pPr marL="0" indent="0">
                  <a:lnSpc>
                    <a:spcPct val="150000"/>
                  </a:lnSpc>
                  <a:buNone/>
                </a:pPr>
                <a:r>
                  <a:rPr lang="zh-CN" altLang="zh-CN" sz="2200" dirty="0"/>
                  <a:t>假设分布类型为均匀分布，置信因子</a:t>
                </a:r>
                <a:r>
                  <a:rPr lang="en-US" altLang="zh-CN" sz="2200" i="1" dirty="0">
                    <a:latin typeface="Times New Roman" panose="02020603050405020304" pitchFamily="18" charset="0"/>
                    <a:cs typeface="Times New Roman" panose="02020603050405020304" pitchFamily="18" charset="0"/>
                  </a:rPr>
                  <a:t>K</a:t>
                </a:r>
                <a:r>
                  <a:rPr lang="en-US" altLang="zh-CN" sz="2200" dirty="0">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zh-CN" altLang="zh-CN" sz="2200" i="1">
                            <a:latin typeface="Cambria Math" panose="02040503050406030204" pitchFamily="18" charset="0"/>
                          </a:rPr>
                        </m:ctrlPr>
                      </m:radPr>
                      <m:deg/>
                      <m:e>
                        <m:r>
                          <a:rPr lang="en-US" altLang="zh-CN" sz="2200" i="1">
                            <a:latin typeface="Cambria Math" panose="02040503050406030204" pitchFamily="18" charset="0"/>
                          </a:rPr>
                          <m:t>3</m:t>
                        </m:r>
                      </m:e>
                    </m:rad>
                  </m:oMath>
                </a14:m>
                <a:r>
                  <a:rPr lang="zh-CN" altLang="zh-CN" sz="2200" dirty="0"/>
                  <a:t>，</a:t>
                </a:r>
                <a:r>
                  <a:rPr lang="en-US" altLang="zh-CN" sz="2200" dirty="0"/>
                  <a:t> </a:t>
                </a:r>
                <a:r>
                  <a:rPr lang="zh-CN" altLang="zh-CN" sz="2200" dirty="0"/>
                  <a:t>标准</a:t>
                </a:r>
                <a:r>
                  <a:rPr lang="en-US" altLang="zh-CN" sz="2200" dirty="0"/>
                  <a:t>B</a:t>
                </a:r>
                <a:r>
                  <a:rPr lang="zh-CN" altLang="zh-CN" sz="2200" dirty="0"/>
                  <a:t>类不确定度为 </a:t>
                </a:r>
                <a:endParaRPr lang="en-US" altLang="zh-CN" sz="2200" dirty="0"/>
              </a:p>
              <a:p>
                <a:pPr marL="0" indent="0">
                  <a:lnSpc>
                    <a:spcPct val="150000"/>
                  </a:lnSpc>
                  <a:buNone/>
                </a:pP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𝑢</m:t>
                        </m:r>
                      </m:e>
                      <m:sub>
                        <m:r>
                          <a:rPr lang="en-US" altLang="zh-CN" sz="2200" i="1">
                            <a:latin typeface="Cambria Math" panose="02040503050406030204" pitchFamily="18" charset="0"/>
                          </a:rPr>
                          <m:t>𝐵</m:t>
                        </m:r>
                      </m:sub>
                    </m:sSub>
                    <m:r>
                      <a:rPr lang="en-US" altLang="zh-CN" sz="2200">
                        <a:latin typeface="Cambria Math" panose="02040503050406030204" pitchFamily="18" charset="0"/>
                      </a:rPr>
                      <m:t>=</m:t>
                    </m:r>
                    <m:f>
                      <m:fPr>
                        <m:ctrlPr>
                          <a:rPr lang="zh-CN" altLang="zh-CN" sz="2200" i="1">
                            <a:latin typeface="Cambria Math" panose="02040503050406030204" pitchFamily="18" charset="0"/>
                          </a:rPr>
                        </m:ctrlPr>
                      </m:fPr>
                      <m:num>
                        <m:r>
                          <a:rPr lang="en-US" altLang="zh-CN" sz="2200" i="1">
                            <a:latin typeface="Cambria Math" panose="02040503050406030204" pitchFamily="18" charset="0"/>
                          </a:rPr>
                          <m:t>𝑎</m:t>
                        </m:r>
                      </m:num>
                      <m:den>
                        <m:r>
                          <a:rPr lang="en-US" altLang="zh-CN" sz="2200" i="1">
                            <a:latin typeface="Cambria Math" panose="02040503050406030204" pitchFamily="18" charset="0"/>
                          </a:rPr>
                          <m:t>𝐾</m:t>
                        </m:r>
                      </m:den>
                    </m:f>
                    <m:r>
                      <a:rPr lang="en-US" altLang="zh-CN" sz="2200" i="1">
                        <a:latin typeface="Cambria Math" panose="02040503050406030204" pitchFamily="18" charset="0"/>
                      </a:rPr>
                      <m:t>=0.1</m:t>
                    </m:r>
                  </m:oMath>
                </a14:m>
                <a:r>
                  <a:rPr lang="en-US" altLang="zh-CN" sz="2200" dirty="0">
                    <a:sym typeface="Symbol" panose="05050102010706020507" pitchFamily="18" charset="2"/>
                  </a:rPr>
                  <a:t></a:t>
                </a:r>
                <a:endParaRPr lang="zh-CN" altLang="zh-CN" sz="2200" dirty="0"/>
              </a:p>
              <a:p>
                <a:pPr marL="0" indent="0">
                  <a:lnSpc>
                    <a:spcPct val="150000"/>
                  </a:lnSpc>
                  <a:buNone/>
                </a:pPr>
                <a:r>
                  <a:rPr lang="zh-CN" altLang="zh-CN" sz="2200" dirty="0"/>
                  <a:t>假设</a:t>
                </a:r>
                <a:r>
                  <a:rPr lang="en-US" altLang="zh-CN" sz="2200" i="1" dirty="0" err="1">
                    <a:latin typeface="Times New Roman" panose="02020603050405020304" pitchFamily="18" charset="0"/>
                    <a:cs typeface="Times New Roman" panose="02020603050405020304" pitchFamily="18" charset="0"/>
                  </a:rPr>
                  <a:t>u</a:t>
                </a:r>
                <a:r>
                  <a:rPr lang="en-US" altLang="zh-CN" sz="2200" baseline="-25000" dirty="0" err="1">
                    <a:latin typeface="Times New Roman" panose="02020603050405020304" pitchFamily="18" charset="0"/>
                    <a:cs typeface="Times New Roman" panose="02020603050405020304" pitchFamily="18" charset="0"/>
                  </a:rPr>
                  <a:t>B</a:t>
                </a:r>
                <a:r>
                  <a:rPr lang="zh-CN" altLang="zh-CN" sz="2200" dirty="0"/>
                  <a:t> 的相对不确定度</a:t>
                </a:r>
                <a:r>
                  <a:rPr lang="zh-CN" altLang="en-US" sz="2200" dirty="0"/>
                  <a:t>为</a:t>
                </a:r>
                <a:r>
                  <a:rPr lang="en-US" altLang="zh-CN" sz="2200" dirty="0"/>
                  <a:t>10%</a:t>
                </a:r>
                <a:r>
                  <a:rPr lang="zh-CN" altLang="zh-CN" sz="2200" dirty="0"/>
                  <a:t>，计算得</a:t>
                </a:r>
                <a:r>
                  <a:rPr lang="en-US" altLang="zh-CN" sz="2200" dirty="0"/>
                  <a:t> </a:t>
                </a:r>
                <a:r>
                  <a:rPr lang="en-US" altLang="zh-CN" sz="2200" i="1" dirty="0" err="1"/>
                  <a:t>v</a:t>
                </a:r>
                <a:r>
                  <a:rPr lang="en-US" altLang="zh-CN" sz="2200" baseline="-25000" dirty="0" err="1"/>
                  <a:t>B</a:t>
                </a:r>
                <a:r>
                  <a:rPr lang="en-US" altLang="zh-CN" sz="2200" dirty="0"/>
                  <a:t>=50</a:t>
                </a:r>
                <a:r>
                  <a:rPr lang="zh-CN" altLang="en-US" sz="2200" dirty="0"/>
                  <a:t>（公式</a:t>
                </a:r>
                <a:r>
                  <a:rPr lang="en-US" altLang="zh-CN" sz="2200" dirty="0"/>
                  <a:t>2-38</a:t>
                </a:r>
                <a:r>
                  <a:rPr lang="zh-CN" altLang="en-US" sz="2200" dirty="0"/>
                  <a:t>）</a:t>
                </a:r>
                <a:endParaRPr lang="en-US" altLang="zh-CN" sz="2200" dirty="0"/>
              </a:p>
            </p:txBody>
          </p:sp>
        </mc:Choice>
        <mc:Fallback xmlns="">
          <p:sp>
            <p:nvSpPr>
              <p:cNvPr id="7" name="内容占位符 4"/>
              <p:cNvSpPr>
                <a:spLocks noGrp="1" noRot="1" noChangeAspect="1" noMove="1" noResize="1" noEditPoints="1" noAdjustHandles="1" noChangeArrowheads="1" noChangeShapeType="1" noTextEdit="1"/>
              </p:cNvSpPr>
              <p:nvPr>
                <p:ph sz="quarter" idx="10"/>
              </p:nvPr>
            </p:nvSpPr>
            <p:spPr>
              <a:xfrm>
                <a:off x="658701" y="1685678"/>
                <a:ext cx="11162884" cy="4921498"/>
              </a:xfrm>
              <a:blipFill rotWithShape="0">
                <a:blip r:embed="rId2"/>
                <a:stretch>
                  <a:fillRect l="-710"/>
                </a:stretch>
              </a:blipFill>
            </p:spPr>
            <p:txBody>
              <a:bodyPr/>
              <a:lstStyle/>
              <a:p>
                <a:r>
                  <a:rPr lang="zh-CN" altLang="en-US">
                    <a:noFill/>
                  </a:rPr>
                  <a:t> </a:t>
                </a:r>
              </a:p>
            </p:txBody>
          </p:sp>
        </mc:Fallback>
      </mc:AlternateContent>
    </p:spTree>
  </p:cSld>
  <p:clrMapOvr>
    <a:masterClrMapping/>
  </p:clrMapOvr>
  <p:transition spd="med">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658701" y="975600"/>
            <a:ext cx="11162884" cy="576000"/>
          </a:xfrm>
        </p:spPr>
        <p:txBody>
          <a:bodyPr/>
          <a:lstStyle/>
          <a:p>
            <a:r>
              <a:rPr lang="en-US" altLang="zh-CN" dirty="0"/>
              <a:t>3. </a:t>
            </a:r>
            <a:r>
              <a:rPr lang="zh-CN" altLang="zh-CN" dirty="0"/>
              <a:t>计算</a:t>
            </a:r>
            <a:r>
              <a:rPr lang="zh-CN" altLang="en-US" dirty="0"/>
              <a:t>扩展</a:t>
            </a:r>
            <a:r>
              <a:rPr lang="zh-CN" altLang="zh-CN" dirty="0"/>
              <a:t>不确定度</a:t>
            </a:r>
            <a:r>
              <a:rPr lang="zh-CN" altLang="en-US" i="1" dirty="0"/>
              <a:t>，</a:t>
            </a:r>
            <a:r>
              <a:rPr lang="zh-CN" altLang="en-US" dirty="0"/>
              <a:t>报告测量结果</a:t>
            </a:r>
          </a:p>
        </p:txBody>
      </p:sp>
      <mc:AlternateContent xmlns:mc="http://schemas.openxmlformats.org/markup-compatibility/2006" xmlns:a14="http://schemas.microsoft.com/office/drawing/2010/main">
        <mc:Choice Requires="a14">
          <p:sp>
            <p:nvSpPr>
              <p:cNvPr id="9" name="矩形 8"/>
              <p:cNvSpPr/>
              <p:nvPr/>
            </p:nvSpPr>
            <p:spPr>
              <a:xfrm>
                <a:off x="3080665" y="2271544"/>
                <a:ext cx="4005445" cy="115762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sym typeface="Symbol" panose="05050102010706020507" pitchFamily="18" charset="2"/>
                            </a:rPr>
                            <m:t></m:t>
                          </m:r>
                        </m:e>
                        <m:sub>
                          <m:r>
                            <a:rPr lang="en-US" altLang="zh-CN" sz="2400" i="1">
                              <a:latin typeface="Cambria Math" panose="02040503050406030204" pitchFamily="18" charset="0"/>
                            </a:rPr>
                            <m:t>𝑒𝑓𝑓</m:t>
                          </m:r>
                        </m:sub>
                      </m:sSub>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0.1</m:t>
                              </m:r>
                            </m:e>
                            <m:sup>
                              <m:r>
                                <a:rPr lang="en-US" altLang="zh-CN" sz="2400" i="1">
                                  <a:latin typeface="Cambria Math" panose="02040503050406030204" pitchFamily="18" charset="0"/>
                                </a:rPr>
                                <m:t>4</m:t>
                              </m:r>
                            </m:sup>
                          </m:sSup>
                        </m:num>
                        <m:den>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0.1</m:t>
                                  </m:r>
                                </m:e>
                                <m:sup>
                                  <m:r>
                                    <a:rPr lang="en-US" altLang="zh-CN" sz="2400" i="1">
                                      <a:latin typeface="Cambria Math" panose="02040503050406030204" pitchFamily="18" charset="0"/>
                                    </a:rPr>
                                    <m:t>4</m:t>
                                  </m:r>
                                </m:sup>
                              </m:sSup>
                            </m:num>
                            <m:den>
                              <m:r>
                                <a:rPr lang="en-US" altLang="zh-CN" sz="2400" b="0" i="1" smtClean="0">
                                  <a:latin typeface="Cambria Math" panose="02040503050406030204" pitchFamily="18" charset="0"/>
                                </a:rPr>
                                <m:t>50</m:t>
                              </m:r>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0.1</m:t>
                                  </m:r>
                                </m:e>
                                <m:sup>
                                  <m:r>
                                    <a:rPr lang="en-US" altLang="zh-CN" sz="2400" i="1">
                                      <a:latin typeface="Cambria Math" panose="02040503050406030204" pitchFamily="18" charset="0"/>
                                    </a:rPr>
                                    <m:t>4</m:t>
                                  </m:r>
                                </m:sup>
                              </m:sSup>
                            </m:num>
                            <m:den>
                              <m:r>
                                <a:rPr lang="en-US" altLang="zh-CN" sz="2400" i="1">
                                  <a:latin typeface="Cambria Math" panose="02040503050406030204" pitchFamily="18" charset="0"/>
                                </a:rPr>
                                <m:t>10</m:t>
                              </m:r>
                              <m:r>
                                <a:rPr lang="zh-CN" altLang="zh-CN" sz="2400" i="1">
                                  <a:latin typeface="Cambria Math" panose="02040503050406030204" pitchFamily="18" charset="0"/>
                                </a:rPr>
                                <m:t>−</m:t>
                              </m:r>
                              <m:r>
                                <a:rPr lang="en-US" altLang="zh-CN" sz="2400" i="1">
                                  <a:latin typeface="Cambria Math" panose="02040503050406030204" pitchFamily="18" charset="0"/>
                                </a:rPr>
                                <m:t>1</m:t>
                              </m:r>
                            </m:den>
                          </m:f>
                        </m:den>
                      </m:f>
                      <m:r>
                        <a:rPr lang="en-US" altLang="zh-CN" sz="2400" i="1">
                          <a:latin typeface="Cambria Math" panose="02040503050406030204" pitchFamily="18" charset="0"/>
                        </a:rPr>
                        <m:t>=</m:t>
                      </m:r>
                      <m:r>
                        <a:rPr lang="en-US" altLang="zh-CN" sz="2400" b="0" i="1" smtClean="0">
                          <a:latin typeface="Cambria Math" panose="02040503050406030204" pitchFamily="18" charset="0"/>
                        </a:rPr>
                        <m:t>7</m:t>
                      </m:r>
                    </m:oMath>
                  </m:oMathPara>
                </a14:m>
                <a:endParaRPr lang="zh-CN" altLang="zh-CN" sz="2400" dirty="0"/>
              </a:p>
            </p:txBody>
          </p:sp>
        </mc:Choice>
        <mc:Fallback xmlns="">
          <p:sp>
            <p:nvSpPr>
              <p:cNvPr id="9" name="矩形 8"/>
              <p:cNvSpPr>
                <a:spLocks noRot="1" noChangeAspect="1" noMove="1" noResize="1" noEditPoints="1" noAdjustHandles="1" noChangeArrowheads="1" noChangeShapeType="1" noTextEdit="1"/>
              </p:cNvSpPr>
              <p:nvPr/>
            </p:nvSpPr>
            <p:spPr>
              <a:xfrm>
                <a:off x="3080665" y="2271544"/>
                <a:ext cx="4005445" cy="1157625"/>
              </a:xfrm>
              <a:prstGeom prst="rect">
                <a:avLst/>
              </a:prstGeom>
              <a:blipFill rotWithShape="1">
                <a:blip r:embed="rId4"/>
                <a:stretch>
                  <a:fillRect l="-7" t="-13" r="4" b="15"/>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nvGraphicFramePr>
        <p:xfrm>
          <a:off x="3171825" y="1693863"/>
          <a:ext cx="4625975" cy="577850"/>
        </p:xfrm>
        <a:graphic>
          <a:graphicData uri="http://schemas.openxmlformats.org/presentationml/2006/ole">
            <mc:AlternateContent xmlns:mc="http://schemas.openxmlformats.org/markup-compatibility/2006">
              <mc:Choice xmlns:v="urn:schemas-microsoft-com:vml" Requires="v">
                <p:oleObj spid="_x0000_s44048" name="公式" r:id="rId5" imgW="53644800" imgH="6705600" progId="Equation.3">
                  <p:embed/>
                </p:oleObj>
              </mc:Choice>
              <mc:Fallback>
                <p:oleObj name="公式" r:id="rId5" imgW="53644800" imgH="6705600" progId="Equation.3">
                  <p:embed/>
                  <p:pic>
                    <p:nvPicPr>
                      <p:cNvPr id="0" name="对象 6"/>
                      <p:cNvPicPr/>
                      <p:nvPr/>
                    </p:nvPicPr>
                    <p:blipFill>
                      <a:blip r:embed="rId6"/>
                      <a:stretch>
                        <a:fillRect/>
                      </a:stretch>
                    </p:blipFill>
                    <p:spPr>
                      <a:xfrm>
                        <a:off x="3171825" y="1693863"/>
                        <a:ext cx="4625975" cy="577850"/>
                      </a:xfrm>
                      <a:prstGeom prst="rect">
                        <a:avLst/>
                      </a:prstGeom>
                    </p:spPr>
                  </p:pic>
                </p:oleObj>
              </mc:Fallback>
            </mc:AlternateContent>
          </a:graphicData>
        </a:graphic>
      </p:graphicFrame>
      <p:sp>
        <p:nvSpPr>
          <p:cNvPr id="12" name="文本框 11"/>
          <p:cNvSpPr txBox="1"/>
          <p:nvPr/>
        </p:nvSpPr>
        <p:spPr>
          <a:xfrm>
            <a:off x="1010435" y="1853825"/>
            <a:ext cx="2160240" cy="400110"/>
          </a:xfrm>
          <a:prstGeom prst="rect">
            <a:avLst/>
          </a:prstGeom>
          <a:noFill/>
        </p:spPr>
        <p:txBody>
          <a:bodyPr wrap="square" rtlCol="0">
            <a:spAutoFit/>
          </a:bodyPr>
          <a:lstStyle/>
          <a:p>
            <a:r>
              <a:rPr lang="zh-CN" altLang="en-US" sz="2000" dirty="0"/>
              <a:t>合成不确定度</a:t>
            </a:r>
          </a:p>
        </p:txBody>
      </p:sp>
      <p:sp>
        <p:nvSpPr>
          <p:cNvPr id="13" name="文本框 12"/>
          <p:cNvSpPr txBox="1"/>
          <p:nvPr/>
        </p:nvSpPr>
        <p:spPr>
          <a:xfrm>
            <a:off x="1015319" y="2648969"/>
            <a:ext cx="2160240" cy="400110"/>
          </a:xfrm>
          <a:prstGeom prst="rect">
            <a:avLst/>
          </a:prstGeom>
          <a:noFill/>
        </p:spPr>
        <p:txBody>
          <a:bodyPr wrap="square" rtlCol="0">
            <a:spAutoFit/>
          </a:bodyPr>
          <a:lstStyle/>
          <a:p>
            <a:r>
              <a:rPr lang="zh-CN" altLang="en-US" sz="2000" dirty="0"/>
              <a:t>有效自由度</a:t>
            </a:r>
          </a:p>
        </p:txBody>
      </p:sp>
      <p:sp>
        <p:nvSpPr>
          <p:cNvPr id="14" name="矩形 13"/>
          <p:cNvSpPr/>
          <p:nvPr/>
        </p:nvSpPr>
        <p:spPr>
          <a:xfrm>
            <a:off x="897922" y="3764015"/>
            <a:ext cx="10396155" cy="1631216"/>
          </a:xfrm>
          <a:prstGeom prst="rect">
            <a:avLst/>
          </a:prstGeom>
        </p:spPr>
        <p:txBody>
          <a:bodyPr wrap="square">
            <a:spAutoFit/>
          </a:bodyPr>
          <a:lstStyle/>
          <a:p>
            <a:pPr marL="0" lvl="0" indent="0">
              <a:buNone/>
            </a:pPr>
            <a:r>
              <a:rPr lang="zh-CN" altLang="zh-CN" sz="2000" dirty="0"/>
              <a:t>按</a:t>
            </a:r>
            <a:r>
              <a:rPr lang="en-US" altLang="zh-CN" sz="2000" dirty="0"/>
              <a:t> </a:t>
            </a:r>
            <a:r>
              <a:rPr lang="en-US" altLang="zh-CN" sz="2000" i="1" dirty="0"/>
              <a:t>t </a:t>
            </a:r>
            <a:r>
              <a:rPr lang="zh-CN" altLang="zh-CN" sz="2000" dirty="0"/>
              <a:t>分布</a:t>
            </a:r>
            <a:r>
              <a:rPr lang="zh-CN" altLang="en-US" sz="2000" dirty="0"/>
              <a:t>查</a:t>
            </a:r>
            <a:r>
              <a:rPr lang="zh-CN" altLang="zh-CN" sz="2000" dirty="0"/>
              <a:t>表</a:t>
            </a:r>
            <a:r>
              <a:rPr lang="zh-CN" altLang="en-US" sz="2000" dirty="0"/>
              <a:t>，</a:t>
            </a:r>
            <a:r>
              <a:rPr lang="en-US" altLang="zh-CN" sz="2000" i="1" dirty="0">
                <a:latin typeface="Times New Roman" panose="02020603050405020304" pitchFamily="18" charset="0"/>
                <a:cs typeface="Times New Roman" panose="02020603050405020304" pitchFamily="18" charset="0"/>
              </a:rPr>
              <a:t>P=99% </a:t>
            </a:r>
            <a:r>
              <a:rPr lang="zh-CN" altLang="zh-CN" sz="2000" dirty="0"/>
              <a:t>时</a:t>
            </a:r>
            <a:r>
              <a:rPr lang="zh-CN" altLang="en-US" sz="2000" dirty="0"/>
              <a:t>，</a:t>
            </a:r>
            <a:r>
              <a:rPr lang="zh-CN" altLang="zh-CN" sz="2000" dirty="0"/>
              <a:t>扩展因子</a:t>
            </a:r>
            <a:r>
              <a:rPr lang="en-US" altLang="zh-CN" sz="2000" i="1" dirty="0">
                <a:latin typeface="Times New Roman" panose="02020603050405020304" pitchFamily="18" charset="0"/>
                <a:cs typeface="Times New Roman" panose="02020603050405020304" pitchFamily="18" charset="0"/>
              </a:rPr>
              <a:t>K=3</a:t>
            </a:r>
            <a:r>
              <a:rPr lang="en-US" altLang="zh-CN" sz="2000" dirty="0">
                <a:latin typeface="Times New Roman" panose="02020603050405020304" pitchFamily="18" charset="0"/>
                <a:cs typeface="Times New Roman" panose="02020603050405020304" pitchFamily="18" charset="0"/>
              </a:rPr>
              <a:t>.5</a:t>
            </a:r>
            <a:r>
              <a:rPr lang="en-US" altLang="zh-CN" sz="2000" dirty="0"/>
              <a:t>, </a:t>
            </a:r>
            <a:r>
              <a:rPr lang="zh-CN" altLang="zh-CN" sz="2000" dirty="0"/>
              <a:t>扩展不确定度为</a:t>
            </a:r>
            <a:r>
              <a:rPr lang="en-US" altLang="zh-CN" sz="2000" dirty="0"/>
              <a:t>       </a:t>
            </a:r>
            <a:r>
              <a:rPr lang="en-US" altLang="zh-CN" sz="2000" i="1" dirty="0">
                <a:latin typeface="Times New Roman" panose="02020603050405020304" pitchFamily="18" charset="0"/>
                <a:cs typeface="Times New Roman" panose="02020603050405020304" pitchFamily="18" charset="0"/>
              </a:rPr>
              <a:t>U</a:t>
            </a:r>
            <a:r>
              <a:rPr lang="en-US" altLang="zh-CN" sz="2000" i="1" baseline="-25000" dirty="0">
                <a:latin typeface="Times New Roman" panose="02020603050405020304" pitchFamily="18" charset="0"/>
                <a:cs typeface="Times New Roman" panose="02020603050405020304" pitchFamily="18" charset="0"/>
              </a:rPr>
              <a:t>P</a:t>
            </a:r>
            <a:r>
              <a:rPr lang="en-US" altLang="zh-CN" sz="2000" i="1" dirty="0">
                <a:latin typeface="Times New Roman" panose="02020603050405020304" pitchFamily="18" charset="0"/>
                <a:cs typeface="Times New Roman" panose="02020603050405020304" pitchFamily="18" charset="0"/>
              </a:rPr>
              <a:t>=KU</a:t>
            </a:r>
            <a:r>
              <a:rPr lang="en-US" altLang="zh-CN" sz="2000" i="1" baseline="-25000"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=3.5*0.1</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0.4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p>
          <a:p>
            <a:pPr marL="0" indent="0">
              <a:buNone/>
            </a:pPr>
            <a:endParaRPr lang="en-US" altLang="zh-CN" sz="2000" dirty="0"/>
          </a:p>
          <a:p>
            <a:r>
              <a:rPr lang="zh-CN" altLang="en-US" sz="2000" dirty="0"/>
              <a:t>测量结果：</a:t>
            </a:r>
            <a:r>
              <a:rPr lang="en-US" altLang="zh-CN" sz="2000" i="1" dirty="0">
                <a:latin typeface="Times New Roman" panose="02020603050405020304" pitchFamily="18" charset="0"/>
                <a:cs typeface="Times New Roman" panose="02020603050405020304" pitchFamily="18" charset="0"/>
              </a:rPr>
              <a:t>R </a:t>
            </a:r>
            <a:r>
              <a:rPr lang="en-US" altLang="zh-CN" sz="2000" dirty="0">
                <a:latin typeface="Times New Roman" panose="02020603050405020304" pitchFamily="18" charset="0"/>
                <a:cs typeface="Times New Roman" panose="02020603050405020304" pitchFamily="18" charset="0"/>
              </a:rPr>
              <a:t>=999.2</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0.4</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P </a:t>
            </a:r>
            <a:r>
              <a:rPr lang="en-US" altLang="zh-CN" sz="2000" dirty="0">
                <a:latin typeface="Times New Roman" panose="02020603050405020304" pitchFamily="18" charset="0"/>
                <a:cs typeface="Times New Roman" panose="02020603050405020304" pitchFamily="18" charset="0"/>
              </a:rPr>
              <a:t>=99%, </a:t>
            </a: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=3.5</a:t>
            </a:r>
            <a:r>
              <a:rPr lang="zh-CN" altLang="zh-CN" sz="2000" dirty="0">
                <a:latin typeface="Times New Roman" panose="02020603050405020304" pitchFamily="18" charset="0"/>
                <a:cs typeface="Times New Roman" panose="02020603050405020304" pitchFamily="18" charset="0"/>
              </a:rPr>
              <a:t>）</a:t>
            </a:r>
          </a:p>
          <a:p>
            <a:pPr marL="0" indent="0">
              <a:buNone/>
            </a:pPr>
            <a:endParaRPr lang="zh-CN" altLang="en-US" sz="2000" dirty="0"/>
          </a:p>
          <a:p>
            <a:endParaRPr lang="zh-CN" altLang="en-US" sz="2000" dirty="0"/>
          </a:p>
        </p:txBody>
      </p:sp>
      <p:graphicFrame>
        <p:nvGraphicFramePr>
          <p:cNvPr id="15" name="内容占位符 3"/>
          <p:cNvGraphicFramePr/>
          <p:nvPr/>
        </p:nvGraphicFramePr>
        <p:xfrm>
          <a:off x="1055439" y="4824155"/>
          <a:ext cx="9271031" cy="1212606"/>
        </p:xfrm>
        <a:graphic>
          <a:graphicData uri="http://schemas.openxmlformats.org/drawingml/2006/table">
            <a:tbl>
              <a:tblPr firstRow="1" firstCol="1" bandRow="1">
                <a:tableStyleId>{5C22544A-7EE6-4342-B048-85BDC9FD1C3A}</a:tableStyleId>
              </a:tblPr>
              <a:tblGrid>
                <a:gridCol w="1305050">
                  <a:extLst>
                    <a:ext uri="{9D8B030D-6E8A-4147-A177-3AD203B41FA5}">
                      <a16:colId xmlns:a16="http://schemas.microsoft.com/office/drawing/2014/main" val="20000"/>
                    </a:ext>
                  </a:extLst>
                </a:gridCol>
                <a:gridCol w="1223638">
                  <a:extLst>
                    <a:ext uri="{9D8B030D-6E8A-4147-A177-3AD203B41FA5}">
                      <a16:colId xmlns:a16="http://schemas.microsoft.com/office/drawing/2014/main" val="20001"/>
                    </a:ext>
                  </a:extLst>
                </a:gridCol>
                <a:gridCol w="1049714">
                  <a:extLst>
                    <a:ext uri="{9D8B030D-6E8A-4147-A177-3AD203B41FA5}">
                      <a16:colId xmlns:a16="http://schemas.microsoft.com/office/drawing/2014/main" val="20002"/>
                    </a:ext>
                  </a:extLst>
                </a:gridCol>
                <a:gridCol w="2622434">
                  <a:extLst>
                    <a:ext uri="{9D8B030D-6E8A-4147-A177-3AD203B41FA5}">
                      <a16:colId xmlns:a16="http://schemas.microsoft.com/office/drawing/2014/main" val="20003"/>
                    </a:ext>
                  </a:extLst>
                </a:gridCol>
                <a:gridCol w="3070195">
                  <a:extLst>
                    <a:ext uri="{9D8B030D-6E8A-4147-A177-3AD203B41FA5}">
                      <a16:colId xmlns:a16="http://schemas.microsoft.com/office/drawing/2014/main" val="20004"/>
                    </a:ext>
                  </a:extLst>
                </a:gridCol>
              </a:tblGrid>
              <a:tr h="606303">
                <a:tc>
                  <a:txBody>
                    <a:bodyPr/>
                    <a:lstStyle/>
                    <a:p>
                      <a:pPr indent="266700" algn="just">
                        <a:lnSpc>
                          <a:spcPct val="150000"/>
                        </a:lnSpc>
                        <a:spcBef>
                          <a:spcPts val="600"/>
                        </a:spcBef>
                        <a:spcAft>
                          <a:spcPts val="600"/>
                        </a:spcAft>
                      </a:pPr>
                      <a:r>
                        <a:rPr lang="zh-CN" sz="2000" kern="100" dirty="0">
                          <a:effectLst/>
                        </a:rPr>
                        <a:t>标称值</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just">
                        <a:lnSpc>
                          <a:spcPct val="150000"/>
                        </a:lnSpc>
                        <a:spcBef>
                          <a:spcPts val="600"/>
                        </a:spcBef>
                        <a:spcAft>
                          <a:spcPts val="600"/>
                        </a:spcAft>
                      </a:pPr>
                      <a:r>
                        <a:rPr lang="zh-CN" altLang="en-US" sz="2000" kern="100" dirty="0">
                          <a:effectLst/>
                        </a:rPr>
                        <a:t>估计</a:t>
                      </a:r>
                      <a:r>
                        <a:rPr lang="zh-CN" sz="2000" kern="100" dirty="0">
                          <a:effectLst/>
                        </a:rPr>
                        <a:t>值</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just">
                        <a:lnSpc>
                          <a:spcPct val="150000"/>
                        </a:lnSpc>
                        <a:spcBef>
                          <a:spcPts val="600"/>
                        </a:spcBef>
                        <a:spcAft>
                          <a:spcPts val="600"/>
                        </a:spcAft>
                      </a:pPr>
                      <a:r>
                        <a:rPr lang="zh-CN" sz="2000" kern="100" dirty="0">
                          <a:effectLst/>
                        </a:rPr>
                        <a:t>偏差</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just">
                        <a:lnSpc>
                          <a:spcPct val="150000"/>
                        </a:lnSpc>
                        <a:spcBef>
                          <a:spcPts val="600"/>
                        </a:spcBef>
                        <a:spcAft>
                          <a:spcPts val="600"/>
                        </a:spcAft>
                      </a:pPr>
                      <a:r>
                        <a:rPr lang="zh-CN" sz="2000" kern="100" dirty="0">
                          <a:effectLst/>
                        </a:rPr>
                        <a:t>最大允许误差</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just">
                        <a:lnSpc>
                          <a:spcPct val="150000"/>
                        </a:lnSpc>
                        <a:spcBef>
                          <a:spcPts val="600"/>
                        </a:spcBef>
                        <a:spcAft>
                          <a:spcPts val="600"/>
                        </a:spcAft>
                      </a:pPr>
                      <a:r>
                        <a:rPr lang="zh-CN" altLang="en-US" sz="2000" kern="100" dirty="0">
                          <a:effectLst/>
                        </a:rPr>
                        <a:t>估计</a:t>
                      </a:r>
                      <a:r>
                        <a:rPr lang="zh-CN" sz="2000" kern="100" dirty="0">
                          <a:effectLst/>
                        </a:rPr>
                        <a:t>值的不确定度</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606303">
                <a:tc>
                  <a:txBody>
                    <a:bodyPr/>
                    <a:lstStyle/>
                    <a:p>
                      <a:pPr indent="266700" algn="just">
                        <a:lnSpc>
                          <a:spcPct val="150000"/>
                        </a:lnSpc>
                        <a:spcBef>
                          <a:spcPts val="600"/>
                        </a:spcBef>
                        <a:spcAft>
                          <a:spcPts val="600"/>
                        </a:spcAft>
                      </a:pPr>
                      <a:r>
                        <a:rPr lang="en-US" sz="2000" kern="100">
                          <a:effectLst/>
                        </a:rPr>
                        <a:t>1000</a:t>
                      </a:r>
                      <a:r>
                        <a:rPr lang="en-US" sz="2000" kern="100">
                          <a:effectLst/>
                          <a:sym typeface="Symbol" panose="05050102010706020507" pitchFamily="18" charset="2"/>
                        </a:rPr>
                        <a:t></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just">
                        <a:lnSpc>
                          <a:spcPct val="150000"/>
                        </a:lnSpc>
                        <a:spcBef>
                          <a:spcPts val="600"/>
                        </a:spcBef>
                        <a:spcAft>
                          <a:spcPts val="600"/>
                        </a:spcAft>
                      </a:pPr>
                      <a:r>
                        <a:rPr lang="en-US" sz="2000" kern="100">
                          <a:effectLst/>
                        </a:rPr>
                        <a:t>999.2</a:t>
                      </a:r>
                      <a:r>
                        <a:rPr lang="en-US" sz="2000" kern="100">
                          <a:effectLst/>
                          <a:sym typeface="Symbol" panose="05050102010706020507" pitchFamily="18" charset="2"/>
                        </a:rPr>
                        <a:t></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just">
                        <a:lnSpc>
                          <a:spcPct val="150000"/>
                        </a:lnSpc>
                        <a:spcBef>
                          <a:spcPts val="600"/>
                        </a:spcBef>
                        <a:spcAft>
                          <a:spcPts val="600"/>
                        </a:spcAft>
                      </a:pPr>
                      <a:r>
                        <a:rPr lang="en-US" sz="2000" kern="100" dirty="0">
                          <a:effectLst/>
                        </a:rPr>
                        <a:t>0.8</a:t>
                      </a:r>
                      <a:r>
                        <a:rPr lang="en-US" sz="2000" kern="100" dirty="0">
                          <a:effectLst/>
                          <a:sym typeface="Symbol" panose="05050102010706020507" pitchFamily="18" charset="2"/>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just">
                        <a:lnSpc>
                          <a:spcPct val="150000"/>
                        </a:lnSpc>
                        <a:spcBef>
                          <a:spcPts val="600"/>
                        </a:spcBef>
                        <a:spcAft>
                          <a:spcPts val="600"/>
                        </a:spcAft>
                      </a:pPr>
                      <a:r>
                        <a:rPr lang="en-US" sz="2000" kern="100" dirty="0">
                          <a:effectLst/>
                          <a:sym typeface="Symbol" panose="05050102010706020507" pitchFamily="18" charset="2"/>
                        </a:rPr>
                        <a:t></a:t>
                      </a:r>
                      <a:r>
                        <a:rPr lang="en-US" sz="2000" kern="100" dirty="0">
                          <a:effectLst/>
                        </a:rPr>
                        <a:t>1000</a:t>
                      </a:r>
                      <a:r>
                        <a:rPr lang="en-US" sz="2000" kern="100" dirty="0">
                          <a:effectLst/>
                          <a:sym typeface="Symbol" panose="05050102010706020507" pitchFamily="18" charset="2"/>
                        </a:rPr>
                        <a:t></a:t>
                      </a:r>
                      <a:r>
                        <a:rPr lang="en-US" sz="2000" kern="100" dirty="0">
                          <a:effectLst/>
                        </a:rPr>
                        <a:t>*0.2%=</a:t>
                      </a:r>
                      <a:r>
                        <a:rPr lang="en-US" sz="2000" kern="100" dirty="0">
                          <a:effectLst/>
                          <a:sym typeface="Symbol" panose="05050102010706020507" pitchFamily="18" charset="2"/>
                        </a:rPr>
                        <a:t></a:t>
                      </a:r>
                      <a:r>
                        <a:rPr lang="en-US" sz="2000" kern="100" dirty="0">
                          <a:effectLst/>
                        </a:rPr>
                        <a:t>2</a:t>
                      </a:r>
                      <a:r>
                        <a:rPr lang="en-US" sz="2000" kern="100" dirty="0" smtClean="0">
                          <a:effectLst/>
                          <a:sym typeface="Symbol" panose="05050102010706020507" pitchFamily="18" charset="2"/>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just">
                        <a:lnSpc>
                          <a:spcPct val="150000"/>
                        </a:lnSpc>
                        <a:spcBef>
                          <a:spcPts val="600"/>
                        </a:spcBef>
                        <a:spcAft>
                          <a:spcPts val="600"/>
                        </a:spcAft>
                      </a:pPr>
                      <a:r>
                        <a:rPr lang="en-US" sz="2000" kern="100" dirty="0">
                          <a:effectLst/>
                        </a:rPr>
                        <a:t>0.4</a:t>
                      </a:r>
                      <a:r>
                        <a:rPr lang="en-US" sz="2000" kern="100" dirty="0">
                          <a:effectLst/>
                          <a:sym typeface="Symbol" panose="05050102010706020507" pitchFamily="18" charset="2"/>
                        </a:rPr>
                        <a:t></a:t>
                      </a:r>
                      <a:r>
                        <a:rPr lang="zh-CN" sz="2000" kern="100" dirty="0">
                          <a:effectLst/>
                        </a:rPr>
                        <a:t>（</a:t>
                      </a:r>
                      <a:r>
                        <a:rPr lang="en-US" sz="2000" kern="100" dirty="0">
                          <a:effectLst/>
                        </a:rPr>
                        <a:t>P=99%,K=3.5</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bl>
          </a:graphicData>
        </a:graphic>
      </p:graphicFrame>
      <p:sp>
        <p:nvSpPr>
          <p:cNvPr id="16" name="文本框 15"/>
          <p:cNvSpPr txBox="1"/>
          <p:nvPr/>
        </p:nvSpPr>
        <p:spPr>
          <a:xfrm>
            <a:off x="7491155" y="6236816"/>
            <a:ext cx="2610290" cy="430887"/>
          </a:xfrm>
          <a:prstGeom prst="rect">
            <a:avLst/>
          </a:prstGeom>
          <a:noFill/>
        </p:spPr>
        <p:txBody>
          <a:bodyPr wrap="square" rtlCol="0">
            <a:spAutoFit/>
          </a:bodyPr>
          <a:lstStyle/>
          <a:p>
            <a:r>
              <a:rPr lang="zh-CN" altLang="en-US" sz="2200" b="1" dirty="0"/>
              <a:t>检定结论：合格</a:t>
            </a:r>
          </a:p>
        </p:txBody>
      </p:sp>
      <p:sp>
        <p:nvSpPr>
          <p:cNvPr id="17" name="文本框 16"/>
          <p:cNvSpPr txBox="1"/>
          <p:nvPr/>
        </p:nvSpPr>
        <p:spPr>
          <a:xfrm>
            <a:off x="6321025" y="4335504"/>
            <a:ext cx="2724015" cy="369332"/>
          </a:xfrm>
          <a:prstGeom prst="rect">
            <a:avLst/>
          </a:prstGeom>
          <a:noFill/>
        </p:spPr>
        <p:txBody>
          <a:bodyPr wrap="square">
            <a:spAutoFit/>
          </a:bodyPr>
          <a:lstStyle/>
          <a:p>
            <a:r>
              <a:rPr lang="zh-CN" altLang="en-US" dirty="0">
                <a:solidFill>
                  <a:srgbClr val="FF0000"/>
                </a:solidFill>
              </a:rPr>
              <a:t>平均值</a:t>
            </a:r>
            <a:r>
              <a:rPr lang="en-US" altLang="zh-CN" sz="18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18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扩展不确定度</a:t>
            </a:r>
            <a:endParaRPr lang="zh-CN" altLang="en-US" dirty="0">
              <a:solidFill>
                <a:srgbClr val="FF0000"/>
              </a:solidFill>
            </a:endParaRPr>
          </a:p>
        </p:txBody>
      </p:sp>
      <p:sp>
        <p:nvSpPr>
          <p:cNvPr id="18" name="文本框 17"/>
          <p:cNvSpPr txBox="1"/>
          <p:nvPr/>
        </p:nvSpPr>
        <p:spPr>
          <a:xfrm>
            <a:off x="7266130" y="3064577"/>
            <a:ext cx="4735475" cy="646331"/>
          </a:xfrm>
          <a:prstGeom prst="rect">
            <a:avLst/>
          </a:prstGeom>
          <a:noFill/>
        </p:spPr>
        <p:txBody>
          <a:bodyPr wrap="square">
            <a:spAutoFit/>
          </a:bodyPr>
          <a:lstStyle/>
          <a:p>
            <a:r>
              <a:rPr lang="zh-CN" altLang="en-US" sz="18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扩展不确定度需要根据有效自由度查表得到扩展因子，即置信因子，计算得到，</a:t>
            </a:r>
            <a:endParaRPr lang="zh-CN" altLang="en-US" dirty="0">
              <a:solidFill>
                <a:srgbClr val="FF0000"/>
              </a:solidFill>
            </a:endParaRPr>
          </a:p>
        </p:txBody>
      </p:sp>
      <p:graphicFrame>
        <p:nvGraphicFramePr>
          <p:cNvPr id="20" name="对象 19"/>
          <p:cNvGraphicFramePr>
            <a:graphicFrameLocks noChangeAspect="1"/>
          </p:cNvGraphicFramePr>
          <p:nvPr/>
        </p:nvGraphicFramePr>
        <p:xfrm>
          <a:off x="7977820" y="1962376"/>
          <a:ext cx="2808287" cy="1095375"/>
        </p:xfrm>
        <a:graphic>
          <a:graphicData uri="http://schemas.openxmlformats.org/presentationml/2006/ole">
            <mc:AlternateContent xmlns:mc="http://schemas.openxmlformats.org/markup-compatibility/2006">
              <mc:Choice xmlns:v="urn:schemas-microsoft-com:vml" Requires="v">
                <p:oleObj spid="_x0000_s44049" name="公式" r:id="rId7" imgW="36271200" imgH="15849600" progId="Equation.3">
                  <p:embed/>
                </p:oleObj>
              </mc:Choice>
              <mc:Fallback>
                <p:oleObj name="公式" r:id="rId7" imgW="36271200" imgH="15849600" progId="Equation.3">
                  <p:embed/>
                  <p:pic>
                    <p:nvPicPr>
                      <p:cNvPr id="0" name="对象 6"/>
                      <p:cNvPicPr/>
                      <p:nvPr/>
                    </p:nvPicPr>
                    <p:blipFill>
                      <a:blip r:embed="rId8"/>
                      <a:stretch>
                        <a:fillRect/>
                      </a:stretch>
                    </p:blipFill>
                    <p:spPr>
                      <a:xfrm>
                        <a:off x="7977820" y="1962376"/>
                        <a:ext cx="2808287" cy="1095375"/>
                      </a:xfrm>
                      <a:prstGeom prst="rect">
                        <a:avLst/>
                      </a:prstGeom>
                    </p:spPr>
                  </p:pic>
                </p:oleObj>
              </mc:Fallback>
            </mc:AlternateContent>
          </a:graphicData>
        </a:graphic>
      </p:graphicFrame>
      <p:sp>
        <p:nvSpPr>
          <p:cNvPr id="19" name="文本框 18"/>
          <p:cNvSpPr txBox="1"/>
          <p:nvPr/>
        </p:nvSpPr>
        <p:spPr>
          <a:xfrm>
            <a:off x="903342" y="6036761"/>
            <a:ext cx="5417683" cy="830997"/>
          </a:xfrm>
          <a:prstGeom prst="rect">
            <a:avLst/>
          </a:prstGeom>
          <a:noFill/>
        </p:spPr>
        <p:txBody>
          <a:bodyPr wrap="square" rtlCol="0">
            <a:spAutoFit/>
          </a:bodyPr>
          <a:lstStyle/>
          <a:p>
            <a:r>
              <a:rPr lang="zh-CN" altLang="en-US" sz="2200" b="1" dirty="0" smtClean="0"/>
              <a:t>设计要求的电阻值范围：</a:t>
            </a:r>
            <a:r>
              <a:rPr lang="en-US" altLang="zh-CN" sz="2200" b="1" dirty="0" smtClean="0"/>
              <a:t>998—1002</a:t>
            </a:r>
            <a:r>
              <a:rPr lang="en-US" altLang="zh-CN" sz="2400" kern="100" dirty="0" smtClean="0">
                <a:sym typeface="Symbol" panose="05050102010706020507" pitchFamily="18" charset="2"/>
              </a:rPr>
              <a:t></a:t>
            </a:r>
            <a:r>
              <a:rPr lang="zh-CN" altLang="en-US" sz="2200" b="1" dirty="0" smtClean="0"/>
              <a:t>；</a:t>
            </a:r>
            <a:endParaRPr lang="en-US" altLang="zh-CN" sz="2200" b="1" dirty="0" smtClean="0"/>
          </a:p>
          <a:p>
            <a:r>
              <a:rPr lang="zh-CN" altLang="en-US" sz="2200" b="1" dirty="0" smtClean="0"/>
              <a:t>实际抽样的电阻值范围：</a:t>
            </a:r>
            <a:r>
              <a:rPr lang="en-US" altLang="zh-CN" sz="2200" b="1" dirty="0"/>
              <a:t>998.8—999.6</a:t>
            </a:r>
            <a:r>
              <a:rPr lang="en-US" altLang="zh-CN" sz="2400" kern="100" dirty="0" smtClean="0">
                <a:sym typeface="Symbol" panose="05050102010706020507" pitchFamily="18" charset="2"/>
              </a:rPr>
              <a:t></a:t>
            </a:r>
            <a:endParaRPr lang="zh-CN" altLang="en-US" sz="2200" b="1" dirty="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6" grpId="0"/>
      <p:bldP spid="17" grpId="0"/>
      <p:bldP spid="18"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58701" y="975601"/>
            <a:ext cx="11162884" cy="574183"/>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fontAlgn="auto">
              <a:spcAft>
                <a:spcPts val="0"/>
              </a:spcAft>
            </a:pPr>
            <a:r>
              <a:rPr lang="en-US" altLang="zh-CN"/>
              <a:t> GUM</a:t>
            </a:r>
            <a:r>
              <a:rPr lang="zh-CN" altLang="zh-CN"/>
              <a:t>法评定测量不确定度的一般步骤</a:t>
            </a:r>
            <a:endParaRPr lang="zh-CN" altLang="en-US" sz="2400" dirty="0"/>
          </a:p>
        </p:txBody>
      </p:sp>
      <p:sp>
        <p:nvSpPr>
          <p:cNvPr id="3" name="AutoShape 3"/>
          <p:cNvSpPr>
            <a:spLocks noChangeArrowheads="1"/>
          </p:cNvSpPr>
          <p:nvPr/>
        </p:nvSpPr>
        <p:spPr bwMode="auto">
          <a:xfrm>
            <a:off x="880895" y="2253365"/>
            <a:ext cx="1929740" cy="847725"/>
          </a:xfrm>
          <a:prstGeom prst="homePlate">
            <a:avLst>
              <a:gd name="adj" fmla="val 14233"/>
            </a:avLst>
          </a:prstGeom>
          <a:solidFill>
            <a:schemeClr val="accent2"/>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wrap="square" lIns="0" tIns="0" rIns="0" bIns="0" anchor="ctr">
            <a:spAutoFit/>
          </a:bodyPr>
          <a:lstStyle/>
          <a:p>
            <a:endParaRPr lang="zh-CN" altLang="en-US"/>
          </a:p>
        </p:txBody>
      </p:sp>
      <p:sp>
        <p:nvSpPr>
          <p:cNvPr id="4" name="Rectangle 4"/>
          <p:cNvSpPr>
            <a:spLocks noChangeArrowheads="1"/>
          </p:cNvSpPr>
          <p:nvPr/>
        </p:nvSpPr>
        <p:spPr bwMode="auto">
          <a:xfrm>
            <a:off x="2881972" y="2221789"/>
            <a:ext cx="4493750" cy="847725"/>
          </a:xfrm>
          <a:prstGeom prst="rect">
            <a:avLst/>
          </a:prstGeom>
          <a:solidFill>
            <a:schemeClr val="bg1"/>
          </a:solidFill>
          <a:ln w="63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5" name="Text Box 5"/>
          <p:cNvSpPr txBox="1">
            <a:spLocks noChangeArrowheads="1"/>
          </p:cNvSpPr>
          <p:nvPr/>
        </p:nvSpPr>
        <p:spPr bwMode="auto">
          <a:xfrm>
            <a:off x="1176719" y="2557959"/>
            <a:ext cx="1684768"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lvl="0"/>
            <a:r>
              <a:rPr lang="zh-CN" altLang="en-US" sz="1600" dirty="0"/>
              <a:t>建立测量模型</a:t>
            </a:r>
            <a:endParaRPr lang="en-US" altLang="zh-CN" sz="1600" dirty="0"/>
          </a:p>
        </p:txBody>
      </p:sp>
      <p:sp>
        <p:nvSpPr>
          <p:cNvPr id="6" name="Rectangle 6"/>
          <p:cNvSpPr>
            <a:spLocks noChangeArrowheads="1"/>
          </p:cNvSpPr>
          <p:nvPr/>
        </p:nvSpPr>
        <p:spPr bwMode="auto">
          <a:xfrm>
            <a:off x="3035661" y="2441318"/>
            <a:ext cx="3960440" cy="318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indent="1765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1pPr>
            <a:lvl2pPr marL="190500" indent="-1892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2pPr>
            <a:lvl3pPr marL="371475" indent="-179705" algn="l" defTabSz="330200">
              <a:lnSpc>
                <a:spcPct val="115000"/>
              </a:lnSpc>
              <a:spcBef>
                <a:spcPct val="25000"/>
              </a:spcBef>
              <a:spcAft>
                <a:spcPct val="25000"/>
              </a:spcAft>
              <a:buClr>
                <a:schemeClr val="tx2"/>
              </a:buClr>
              <a:buSzPct val="80000"/>
              <a:buFont typeface="Wingdings" panose="05000000000000000000" pitchFamily="2" charset="2"/>
              <a:buChar char="Ø"/>
              <a:tabLst>
                <a:tab pos="8521700" algn="r"/>
              </a:tabLst>
              <a:defRPr b="1">
                <a:solidFill>
                  <a:srgbClr val="4D4D4D"/>
                </a:solidFill>
                <a:latin typeface="Arial" panose="020B0604020202020204" pitchFamily="34" charset="0"/>
                <a:ea typeface="楷体_GB2312" pitchFamily="49" charset="-122"/>
              </a:defRPr>
            </a:lvl3pPr>
            <a:lvl4pPr marL="548005" indent="-174625" algn="l" defTabSz="330200">
              <a:lnSpc>
                <a:spcPct val="115000"/>
              </a:lnSpc>
              <a:spcBef>
                <a:spcPct val="25000"/>
              </a:spcBef>
              <a:spcAft>
                <a:spcPct val="25000"/>
              </a:spcAft>
              <a:buClr>
                <a:schemeClr val="tx2"/>
              </a:buClr>
              <a:buSzPct val="80000"/>
              <a:buChar char="•"/>
              <a:tabLst>
                <a:tab pos="8521700" algn="r"/>
              </a:tabLst>
              <a:defRPr b="1">
                <a:solidFill>
                  <a:srgbClr val="4D4D4D"/>
                </a:solidFill>
                <a:latin typeface="Arial" panose="020B0604020202020204" pitchFamily="34" charset="0"/>
                <a:ea typeface="楷体_GB2312" pitchFamily="49" charset="-122"/>
              </a:defRPr>
            </a:lvl4pPr>
            <a:lvl5pPr marL="1511300" indent="-328930" algn="l" defTabSz="330200">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5pPr>
            <a:lvl6pPr marL="19685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6pPr>
            <a:lvl7pPr marL="24257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7pPr>
            <a:lvl8pPr marL="28829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8pPr>
            <a:lvl9pPr marL="33401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9pPr>
          </a:lstStyle>
          <a:p>
            <a:pPr lvl="0"/>
            <a:r>
              <a:rPr lang="en-US" altLang="zh-CN" i="1" dirty="0">
                <a:solidFill>
                  <a:schemeClr val="accent5">
                    <a:lumMod val="75000"/>
                  </a:schemeClr>
                </a:solidFill>
                <a:latin typeface="Times New Roman" panose="02020603050405020304" pitchFamily="18" charset="0"/>
                <a:cs typeface="Times New Roman" panose="02020603050405020304" pitchFamily="18" charset="0"/>
              </a:rPr>
              <a:t>y = x</a:t>
            </a:r>
            <a:endParaRPr lang="zh-CN" altLang="zh-CN"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210956" y="2333666"/>
            <a:ext cx="619459" cy="677108"/>
          </a:xfrm>
          <a:prstGeom prst="rect">
            <a:avLst/>
          </a:prstGeom>
          <a:noFill/>
        </p:spPr>
        <p:txBody>
          <a:bodyPr wrap="square" rtlCol="0">
            <a:spAutoFit/>
          </a:bodyPr>
          <a:lstStyle/>
          <a:p>
            <a:r>
              <a:rPr lang="en-US" altLang="zh-CN" sz="3800" b="1" dirty="0"/>
              <a:t>1.</a:t>
            </a:r>
            <a:endParaRPr lang="zh-CN" altLang="en-US" sz="3800" b="1" dirty="0"/>
          </a:p>
        </p:txBody>
      </p:sp>
      <p:sp>
        <p:nvSpPr>
          <p:cNvPr id="8" name="AutoShape 3"/>
          <p:cNvSpPr>
            <a:spLocks noChangeArrowheads="1"/>
          </p:cNvSpPr>
          <p:nvPr/>
        </p:nvSpPr>
        <p:spPr bwMode="auto">
          <a:xfrm>
            <a:off x="870284" y="3378490"/>
            <a:ext cx="1929740" cy="847725"/>
          </a:xfrm>
          <a:prstGeom prst="homePlate">
            <a:avLst>
              <a:gd name="adj" fmla="val 14233"/>
            </a:avLst>
          </a:prstGeom>
          <a:solidFill>
            <a:schemeClr val="accent2"/>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wrap="square" lIns="0" tIns="0" rIns="0" bIns="0" anchor="ctr">
            <a:spAutoFit/>
          </a:bodyPr>
          <a:lstStyle/>
          <a:p>
            <a:endParaRPr lang="zh-CN" altLang="en-US"/>
          </a:p>
        </p:txBody>
      </p:sp>
      <p:sp>
        <p:nvSpPr>
          <p:cNvPr id="9" name="Rectangle 4"/>
          <p:cNvSpPr>
            <a:spLocks noChangeArrowheads="1"/>
          </p:cNvSpPr>
          <p:nvPr/>
        </p:nvSpPr>
        <p:spPr bwMode="auto">
          <a:xfrm>
            <a:off x="2871362" y="3373483"/>
            <a:ext cx="4504360" cy="847725"/>
          </a:xfrm>
          <a:prstGeom prst="rect">
            <a:avLst/>
          </a:prstGeom>
          <a:solidFill>
            <a:schemeClr val="bg1"/>
          </a:solidFill>
          <a:ln w="63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10" name="Text Box 5"/>
          <p:cNvSpPr txBox="1">
            <a:spLocks noChangeArrowheads="1"/>
          </p:cNvSpPr>
          <p:nvPr/>
        </p:nvSpPr>
        <p:spPr bwMode="auto">
          <a:xfrm>
            <a:off x="1179844" y="3539237"/>
            <a:ext cx="1225746"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lvl="0"/>
            <a:r>
              <a:rPr lang="zh-CN" altLang="en-US" sz="1600" dirty="0"/>
              <a:t>评估</a:t>
            </a:r>
            <a:r>
              <a:rPr lang="en-US" altLang="zh-CN" sz="1600" dirty="0"/>
              <a:t>A</a:t>
            </a:r>
            <a:r>
              <a:rPr lang="zh-CN" altLang="en-US" sz="1600" dirty="0"/>
              <a:t>、</a:t>
            </a:r>
            <a:r>
              <a:rPr lang="en-US" altLang="zh-CN" sz="1600" dirty="0"/>
              <a:t>B</a:t>
            </a:r>
          </a:p>
          <a:p>
            <a:pPr lvl="0"/>
            <a:r>
              <a:rPr lang="zh-CN" altLang="en-US" sz="1600" dirty="0"/>
              <a:t>类不确定度</a:t>
            </a:r>
            <a:endParaRPr lang="en-US" altLang="zh-CN" sz="1600" dirty="0"/>
          </a:p>
        </p:txBody>
      </p:sp>
      <p:sp>
        <p:nvSpPr>
          <p:cNvPr id="11" name="Rectangle 6"/>
          <p:cNvSpPr>
            <a:spLocks noChangeArrowheads="1"/>
          </p:cNvSpPr>
          <p:nvPr/>
        </p:nvSpPr>
        <p:spPr bwMode="auto">
          <a:xfrm>
            <a:off x="3018522" y="3461130"/>
            <a:ext cx="4202603" cy="689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indent="1765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1pPr>
            <a:lvl2pPr marL="190500" indent="-1892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2pPr>
            <a:lvl3pPr marL="371475" indent="-179705" algn="l" defTabSz="330200">
              <a:lnSpc>
                <a:spcPct val="115000"/>
              </a:lnSpc>
              <a:spcBef>
                <a:spcPct val="25000"/>
              </a:spcBef>
              <a:spcAft>
                <a:spcPct val="25000"/>
              </a:spcAft>
              <a:buClr>
                <a:schemeClr val="tx2"/>
              </a:buClr>
              <a:buSzPct val="80000"/>
              <a:buFont typeface="Wingdings" panose="05000000000000000000" pitchFamily="2" charset="2"/>
              <a:buChar char="Ø"/>
              <a:tabLst>
                <a:tab pos="8521700" algn="r"/>
              </a:tabLst>
              <a:defRPr b="1">
                <a:solidFill>
                  <a:srgbClr val="4D4D4D"/>
                </a:solidFill>
                <a:latin typeface="Arial" panose="020B0604020202020204" pitchFamily="34" charset="0"/>
                <a:ea typeface="楷体_GB2312" pitchFamily="49" charset="-122"/>
              </a:defRPr>
            </a:lvl3pPr>
            <a:lvl4pPr marL="548005" indent="-174625" algn="l" defTabSz="330200">
              <a:lnSpc>
                <a:spcPct val="115000"/>
              </a:lnSpc>
              <a:spcBef>
                <a:spcPct val="25000"/>
              </a:spcBef>
              <a:spcAft>
                <a:spcPct val="25000"/>
              </a:spcAft>
              <a:buClr>
                <a:schemeClr val="tx2"/>
              </a:buClr>
              <a:buSzPct val="80000"/>
              <a:buChar char="•"/>
              <a:tabLst>
                <a:tab pos="8521700" algn="r"/>
              </a:tabLst>
              <a:defRPr b="1">
                <a:solidFill>
                  <a:srgbClr val="4D4D4D"/>
                </a:solidFill>
                <a:latin typeface="Arial" panose="020B0604020202020204" pitchFamily="34" charset="0"/>
                <a:ea typeface="楷体_GB2312" pitchFamily="49" charset="-122"/>
              </a:defRPr>
            </a:lvl4pPr>
            <a:lvl5pPr marL="1511300" indent="-328930" algn="l" defTabSz="330200">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5pPr>
            <a:lvl6pPr marL="19685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6pPr>
            <a:lvl7pPr marL="24257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7pPr>
            <a:lvl8pPr marL="28829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8pPr>
            <a:lvl9pPr marL="33401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9pPr>
          </a:lstStyle>
          <a:p>
            <a:pPr lvl="0"/>
            <a:r>
              <a:rPr lang="zh-CN" altLang="zh-CN" sz="1600" dirty="0">
                <a:solidFill>
                  <a:schemeClr val="accent5">
                    <a:lumMod val="75000"/>
                  </a:schemeClr>
                </a:solidFill>
              </a:rPr>
              <a:t>评定</a:t>
            </a:r>
            <a:r>
              <a:rPr lang="zh-CN" altLang="en-US" sz="1600" dirty="0">
                <a:solidFill>
                  <a:schemeClr val="accent5">
                    <a:lumMod val="75000"/>
                  </a:schemeClr>
                </a:solidFill>
              </a:rPr>
              <a:t>输出</a:t>
            </a:r>
            <a:r>
              <a:rPr lang="zh-CN" altLang="zh-CN" sz="1600" dirty="0">
                <a:solidFill>
                  <a:schemeClr val="accent5">
                    <a:lumMod val="75000"/>
                  </a:schemeClr>
                </a:solidFill>
              </a:rPr>
              <a:t>量</a:t>
            </a:r>
            <a:r>
              <a:rPr lang="en-US" altLang="zh-CN" sz="1600" dirty="0">
                <a:solidFill>
                  <a:schemeClr val="accent5">
                    <a:lumMod val="75000"/>
                  </a:schemeClr>
                </a:solidFill>
              </a:rPr>
              <a:t> </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 </a:t>
            </a:r>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的</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rPr>
              <a:t>A</a:t>
            </a:r>
            <a:r>
              <a:rPr lang="zh-CN" altLang="zh-CN" sz="1600" dirty="0">
                <a:solidFill>
                  <a:schemeClr val="accent5">
                    <a:lumMod val="75000"/>
                  </a:schemeClr>
                </a:solidFill>
              </a:rPr>
              <a:t>类标准不确定度</a:t>
            </a:r>
            <a:r>
              <a:rPr lang="en-US" altLang="zh-CN" sz="1600" dirty="0">
                <a:solidFill>
                  <a:schemeClr val="accent5">
                    <a:lumMod val="75000"/>
                  </a:schemeClr>
                </a:solidFill>
              </a:rPr>
              <a:t> </a:t>
            </a:r>
            <a:r>
              <a:rPr lang="en-US" altLang="zh-CN" sz="1600" i="1" dirty="0" err="1">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err="1">
                <a:solidFill>
                  <a:schemeClr val="accent5">
                    <a:lumMod val="75000"/>
                  </a:schemeClr>
                </a:solidFill>
                <a:latin typeface="Times New Roman" panose="02020603050405020304" pitchFamily="18" charset="0"/>
                <a:cs typeface="Times New Roman" panose="02020603050405020304" pitchFamily="18" charset="0"/>
              </a:rPr>
              <a:t>A</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a:t>
            </a:r>
          </a:p>
          <a:p>
            <a:pPr lvl="0"/>
            <a:r>
              <a:rPr lang="zh-CN" altLang="zh-CN" sz="1600" dirty="0">
                <a:solidFill>
                  <a:schemeClr val="accent5">
                    <a:lumMod val="75000"/>
                  </a:schemeClr>
                </a:solidFill>
              </a:rPr>
              <a:t>评定输</a:t>
            </a:r>
            <a:r>
              <a:rPr lang="zh-CN" altLang="en-US" sz="1600" dirty="0">
                <a:solidFill>
                  <a:schemeClr val="accent5">
                    <a:lumMod val="75000"/>
                  </a:schemeClr>
                </a:solidFill>
              </a:rPr>
              <a:t>出</a:t>
            </a:r>
            <a:r>
              <a:rPr lang="zh-CN" altLang="zh-CN" sz="1600" dirty="0">
                <a:solidFill>
                  <a:schemeClr val="accent5">
                    <a:lumMod val="75000"/>
                  </a:schemeClr>
                </a:solidFill>
              </a:rPr>
              <a:t>量</a:t>
            </a:r>
            <a:r>
              <a:rPr lang="en-US" altLang="zh-CN" sz="1600" dirty="0">
                <a:solidFill>
                  <a:schemeClr val="accent5">
                    <a:lumMod val="75000"/>
                  </a:schemeClr>
                </a:solidFill>
              </a:rPr>
              <a:t> </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 </a:t>
            </a:r>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的 </a:t>
            </a:r>
            <a:r>
              <a:rPr lang="en-US" altLang="zh-CN" sz="1600" dirty="0">
                <a:solidFill>
                  <a:schemeClr val="accent5">
                    <a:lumMod val="75000"/>
                  </a:schemeClr>
                </a:solidFill>
              </a:rPr>
              <a:t>B</a:t>
            </a:r>
            <a:r>
              <a:rPr lang="zh-CN" altLang="zh-CN" sz="1600" dirty="0">
                <a:solidFill>
                  <a:schemeClr val="accent5">
                    <a:lumMod val="75000"/>
                  </a:schemeClr>
                </a:solidFill>
              </a:rPr>
              <a:t>类标准不确定度</a:t>
            </a:r>
            <a:r>
              <a:rPr lang="en-US" altLang="zh-CN" sz="1600" dirty="0">
                <a:solidFill>
                  <a:schemeClr val="accent5">
                    <a:lumMod val="75000"/>
                  </a:schemeClr>
                </a:solidFill>
              </a:rPr>
              <a:t> </a:t>
            </a:r>
            <a:r>
              <a:rPr lang="en-US" altLang="zh-CN" sz="1600" i="1" dirty="0" err="1">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err="1">
                <a:solidFill>
                  <a:schemeClr val="accent5">
                    <a:lumMod val="75000"/>
                  </a:schemeClr>
                </a:solidFill>
                <a:latin typeface="Times New Roman" panose="02020603050405020304" pitchFamily="18" charset="0"/>
                <a:cs typeface="Times New Roman" panose="02020603050405020304" pitchFamily="18" charset="0"/>
              </a:rPr>
              <a:t>B</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a:t>
            </a:r>
            <a:endParaRPr lang="zh-CN" altLang="zh-CN" sz="16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00345" y="3458791"/>
            <a:ext cx="619459" cy="677108"/>
          </a:xfrm>
          <a:prstGeom prst="rect">
            <a:avLst/>
          </a:prstGeom>
          <a:noFill/>
        </p:spPr>
        <p:txBody>
          <a:bodyPr wrap="square" rtlCol="0">
            <a:spAutoFit/>
          </a:bodyPr>
          <a:lstStyle/>
          <a:p>
            <a:r>
              <a:rPr lang="en-US" altLang="zh-CN" sz="3800" b="1" dirty="0"/>
              <a:t>2.</a:t>
            </a:r>
            <a:endParaRPr lang="zh-CN" altLang="en-US" sz="3800" b="1" dirty="0"/>
          </a:p>
        </p:txBody>
      </p:sp>
      <p:sp>
        <p:nvSpPr>
          <p:cNvPr id="13" name="AutoShape 3"/>
          <p:cNvSpPr>
            <a:spLocks noChangeArrowheads="1"/>
          </p:cNvSpPr>
          <p:nvPr/>
        </p:nvSpPr>
        <p:spPr bwMode="auto">
          <a:xfrm>
            <a:off x="880895" y="4503615"/>
            <a:ext cx="1929740" cy="847725"/>
          </a:xfrm>
          <a:prstGeom prst="homePlate">
            <a:avLst>
              <a:gd name="adj" fmla="val 14233"/>
            </a:avLst>
          </a:prstGeom>
          <a:solidFill>
            <a:schemeClr val="accent2"/>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wrap="square" lIns="0" tIns="0" rIns="0" bIns="0" anchor="ctr">
            <a:spAutoFit/>
          </a:bodyPr>
          <a:lstStyle/>
          <a:p>
            <a:endParaRPr lang="zh-CN" altLang="en-US"/>
          </a:p>
        </p:txBody>
      </p:sp>
      <p:sp>
        <p:nvSpPr>
          <p:cNvPr id="14" name="Rectangle 4"/>
          <p:cNvSpPr>
            <a:spLocks noChangeArrowheads="1"/>
          </p:cNvSpPr>
          <p:nvPr/>
        </p:nvSpPr>
        <p:spPr bwMode="auto">
          <a:xfrm>
            <a:off x="2881973" y="4498608"/>
            <a:ext cx="4493749" cy="847725"/>
          </a:xfrm>
          <a:prstGeom prst="rect">
            <a:avLst/>
          </a:prstGeom>
          <a:solidFill>
            <a:schemeClr val="bg1"/>
          </a:solidFill>
          <a:ln w="63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15" name="Text Box 5"/>
          <p:cNvSpPr txBox="1">
            <a:spLocks noChangeArrowheads="1"/>
          </p:cNvSpPr>
          <p:nvPr/>
        </p:nvSpPr>
        <p:spPr bwMode="auto">
          <a:xfrm>
            <a:off x="965430" y="4787472"/>
            <a:ext cx="1684768"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lvl="0"/>
            <a:r>
              <a:rPr lang="zh-CN" altLang="en-US" sz="1600" dirty="0"/>
              <a:t>计算合成不确定度</a:t>
            </a:r>
            <a:endParaRPr lang="en-US" altLang="zh-CN" sz="1600" dirty="0"/>
          </a:p>
        </p:txBody>
      </p:sp>
      <p:sp>
        <p:nvSpPr>
          <p:cNvPr id="16" name="Rectangle 6"/>
          <p:cNvSpPr>
            <a:spLocks noChangeArrowheads="1"/>
          </p:cNvSpPr>
          <p:nvPr/>
        </p:nvSpPr>
        <p:spPr bwMode="auto">
          <a:xfrm>
            <a:off x="3029133" y="4623957"/>
            <a:ext cx="4327007" cy="257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indent="1765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1pPr>
            <a:lvl2pPr marL="190500" indent="-1892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2pPr>
            <a:lvl3pPr marL="371475" indent="-179705" algn="l" defTabSz="330200">
              <a:lnSpc>
                <a:spcPct val="115000"/>
              </a:lnSpc>
              <a:spcBef>
                <a:spcPct val="25000"/>
              </a:spcBef>
              <a:spcAft>
                <a:spcPct val="25000"/>
              </a:spcAft>
              <a:buClr>
                <a:schemeClr val="tx2"/>
              </a:buClr>
              <a:buSzPct val="80000"/>
              <a:buFont typeface="Wingdings" panose="05000000000000000000" pitchFamily="2" charset="2"/>
              <a:buChar char="Ø"/>
              <a:tabLst>
                <a:tab pos="8521700" algn="r"/>
              </a:tabLst>
              <a:defRPr b="1">
                <a:solidFill>
                  <a:srgbClr val="4D4D4D"/>
                </a:solidFill>
                <a:latin typeface="Arial" panose="020B0604020202020204" pitchFamily="34" charset="0"/>
                <a:ea typeface="楷体_GB2312" pitchFamily="49" charset="-122"/>
              </a:defRPr>
            </a:lvl3pPr>
            <a:lvl4pPr marL="548005" indent="-174625" algn="l" defTabSz="330200">
              <a:lnSpc>
                <a:spcPct val="115000"/>
              </a:lnSpc>
              <a:spcBef>
                <a:spcPct val="25000"/>
              </a:spcBef>
              <a:spcAft>
                <a:spcPct val="25000"/>
              </a:spcAft>
              <a:buClr>
                <a:schemeClr val="tx2"/>
              </a:buClr>
              <a:buSzPct val="80000"/>
              <a:buChar char="•"/>
              <a:tabLst>
                <a:tab pos="8521700" algn="r"/>
              </a:tabLst>
              <a:defRPr b="1">
                <a:solidFill>
                  <a:srgbClr val="4D4D4D"/>
                </a:solidFill>
                <a:latin typeface="Arial" panose="020B0604020202020204" pitchFamily="34" charset="0"/>
                <a:ea typeface="楷体_GB2312" pitchFamily="49" charset="-122"/>
              </a:defRPr>
            </a:lvl4pPr>
            <a:lvl5pPr marL="1511300" indent="-328930" algn="l" defTabSz="330200">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5pPr>
            <a:lvl6pPr marL="19685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6pPr>
            <a:lvl7pPr marL="24257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7pPr>
            <a:lvl8pPr marL="28829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8pPr>
            <a:lvl9pPr marL="33401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9pPr>
          </a:lstStyle>
          <a:p>
            <a:pPr lvl="0"/>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计算输出量 </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 </a:t>
            </a:r>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的合成不确定度</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C</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a:t>
            </a:r>
            <a:endParaRPr lang="zh-CN" altLang="zh-CN" sz="16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7" name="文本框 16"/>
          <p:cNvSpPr txBox="1"/>
          <p:nvPr/>
        </p:nvSpPr>
        <p:spPr>
          <a:xfrm>
            <a:off x="210956" y="4583916"/>
            <a:ext cx="619459" cy="677108"/>
          </a:xfrm>
          <a:prstGeom prst="rect">
            <a:avLst/>
          </a:prstGeom>
          <a:noFill/>
        </p:spPr>
        <p:txBody>
          <a:bodyPr wrap="square" rtlCol="0">
            <a:spAutoFit/>
          </a:bodyPr>
          <a:lstStyle/>
          <a:p>
            <a:r>
              <a:rPr lang="en-US" altLang="zh-CN" sz="3800" b="1" dirty="0"/>
              <a:t>3.</a:t>
            </a:r>
            <a:endParaRPr lang="zh-CN" altLang="en-US" sz="3800" b="1" dirty="0"/>
          </a:p>
        </p:txBody>
      </p:sp>
      <p:sp>
        <p:nvSpPr>
          <p:cNvPr id="18" name="AutoShape 3"/>
          <p:cNvSpPr>
            <a:spLocks noChangeArrowheads="1"/>
          </p:cNvSpPr>
          <p:nvPr/>
        </p:nvSpPr>
        <p:spPr bwMode="auto">
          <a:xfrm>
            <a:off x="870284" y="5628740"/>
            <a:ext cx="1929740" cy="847725"/>
          </a:xfrm>
          <a:prstGeom prst="homePlate">
            <a:avLst>
              <a:gd name="adj" fmla="val 14233"/>
            </a:avLst>
          </a:prstGeom>
          <a:solidFill>
            <a:schemeClr val="accent2"/>
          </a:solidFill>
          <a:ln>
            <a:noFill/>
          </a:ln>
          <a:effectLst>
            <a:outerShdw dist="35921" dir="2700000" algn="ctr" rotWithShape="0">
              <a:schemeClr val="bg2"/>
            </a:outerShdw>
          </a:effectLst>
          <a:extLst>
            <a:ext uri="{91240B29-F687-4F45-9708-019B960494DF}">
              <a14:hiddenLine xmlns:a14="http://schemas.microsoft.com/office/drawing/2010/main" w="6350">
                <a:solidFill>
                  <a:schemeClr val="tx1"/>
                </a:solidFill>
                <a:miter lim="800000"/>
                <a:headEnd/>
                <a:tailEnd/>
              </a14:hiddenLine>
            </a:ext>
          </a:extLst>
        </p:spPr>
        <p:txBody>
          <a:bodyPr wrap="square" lIns="0" tIns="0" rIns="0" bIns="0" anchor="ctr">
            <a:spAutoFit/>
          </a:bodyPr>
          <a:lstStyle/>
          <a:p>
            <a:endParaRPr lang="zh-CN" altLang="en-US"/>
          </a:p>
        </p:txBody>
      </p:sp>
      <p:sp>
        <p:nvSpPr>
          <p:cNvPr id="19" name="Rectangle 4"/>
          <p:cNvSpPr>
            <a:spLocks noChangeArrowheads="1"/>
          </p:cNvSpPr>
          <p:nvPr/>
        </p:nvSpPr>
        <p:spPr bwMode="auto">
          <a:xfrm>
            <a:off x="5124564" y="5623733"/>
            <a:ext cx="5201906" cy="847725"/>
          </a:xfrm>
          <a:prstGeom prst="rect">
            <a:avLst/>
          </a:prstGeom>
          <a:solidFill>
            <a:schemeClr val="bg1"/>
          </a:solidFill>
          <a:ln w="63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20" name="Text Box 5"/>
          <p:cNvSpPr txBox="1">
            <a:spLocks noChangeArrowheads="1"/>
          </p:cNvSpPr>
          <p:nvPr/>
        </p:nvSpPr>
        <p:spPr bwMode="auto">
          <a:xfrm>
            <a:off x="954819" y="5912597"/>
            <a:ext cx="1684768"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lvl="0"/>
            <a:r>
              <a:rPr lang="zh-CN" altLang="en-US" sz="1600" dirty="0"/>
              <a:t>计算扩展不确定度</a:t>
            </a:r>
            <a:endParaRPr lang="en-US" altLang="zh-CN" sz="1600" dirty="0"/>
          </a:p>
        </p:txBody>
      </p:sp>
      <p:sp>
        <p:nvSpPr>
          <p:cNvPr id="21" name="Rectangle 6"/>
          <p:cNvSpPr>
            <a:spLocks noChangeArrowheads="1"/>
          </p:cNvSpPr>
          <p:nvPr/>
        </p:nvSpPr>
        <p:spPr bwMode="auto">
          <a:xfrm>
            <a:off x="5195900" y="5770711"/>
            <a:ext cx="5310590"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indent="1765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1pPr>
            <a:lvl2pPr marL="190500" indent="-1892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2pPr>
            <a:lvl3pPr marL="371475" indent="-179705" algn="l" defTabSz="330200">
              <a:lnSpc>
                <a:spcPct val="115000"/>
              </a:lnSpc>
              <a:spcBef>
                <a:spcPct val="25000"/>
              </a:spcBef>
              <a:spcAft>
                <a:spcPct val="25000"/>
              </a:spcAft>
              <a:buClr>
                <a:schemeClr val="tx2"/>
              </a:buClr>
              <a:buSzPct val="80000"/>
              <a:buFont typeface="Wingdings" panose="05000000000000000000" pitchFamily="2" charset="2"/>
              <a:buChar char="Ø"/>
              <a:tabLst>
                <a:tab pos="8521700" algn="r"/>
              </a:tabLst>
              <a:defRPr b="1">
                <a:solidFill>
                  <a:srgbClr val="4D4D4D"/>
                </a:solidFill>
                <a:latin typeface="Arial" panose="020B0604020202020204" pitchFamily="34" charset="0"/>
                <a:ea typeface="楷体_GB2312" pitchFamily="49" charset="-122"/>
              </a:defRPr>
            </a:lvl3pPr>
            <a:lvl4pPr marL="548005" indent="-174625" algn="l" defTabSz="330200">
              <a:lnSpc>
                <a:spcPct val="115000"/>
              </a:lnSpc>
              <a:spcBef>
                <a:spcPct val="25000"/>
              </a:spcBef>
              <a:spcAft>
                <a:spcPct val="25000"/>
              </a:spcAft>
              <a:buClr>
                <a:schemeClr val="tx2"/>
              </a:buClr>
              <a:buSzPct val="80000"/>
              <a:buChar char="•"/>
              <a:tabLst>
                <a:tab pos="8521700" algn="r"/>
              </a:tabLst>
              <a:defRPr b="1">
                <a:solidFill>
                  <a:srgbClr val="4D4D4D"/>
                </a:solidFill>
                <a:latin typeface="Arial" panose="020B0604020202020204" pitchFamily="34" charset="0"/>
                <a:ea typeface="楷体_GB2312" pitchFamily="49" charset="-122"/>
              </a:defRPr>
            </a:lvl4pPr>
            <a:lvl5pPr marL="1511300" indent="-328930" algn="l" defTabSz="330200">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5pPr>
            <a:lvl6pPr marL="19685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6pPr>
            <a:lvl7pPr marL="24257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7pPr>
            <a:lvl8pPr marL="28829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8pPr>
            <a:lvl9pPr marL="33401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9pPr>
          </a:lstStyle>
          <a:p>
            <a:pPr lvl="0">
              <a:lnSpc>
                <a:spcPct val="100000"/>
              </a:lnSpc>
            </a:pPr>
            <a:r>
              <a:rPr lang="zh-CN" altLang="en-US" sz="1600" dirty="0">
                <a:solidFill>
                  <a:schemeClr val="accent5">
                    <a:lumMod val="75000"/>
                  </a:schemeClr>
                </a:solidFill>
              </a:rPr>
              <a:t>确定</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C</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a:t>
            </a:r>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的</a:t>
            </a:r>
            <a:r>
              <a:rPr lang="zh-CN" altLang="en-US" sz="1600" dirty="0">
                <a:solidFill>
                  <a:schemeClr val="accent5">
                    <a:lumMod val="75000"/>
                  </a:schemeClr>
                </a:solidFill>
              </a:rPr>
              <a:t>有效自由度</a:t>
            </a:r>
            <a:r>
              <a:rPr lang="en-US" altLang="zh-CN" sz="1600" i="1" dirty="0" err="1">
                <a:solidFill>
                  <a:schemeClr val="accent5">
                    <a:lumMod val="75000"/>
                  </a:schemeClr>
                </a:solidFill>
                <a:latin typeface="Times New Roman" panose="02020603050405020304" pitchFamily="18" charset="0"/>
                <a:cs typeface="Times New Roman" panose="02020603050405020304" pitchFamily="18" charset="0"/>
              </a:rPr>
              <a:t>v</a:t>
            </a:r>
            <a:r>
              <a:rPr lang="en-US" altLang="zh-CN" sz="1600" i="1" baseline="-25000" dirty="0" err="1">
                <a:solidFill>
                  <a:schemeClr val="accent5">
                    <a:lumMod val="75000"/>
                  </a:schemeClr>
                </a:solidFill>
                <a:latin typeface="Times New Roman" panose="02020603050405020304" pitchFamily="18" charset="0"/>
                <a:cs typeface="Times New Roman" panose="02020603050405020304" pitchFamily="18" charset="0"/>
              </a:rPr>
              <a:t>eff</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i="1" dirty="0" err="1">
                <a:solidFill>
                  <a:schemeClr val="accent5">
                    <a:lumMod val="75000"/>
                  </a:schemeClr>
                </a:solidFill>
                <a:latin typeface="Times New Roman" panose="02020603050405020304" pitchFamily="18" charset="0"/>
                <a:cs typeface="Times New Roman" panose="02020603050405020304" pitchFamily="18" charset="0"/>
              </a:rPr>
              <a:t>v</a:t>
            </a:r>
            <a:r>
              <a:rPr lang="en-US" altLang="zh-CN" sz="1600" i="1" baseline="-25000" dirty="0" err="1">
                <a:solidFill>
                  <a:schemeClr val="accent5">
                    <a:lumMod val="75000"/>
                  </a:schemeClr>
                </a:solidFill>
                <a:latin typeface="Times New Roman" panose="02020603050405020304" pitchFamily="18" charset="0"/>
                <a:cs typeface="Times New Roman" panose="02020603050405020304" pitchFamily="18" charset="0"/>
              </a:rPr>
              <a:t>eff</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 </a:t>
            </a:r>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越大则</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C</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a:t>
            </a:r>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越可靠</a:t>
            </a:r>
            <a:endParaRPr lang="en-US" altLang="zh-CN" sz="1600" b="0" dirty="0">
              <a:solidFill>
                <a:schemeClr val="accent5">
                  <a:lumMod val="75000"/>
                </a:schemeClr>
              </a:solidFill>
              <a:latin typeface="Times New Roman" panose="02020603050405020304" pitchFamily="18" charset="0"/>
              <a:cs typeface="Times New Roman" panose="02020603050405020304" pitchFamily="18" charset="0"/>
            </a:endParaRPr>
          </a:p>
          <a:p>
            <a:pPr lvl="0">
              <a:lnSpc>
                <a:spcPct val="100000"/>
              </a:lnSpc>
            </a:pPr>
            <a:r>
              <a:rPr lang="zh-CN" altLang="en-US" sz="1600" dirty="0">
                <a:solidFill>
                  <a:schemeClr val="accent5">
                    <a:lumMod val="75000"/>
                  </a:schemeClr>
                </a:solidFill>
              </a:rPr>
              <a:t>根据</a:t>
            </a:r>
            <a:r>
              <a:rPr lang="zh-CN" altLang="zh-CN" sz="1600" dirty="0">
                <a:solidFill>
                  <a:schemeClr val="accent5">
                    <a:lumMod val="75000"/>
                  </a:schemeClr>
                </a:solidFill>
              </a:rPr>
              <a:t>置信</a:t>
            </a:r>
            <a:r>
              <a:rPr lang="zh-CN" altLang="en-US" sz="1600" dirty="0">
                <a:solidFill>
                  <a:schemeClr val="accent5">
                    <a:lumMod val="75000"/>
                  </a:schemeClr>
                </a:solidFill>
              </a:rPr>
              <a:t>概率</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P </a:t>
            </a:r>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和</a:t>
            </a:r>
            <a:r>
              <a:rPr lang="zh-CN" altLang="en-US" sz="1600" dirty="0">
                <a:solidFill>
                  <a:schemeClr val="accent5">
                    <a:lumMod val="75000"/>
                  </a:schemeClr>
                </a:solidFill>
              </a:rPr>
              <a:t>有效自由度</a:t>
            </a:r>
            <a:r>
              <a:rPr lang="en-US" altLang="zh-CN" sz="1600" i="1" dirty="0" err="1">
                <a:solidFill>
                  <a:schemeClr val="accent5">
                    <a:lumMod val="75000"/>
                  </a:schemeClr>
                </a:solidFill>
                <a:latin typeface="Times New Roman" panose="02020603050405020304" pitchFamily="18" charset="0"/>
                <a:cs typeface="Times New Roman" panose="02020603050405020304" pitchFamily="18" charset="0"/>
              </a:rPr>
              <a:t>v</a:t>
            </a:r>
            <a:r>
              <a:rPr lang="en-US" altLang="zh-CN" sz="1600" i="1" baseline="-25000" dirty="0" err="1">
                <a:solidFill>
                  <a:schemeClr val="accent5">
                    <a:lumMod val="75000"/>
                  </a:schemeClr>
                </a:solidFill>
                <a:latin typeface="Times New Roman" panose="02020603050405020304" pitchFamily="18" charset="0"/>
                <a:cs typeface="Times New Roman" panose="02020603050405020304" pitchFamily="18" charset="0"/>
              </a:rPr>
              <a:t>eff</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  </a:t>
            </a:r>
            <a:r>
              <a:rPr lang="zh-CN" altLang="zh-CN" sz="1600" dirty="0">
                <a:solidFill>
                  <a:schemeClr val="accent5">
                    <a:lumMod val="75000"/>
                  </a:schemeClr>
                </a:solidFill>
              </a:rPr>
              <a:t>确定扩展不确定度</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P</a:t>
            </a:r>
            <a:endParaRPr lang="zh-CN" altLang="zh-CN" sz="16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200345" y="5709041"/>
            <a:ext cx="619459" cy="677108"/>
          </a:xfrm>
          <a:prstGeom prst="rect">
            <a:avLst/>
          </a:prstGeom>
          <a:noFill/>
        </p:spPr>
        <p:txBody>
          <a:bodyPr wrap="square" rtlCol="0">
            <a:spAutoFit/>
          </a:bodyPr>
          <a:lstStyle/>
          <a:p>
            <a:r>
              <a:rPr lang="en-US" altLang="zh-CN" sz="3800" b="1" dirty="0"/>
              <a:t>4.</a:t>
            </a:r>
            <a:endParaRPr lang="zh-CN" altLang="en-US" sz="3800" b="1" dirty="0"/>
          </a:p>
        </p:txBody>
      </p:sp>
      <p:grpSp>
        <p:nvGrpSpPr>
          <p:cNvPr id="23" name="组合 22"/>
          <p:cNvGrpSpPr/>
          <p:nvPr/>
        </p:nvGrpSpPr>
        <p:grpSpPr>
          <a:xfrm>
            <a:off x="7700459" y="1589929"/>
            <a:ext cx="4121127" cy="589507"/>
            <a:chOff x="9832547" y="2718456"/>
            <a:chExt cx="2076669" cy="882316"/>
          </a:xfrm>
        </p:grpSpPr>
        <p:grpSp>
          <p:nvGrpSpPr>
            <p:cNvPr id="24" name="组合 23"/>
            <p:cNvGrpSpPr/>
            <p:nvPr/>
          </p:nvGrpSpPr>
          <p:grpSpPr>
            <a:xfrm>
              <a:off x="9832547" y="2718456"/>
              <a:ext cx="2076669" cy="882316"/>
              <a:chOff x="2582250" y="5541358"/>
              <a:chExt cx="2076669" cy="882316"/>
            </a:xfrm>
          </p:grpSpPr>
          <p:sp>
            <p:nvSpPr>
              <p:cNvPr id="26" name="圆角矩形 25"/>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27" name="圆角矩形 26"/>
              <p:cNvSpPr/>
              <p:nvPr/>
            </p:nvSpPr>
            <p:spPr bwMode="auto">
              <a:xfrm>
                <a:off x="2675090" y="5620577"/>
                <a:ext cx="1896900" cy="727517"/>
              </a:xfrm>
              <a:prstGeom prst="roundRect">
                <a:avLst>
                  <a:gd name="adj" fmla="val 10568"/>
                </a:avLst>
              </a:prstGeom>
              <a:solidFill>
                <a:srgbClr val="9954CC"/>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25" name="矩形 24"/>
            <p:cNvSpPr>
              <a:spLocks noChangeArrowheads="1"/>
            </p:cNvSpPr>
            <p:nvPr/>
          </p:nvSpPr>
          <p:spPr bwMode="auto">
            <a:xfrm>
              <a:off x="10054058" y="2843993"/>
              <a:ext cx="1633649" cy="483800"/>
            </a:xfrm>
            <a:prstGeom prst="rect">
              <a:avLst/>
            </a:prstGeom>
            <a:noFill/>
            <a:ln w="7" cap="flat">
              <a:noFill/>
              <a:prstDash val="solid"/>
              <a:miter lim="800000"/>
            </a:ln>
          </p:spPr>
          <p:txBody>
            <a:bodyPr vert="horz" wrap="square" lIns="91440" tIns="45720" rIns="91440" bIns="45720" numCol="1" anchor="t" anchorCtr="0" compatLnSpc="1"/>
            <a:lstStyle/>
            <a:p>
              <a:pPr algn="ctr"/>
              <a:r>
                <a:rPr lang="zh-CN" altLang="en-US" sz="2200" dirty="0">
                  <a:solidFill>
                    <a:srgbClr val="F8F8F8"/>
                  </a:solidFill>
                  <a:latin typeface="+mj-ea"/>
                  <a:ea typeface="+mj-ea"/>
                  <a:sym typeface="+mn-ea"/>
                </a:rPr>
                <a:t>间接测量</a:t>
              </a:r>
              <a:endParaRPr lang="zh-CN" altLang="en-US" sz="2200" dirty="0">
                <a:solidFill>
                  <a:srgbClr val="F8F8F8"/>
                </a:solidFill>
                <a:latin typeface="+mj-ea"/>
                <a:ea typeface="+mj-ea"/>
              </a:endParaRPr>
            </a:p>
            <a:p>
              <a:pPr algn="ctr"/>
              <a:endParaRPr lang="zh-CN" altLang="en-US" sz="1400" dirty="0">
                <a:solidFill>
                  <a:srgbClr val="F8F8F8"/>
                </a:solidFill>
                <a:latin typeface="+mj-ea"/>
                <a:ea typeface="+mj-ea"/>
              </a:endParaRPr>
            </a:p>
          </p:txBody>
        </p:sp>
      </p:grpSp>
      <p:sp>
        <p:nvSpPr>
          <p:cNvPr id="28" name="Rectangle 4"/>
          <p:cNvSpPr>
            <a:spLocks noChangeArrowheads="1"/>
          </p:cNvSpPr>
          <p:nvPr/>
        </p:nvSpPr>
        <p:spPr bwMode="auto">
          <a:xfrm>
            <a:off x="7546770" y="2248358"/>
            <a:ext cx="4384158" cy="847725"/>
          </a:xfrm>
          <a:prstGeom prst="rect">
            <a:avLst/>
          </a:prstGeom>
          <a:solidFill>
            <a:schemeClr val="bg1"/>
          </a:solidFill>
          <a:ln w="63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29" name="Rectangle 6"/>
          <p:cNvSpPr>
            <a:spLocks noChangeArrowheads="1"/>
          </p:cNvSpPr>
          <p:nvPr/>
        </p:nvSpPr>
        <p:spPr bwMode="auto">
          <a:xfrm>
            <a:off x="7626170" y="2441318"/>
            <a:ext cx="3960440" cy="318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indent="1765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1pPr>
            <a:lvl2pPr marL="190500" indent="-1892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2pPr>
            <a:lvl3pPr marL="371475" indent="-179705" algn="l" defTabSz="330200">
              <a:lnSpc>
                <a:spcPct val="115000"/>
              </a:lnSpc>
              <a:spcBef>
                <a:spcPct val="25000"/>
              </a:spcBef>
              <a:spcAft>
                <a:spcPct val="25000"/>
              </a:spcAft>
              <a:buClr>
                <a:schemeClr val="tx2"/>
              </a:buClr>
              <a:buSzPct val="80000"/>
              <a:buFont typeface="Wingdings" panose="05000000000000000000" pitchFamily="2" charset="2"/>
              <a:buChar char="Ø"/>
              <a:tabLst>
                <a:tab pos="8521700" algn="r"/>
              </a:tabLst>
              <a:defRPr b="1">
                <a:solidFill>
                  <a:srgbClr val="4D4D4D"/>
                </a:solidFill>
                <a:latin typeface="Arial" panose="020B0604020202020204" pitchFamily="34" charset="0"/>
                <a:ea typeface="楷体_GB2312" pitchFamily="49" charset="-122"/>
              </a:defRPr>
            </a:lvl3pPr>
            <a:lvl4pPr marL="548005" indent="-174625" algn="l" defTabSz="330200">
              <a:lnSpc>
                <a:spcPct val="115000"/>
              </a:lnSpc>
              <a:spcBef>
                <a:spcPct val="25000"/>
              </a:spcBef>
              <a:spcAft>
                <a:spcPct val="25000"/>
              </a:spcAft>
              <a:buClr>
                <a:schemeClr val="tx2"/>
              </a:buClr>
              <a:buSzPct val="80000"/>
              <a:buChar char="•"/>
              <a:tabLst>
                <a:tab pos="8521700" algn="r"/>
              </a:tabLst>
              <a:defRPr b="1">
                <a:solidFill>
                  <a:srgbClr val="4D4D4D"/>
                </a:solidFill>
                <a:latin typeface="Arial" panose="020B0604020202020204" pitchFamily="34" charset="0"/>
                <a:ea typeface="楷体_GB2312" pitchFamily="49" charset="-122"/>
              </a:defRPr>
            </a:lvl4pPr>
            <a:lvl5pPr marL="1511300" indent="-328930" algn="l" defTabSz="330200">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5pPr>
            <a:lvl6pPr marL="19685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6pPr>
            <a:lvl7pPr marL="24257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7pPr>
            <a:lvl8pPr marL="28829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8pPr>
            <a:lvl9pPr marL="33401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9pPr>
          </a:lstStyle>
          <a:p>
            <a:pPr lvl="0"/>
            <a:r>
              <a:rPr lang="en-US" altLang="zh-CN" i="1" dirty="0">
                <a:solidFill>
                  <a:schemeClr val="accent5">
                    <a:lumMod val="75000"/>
                  </a:schemeClr>
                </a:solidFill>
                <a:latin typeface="Times New Roman" panose="02020603050405020304" pitchFamily="18" charset="0"/>
                <a:cs typeface="Times New Roman" panose="02020603050405020304" pitchFamily="18" charset="0"/>
              </a:rPr>
              <a:t>y = f </a:t>
            </a:r>
            <a:r>
              <a:rPr lang="en-US" altLang="zh-CN" dirty="0">
                <a:solidFill>
                  <a:schemeClr val="accent5">
                    <a:lumMod val="75000"/>
                  </a:schemeClr>
                </a:solidFill>
                <a:latin typeface="Times New Roman" panose="02020603050405020304" pitchFamily="18" charset="0"/>
                <a:cs typeface="Times New Roman" panose="02020603050405020304" pitchFamily="18" charset="0"/>
              </a:rPr>
              <a:t>(</a:t>
            </a:r>
            <a:r>
              <a:rPr lang="en-US" altLang="zh-CN" i="1" dirty="0">
                <a:solidFill>
                  <a:schemeClr val="accent5">
                    <a:lumMod val="75000"/>
                  </a:schemeClr>
                </a:solidFill>
                <a:latin typeface="Times New Roman" panose="02020603050405020304" pitchFamily="18" charset="0"/>
                <a:cs typeface="Times New Roman" panose="02020603050405020304" pitchFamily="18" charset="0"/>
              </a:rPr>
              <a:t> x</a:t>
            </a:r>
            <a:r>
              <a:rPr lang="en-US" altLang="zh-CN" i="1" baseline="-25000" dirty="0">
                <a:solidFill>
                  <a:schemeClr val="accent5">
                    <a:lumMod val="75000"/>
                  </a:schemeClr>
                </a:solidFill>
                <a:latin typeface="Times New Roman" panose="02020603050405020304" pitchFamily="18" charset="0"/>
                <a:cs typeface="Times New Roman" panose="02020603050405020304" pitchFamily="18" charset="0"/>
              </a:rPr>
              <a:t>1</a:t>
            </a:r>
            <a:r>
              <a:rPr lang="en-US" altLang="zh-CN" i="1" dirty="0">
                <a:solidFill>
                  <a:schemeClr val="accent5">
                    <a:lumMod val="75000"/>
                  </a:schemeClr>
                </a:solidFill>
                <a:latin typeface="Times New Roman" panose="02020603050405020304" pitchFamily="18" charset="0"/>
                <a:cs typeface="Times New Roman" panose="02020603050405020304" pitchFamily="18" charset="0"/>
              </a:rPr>
              <a:t>, x</a:t>
            </a:r>
            <a:r>
              <a:rPr lang="en-US" altLang="zh-CN" i="1" baseline="-25000" dirty="0">
                <a:solidFill>
                  <a:schemeClr val="accent5">
                    <a:lumMod val="75000"/>
                  </a:schemeClr>
                </a:solidFill>
                <a:latin typeface="Times New Roman" panose="02020603050405020304" pitchFamily="18" charset="0"/>
                <a:cs typeface="Times New Roman" panose="02020603050405020304" pitchFamily="18" charset="0"/>
              </a:rPr>
              <a:t>2</a:t>
            </a:r>
            <a:r>
              <a:rPr lang="en-US" altLang="zh-CN" i="1" dirty="0">
                <a:solidFill>
                  <a:schemeClr val="accent5">
                    <a:lumMod val="75000"/>
                  </a:schemeClr>
                </a:solidFill>
                <a:latin typeface="Times New Roman" panose="02020603050405020304" pitchFamily="18" charset="0"/>
                <a:cs typeface="Times New Roman" panose="02020603050405020304" pitchFamily="18" charset="0"/>
              </a:rPr>
              <a:t>, … , </a:t>
            </a:r>
            <a:r>
              <a:rPr lang="en-US" altLang="zh-CN" i="1" dirty="0" err="1">
                <a:solidFill>
                  <a:schemeClr val="accent5">
                    <a:lumMod val="75000"/>
                  </a:schemeClr>
                </a:solidFill>
                <a:latin typeface="Times New Roman" panose="02020603050405020304" pitchFamily="18" charset="0"/>
                <a:cs typeface="Times New Roman" panose="02020603050405020304" pitchFamily="18" charset="0"/>
              </a:rPr>
              <a:t>x</a:t>
            </a:r>
            <a:r>
              <a:rPr lang="en-US" altLang="zh-CN" i="1" baseline="-25000" dirty="0" err="1">
                <a:solidFill>
                  <a:schemeClr val="accent5">
                    <a:lumMod val="75000"/>
                  </a:schemeClr>
                </a:solidFill>
                <a:latin typeface="Times New Roman" panose="02020603050405020304" pitchFamily="18" charset="0"/>
                <a:cs typeface="Times New Roman" panose="02020603050405020304" pitchFamily="18" charset="0"/>
              </a:rPr>
              <a:t>n</a:t>
            </a:r>
            <a:r>
              <a:rPr lang="en-US" altLang="zh-CN" i="1" baseline="-25000"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dirty="0">
                <a:solidFill>
                  <a:schemeClr val="accent5">
                    <a:lumMod val="75000"/>
                  </a:schemeClr>
                </a:solidFill>
                <a:latin typeface="Times New Roman" panose="02020603050405020304" pitchFamily="18" charset="0"/>
                <a:cs typeface="Times New Roman" panose="02020603050405020304" pitchFamily="18" charset="0"/>
              </a:rPr>
              <a:t>)</a:t>
            </a:r>
            <a:endParaRPr lang="zh-CN" altLang="zh-CN"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0" name="Rectangle 4"/>
          <p:cNvSpPr>
            <a:spLocks noChangeArrowheads="1"/>
          </p:cNvSpPr>
          <p:nvPr/>
        </p:nvSpPr>
        <p:spPr bwMode="auto">
          <a:xfrm>
            <a:off x="7536160" y="3373483"/>
            <a:ext cx="4394768" cy="847725"/>
          </a:xfrm>
          <a:prstGeom prst="rect">
            <a:avLst/>
          </a:prstGeom>
          <a:solidFill>
            <a:schemeClr val="bg1"/>
          </a:solidFill>
          <a:ln w="63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31" name="Rectangle 6"/>
          <p:cNvSpPr>
            <a:spLocks noChangeArrowheads="1"/>
          </p:cNvSpPr>
          <p:nvPr/>
        </p:nvSpPr>
        <p:spPr bwMode="auto">
          <a:xfrm>
            <a:off x="7593310" y="3461130"/>
            <a:ext cx="4202603" cy="689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indent="1765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1pPr>
            <a:lvl2pPr marL="190500" indent="-1892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2pPr>
            <a:lvl3pPr marL="371475" indent="-179705" algn="l" defTabSz="330200">
              <a:lnSpc>
                <a:spcPct val="115000"/>
              </a:lnSpc>
              <a:spcBef>
                <a:spcPct val="25000"/>
              </a:spcBef>
              <a:spcAft>
                <a:spcPct val="25000"/>
              </a:spcAft>
              <a:buClr>
                <a:schemeClr val="tx2"/>
              </a:buClr>
              <a:buSzPct val="80000"/>
              <a:buFont typeface="Wingdings" panose="05000000000000000000" pitchFamily="2" charset="2"/>
              <a:buChar char="Ø"/>
              <a:tabLst>
                <a:tab pos="8521700" algn="r"/>
              </a:tabLst>
              <a:defRPr b="1">
                <a:solidFill>
                  <a:srgbClr val="4D4D4D"/>
                </a:solidFill>
                <a:latin typeface="Arial" panose="020B0604020202020204" pitchFamily="34" charset="0"/>
                <a:ea typeface="楷体_GB2312" pitchFamily="49" charset="-122"/>
              </a:defRPr>
            </a:lvl3pPr>
            <a:lvl4pPr marL="548005" indent="-174625" algn="l" defTabSz="330200">
              <a:lnSpc>
                <a:spcPct val="115000"/>
              </a:lnSpc>
              <a:spcBef>
                <a:spcPct val="25000"/>
              </a:spcBef>
              <a:spcAft>
                <a:spcPct val="25000"/>
              </a:spcAft>
              <a:buClr>
                <a:schemeClr val="tx2"/>
              </a:buClr>
              <a:buSzPct val="80000"/>
              <a:buChar char="•"/>
              <a:tabLst>
                <a:tab pos="8521700" algn="r"/>
              </a:tabLst>
              <a:defRPr b="1">
                <a:solidFill>
                  <a:srgbClr val="4D4D4D"/>
                </a:solidFill>
                <a:latin typeface="Arial" panose="020B0604020202020204" pitchFamily="34" charset="0"/>
                <a:ea typeface="楷体_GB2312" pitchFamily="49" charset="-122"/>
              </a:defRPr>
            </a:lvl4pPr>
            <a:lvl5pPr marL="1511300" indent="-328930" algn="l" defTabSz="330200">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5pPr>
            <a:lvl6pPr marL="19685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6pPr>
            <a:lvl7pPr marL="24257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7pPr>
            <a:lvl8pPr marL="28829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8pPr>
            <a:lvl9pPr marL="33401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9pPr>
          </a:lstStyle>
          <a:p>
            <a:pPr lvl="0"/>
            <a:r>
              <a:rPr lang="zh-CN" altLang="zh-CN" sz="1600" dirty="0">
                <a:solidFill>
                  <a:schemeClr val="accent5">
                    <a:lumMod val="75000"/>
                  </a:schemeClr>
                </a:solidFill>
              </a:rPr>
              <a:t>评定输入量</a:t>
            </a:r>
            <a:r>
              <a:rPr lang="en-US" altLang="zh-CN" sz="1600" dirty="0">
                <a:solidFill>
                  <a:schemeClr val="accent5">
                    <a:lumMod val="75000"/>
                  </a:schemeClr>
                </a:solidFill>
              </a:rPr>
              <a:t> </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x</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i </a:t>
            </a:r>
            <a:r>
              <a:rPr lang="zh-CN" altLang="en-US" sz="1600" b="0" dirty="0">
                <a:solidFill>
                  <a:schemeClr val="accent5">
                    <a:lumMod val="75000"/>
                  </a:schemeClr>
                </a:solidFill>
                <a:latin typeface="Times New Roman" panose="02020603050405020304" pitchFamily="18" charset="0"/>
                <a:cs typeface="Times New Roman" panose="02020603050405020304" pitchFamily="18" charset="0"/>
              </a:rPr>
              <a:t>的 </a:t>
            </a:r>
            <a:r>
              <a:rPr lang="en-US" altLang="zh-CN" sz="1600" dirty="0">
                <a:solidFill>
                  <a:schemeClr val="accent5">
                    <a:lumMod val="75000"/>
                  </a:schemeClr>
                </a:solidFill>
              </a:rPr>
              <a:t>A</a:t>
            </a:r>
            <a:r>
              <a:rPr lang="zh-CN" altLang="zh-CN" sz="1600" dirty="0">
                <a:solidFill>
                  <a:schemeClr val="accent5">
                    <a:lumMod val="75000"/>
                  </a:schemeClr>
                </a:solidFill>
              </a:rPr>
              <a:t>类标准不确定度</a:t>
            </a:r>
            <a:r>
              <a:rPr lang="en-US" altLang="zh-CN" sz="1600" dirty="0">
                <a:solidFill>
                  <a:schemeClr val="accent5">
                    <a:lumMod val="75000"/>
                  </a:schemeClr>
                </a:solidFill>
              </a:rPr>
              <a:t> </a:t>
            </a:r>
            <a:r>
              <a:rPr lang="en-US" altLang="zh-CN" sz="1600" i="1" dirty="0" err="1">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err="1">
                <a:solidFill>
                  <a:schemeClr val="accent5">
                    <a:lumMod val="75000"/>
                  </a:schemeClr>
                </a:solidFill>
                <a:latin typeface="Times New Roman" panose="02020603050405020304" pitchFamily="18" charset="0"/>
                <a:cs typeface="Times New Roman" panose="02020603050405020304" pitchFamily="18" charset="0"/>
              </a:rPr>
              <a:t>A</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(x</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i</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a:t>
            </a:r>
          </a:p>
          <a:p>
            <a:pPr lvl="0"/>
            <a:r>
              <a:rPr lang="zh-CN" altLang="zh-CN" sz="1600" dirty="0">
                <a:solidFill>
                  <a:schemeClr val="accent5">
                    <a:lumMod val="75000"/>
                  </a:schemeClr>
                </a:solidFill>
              </a:rPr>
              <a:t>评定输入量</a:t>
            </a:r>
            <a:r>
              <a:rPr lang="en-US" altLang="zh-CN" sz="1600" dirty="0">
                <a:solidFill>
                  <a:schemeClr val="accent5">
                    <a:lumMod val="75000"/>
                  </a:schemeClr>
                </a:solidFill>
              </a:rPr>
              <a:t> </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x</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i </a:t>
            </a:r>
            <a:r>
              <a:rPr lang="zh-CN" altLang="en-US" sz="1600" b="0" dirty="0">
                <a:solidFill>
                  <a:schemeClr val="accent5">
                    <a:lumMod val="75000"/>
                  </a:schemeClr>
                </a:solidFill>
                <a:latin typeface="Times New Roman" panose="02020603050405020304" pitchFamily="18" charset="0"/>
                <a:cs typeface="Times New Roman" panose="02020603050405020304" pitchFamily="18" charset="0"/>
              </a:rPr>
              <a:t>的 </a:t>
            </a:r>
            <a:r>
              <a:rPr lang="en-US" altLang="zh-CN" sz="1600" dirty="0">
                <a:solidFill>
                  <a:schemeClr val="accent5">
                    <a:lumMod val="75000"/>
                  </a:schemeClr>
                </a:solidFill>
              </a:rPr>
              <a:t>B</a:t>
            </a:r>
            <a:r>
              <a:rPr lang="zh-CN" altLang="zh-CN" sz="1600" dirty="0">
                <a:solidFill>
                  <a:schemeClr val="accent5">
                    <a:lumMod val="75000"/>
                  </a:schemeClr>
                </a:solidFill>
              </a:rPr>
              <a:t>类标准不确定度</a:t>
            </a:r>
            <a:r>
              <a:rPr lang="en-US" altLang="zh-CN" sz="1600" dirty="0">
                <a:solidFill>
                  <a:schemeClr val="accent5">
                    <a:lumMod val="75000"/>
                  </a:schemeClr>
                </a:solidFill>
              </a:rPr>
              <a:t> </a:t>
            </a:r>
            <a:r>
              <a:rPr lang="en-US" altLang="zh-CN" sz="1600" i="1" dirty="0" err="1">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err="1">
                <a:solidFill>
                  <a:schemeClr val="accent5">
                    <a:lumMod val="75000"/>
                  </a:schemeClr>
                </a:solidFill>
                <a:latin typeface="Times New Roman" panose="02020603050405020304" pitchFamily="18" charset="0"/>
                <a:cs typeface="Times New Roman" panose="02020603050405020304" pitchFamily="18" charset="0"/>
              </a:rPr>
              <a:t>B</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(x</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i</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a:t>
            </a:r>
            <a:endParaRPr lang="zh-CN" altLang="zh-CN" sz="16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2" name="Rectangle 4"/>
          <p:cNvSpPr>
            <a:spLocks noChangeArrowheads="1"/>
          </p:cNvSpPr>
          <p:nvPr/>
        </p:nvSpPr>
        <p:spPr bwMode="auto">
          <a:xfrm>
            <a:off x="7546771" y="4498608"/>
            <a:ext cx="4384157" cy="847725"/>
          </a:xfrm>
          <a:prstGeom prst="rect">
            <a:avLst/>
          </a:prstGeom>
          <a:solidFill>
            <a:schemeClr val="bg1"/>
          </a:solidFill>
          <a:ln w="63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endParaRPr lang="zh-CN" altLang="en-US"/>
          </a:p>
        </p:txBody>
      </p:sp>
      <p:sp>
        <p:nvSpPr>
          <p:cNvPr id="33" name="Rectangle 6"/>
          <p:cNvSpPr>
            <a:spLocks noChangeArrowheads="1"/>
          </p:cNvSpPr>
          <p:nvPr/>
        </p:nvSpPr>
        <p:spPr bwMode="auto">
          <a:xfrm>
            <a:off x="7603921" y="4541250"/>
            <a:ext cx="4327007" cy="664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indent="1765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1pPr>
            <a:lvl2pPr marL="190500" indent="-189230" algn="l" defTabSz="330200">
              <a:lnSpc>
                <a:spcPct val="115000"/>
              </a:lnSpc>
              <a:spcBef>
                <a:spcPct val="25000"/>
              </a:spcBef>
              <a:spcAft>
                <a:spcPct val="25000"/>
              </a:spcAft>
              <a:buClr>
                <a:schemeClr val="tx2"/>
              </a:buClr>
              <a:buSzPct val="80000"/>
              <a:buFont typeface="Wingdings" panose="05000000000000000000" pitchFamily="2" charset="2"/>
              <a:buChar char="n"/>
              <a:tabLst>
                <a:tab pos="8521700" algn="r"/>
              </a:tabLst>
              <a:defRPr b="1">
                <a:solidFill>
                  <a:srgbClr val="4D4D4D"/>
                </a:solidFill>
                <a:latin typeface="Arial" panose="020B0604020202020204" pitchFamily="34" charset="0"/>
                <a:ea typeface="楷体_GB2312" pitchFamily="49" charset="-122"/>
              </a:defRPr>
            </a:lvl2pPr>
            <a:lvl3pPr marL="371475" indent="-179705" algn="l" defTabSz="330200">
              <a:lnSpc>
                <a:spcPct val="115000"/>
              </a:lnSpc>
              <a:spcBef>
                <a:spcPct val="25000"/>
              </a:spcBef>
              <a:spcAft>
                <a:spcPct val="25000"/>
              </a:spcAft>
              <a:buClr>
                <a:schemeClr val="tx2"/>
              </a:buClr>
              <a:buSzPct val="80000"/>
              <a:buFont typeface="Wingdings" panose="05000000000000000000" pitchFamily="2" charset="2"/>
              <a:buChar char="Ø"/>
              <a:tabLst>
                <a:tab pos="8521700" algn="r"/>
              </a:tabLst>
              <a:defRPr b="1">
                <a:solidFill>
                  <a:srgbClr val="4D4D4D"/>
                </a:solidFill>
                <a:latin typeface="Arial" panose="020B0604020202020204" pitchFamily="34" charset="0"/>
                <a:ea typeface="楷体_GB2312" pitchFamily="49" charset="-122"/>
              </a:defRPr>
            </a:lvl3pPr>
            <a:lvl4pPr marL="548005" indent="-174625" algn="l" defTabSz="330200">
              <a:lnSpc>
                <a:spcPct val="115000"/>
              </a:lnSpc>
              <a:spcBef>
                <a:spcPct val="25000"/>
              </a:spcBef>
              <a:spcAft>
                <a:spcPct val="25000"/>
              </a:spcAft>
              <a:buClr>
                <a:schemeClr val="tx2"/>
              </a:buClr>
              <a:buSzPct val="80000"/>
              <a:buChar char="•"/>
              <a:tabLst>
                <a:tab pos="8521700" algn="r"/>
              </a:tabLst>
              <a:defRPr b="1">
                <a:solidFill>
                  <a:srgbClr val="4D4D4D"/>
                </a:solidFill>
                <a:latin typeface="Arial" panose="020B0604020202020204" pitchFamily="34" charset="0"/>
                <a:ea typeface="楷体_GB2312" pitchFamily="49" charset="-122"/>
              </a:defRPr>
            </a:lvl4pPr>
            <a:lvl5pPr marL="1511300" indent="-328930" algn="l" defTabSz="330200">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5pPr>
            <a:lvl6pPr marL="19685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6pPr>
            <a:lvl7pPr marL="24257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7pPr>
            <a:lvl8pPr marL="28829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8pPr>
            <a:lvl9pPr marL="3340100" indent="-328930" defTabSz="330200" fontAlgn="base">
              <a:lnSpc>
                <a:spcPct val="120000"/>
              </a:lnSpc>
              <a:spcBef>
                <a:spcPct val="25000"/>
              </a:spcBef>
              <a:spcAft>
                <a:spcPct val="25000"/>
              </a:spcAft>
              <a:buChar char="»"/>
              <a:tabLst>
                <a:tab pos="8521700" algn="r"/>
              </a:tabLst>
              <a:defRPr sz="2000" b="1">
                <a:solidFill>
                  <a:schemeClr val="tx1"/>
                </a:solidFill>
                <a:latin typeface="Arial" panose="020B0604020202020204" pitchFamily="34" charset="0"/>
                <a:ea typeface="宋体" panose="02010600030101010101" pitchFamily="2" charset="-122"/>
              </a:defRPr>
            </a:lvl9pPr>
          </a:lstStyle>
          <a:p>
            <a:pPr lvl="0"/>
            <a:r>
              <a:rPr lang="zh-CN" altLang="zh-CN" sz="1600" dirty="0">
                <a:solidFill>
                  <a:schemeClr val="accent5">
                    <a:lumMod val="75000"/>
                  </a:schemeClr>
                </a:solidFill>
              </a:rPr>
              <a:t>计算</a:t>
            </a:r>
            <a:r>
              <a:rPr lang="zh-CN" altLang="en-US" sz="1600" dirty="0">
                <a:solidFill>
                  <a:schemeClr val="accent5">
                    <a:lumMod val="75000"/>
                  </a:schemeClr>
                </a:solidFill>
              </a:rPr>
              <a:t>各个输入量 </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x</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i </a:t>
            </a:r>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的</a:t>
            </a:r>
            <a:r>
              <a:rPr lang="zh-CN" altLang="zh-CN" sz="1600" dirty="0">
                <a:solidFill>
                  <a:schemeClr val="accent5">
                    <a:lumMod val="75000"/>
                  </a:schemeClr>
                </a:solidFill>
              </a:rPr>
              <a:t>合成不确定度</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C</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x</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i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 </a:t>
            </a:r>
          </a:p>
          <a:p>
            <a:pPr lvl="0"/>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计算输出量 </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 </a:t>
            </a:r>
            <a:r>
              <a:rPr lang="zh-CN" altLang="en-US" sz="1600" dirty="0">
                <a:solidFill>
                  <a:schemeClr val="accent5">
                    <a:lumMod val="75000"/>
                  </a:schemeClr>
                </a:solidFill>
                <a:latin typeface="Times New Roman" panose="02020603050405020304" pitchFamily="18" charset="0"/>
                <a:cs typeface="Times New Roman" panose="02020603050405020304" pitchFamily="18" charset="0"/>
              </a:rPr>
              <a:t>的合成不确定度</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U</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C</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a:t>
            </a:r>
            <a:r>
              <a:rPr lang="en-US" altLang="zh-CN" sz="1600" i="1" dirty="0">
                <a:solidFill>
                  <a:schemeClr val="accent5">
                    <a:lumMod val="75000"/>
                  </a:schemeClr>
                </a:solidFill>
                <a:latin typeface="Times New Roman" panose="02020603050405020304" pitchFamily="18" charset="0"/>
                <a:cs typeface="Times New Roman" panose="02020603050405020304" pitchFamily="18" charset="0"/>
              </a:rPr>
              <a:t>y</a:t>
            </a:r>
            <a:r>
              <a:rPr lang="en-US" altLang="zh-CN" sz="1600" i="1" baseline="-25000" dirty="0">
                <a:solidFill>
                  <a:schemeClr val="accent5">
                    <a:lumMod val="75000"/>
                  </a:schemeClr>
                </a:solidFill>
                <a:latin typeface="Times New Roman" panose="02020603050405020304" pitchFamily="18" charset="0"/>
                <a:cs typeface="Times New Roman" panose="02020603050405020304" pitchFamily="18" charset="0"/>
              </a:rPr>
              <a:t> </a:t>
            </a:r>
            <a:r>
              <a:rPr lang="en-US" altLang="zh-CN" sz="1600" dirty="0">
                <a:solidFill>
                  <a:schemeClr val="accent5">
                    <a:lumMod val="75000"/>
                  </a:schemeClr>
                </a:solidFill>
                <a:latin typeface="Times New Roman" panose="02020603050405020304" pitchFamily="18" charset="0"/>
                <a:cs typeface="Times New Roman" panose="02020603050405020304" pitchFamily="18" charset="0"/>
              </a:rPr>
              <a:t>)</a:t>
            </a:r>
            <a:endParaRPr lang="zh-CN" altLang="zh-CN" sz="1600"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2939123" y="1579353"/>
            <a:ext cx="4282002" cy="589507"/>
            <a:chOff x="9832547" y="2718456"/>
            <a:chExt cx="2076669" cy="882316"/>
          </a:xfrm>
        </p:grpSpPr>
        <p:grpSp>
          <p:nvGrpSpPr>
            <p:cNvPr id="35" name="组合 34"/>
            <p:cNvGrpSpPr/>
            <p:nvPr/>
          </p:nvGrpSpPr>
          <p:grpSpPr>
            <a:xfrm>
              <a:off x="9832547" y="2718456"/>
              <a:ext cx="2076669" cy="882316"/>
              <a:chOff x="2582250" y="5541358"/>
              <a:chExt cx="2076669" cy="882316"/>
            </a:xfrm>
          </p:grpSpPr>
          <p:sp>
            <p:nvSpPr>
              <p:cNvPr id="37" name="圆角矩形 36"/>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tx1"/>
                  </a:solidFill>
                  <a:latin typeface="+mj-ea"/>
                  <a:ea typeface="+mj-ea"/>
                </a:endParaRPr>
              </a:p>
            </p:txBody>
          </p:sp>
          <p:sp>
            <p:nvSpPr>
              <p:cNvPr id="38" name="圆角矩形 37"/>
              <p:cNvSpPr/>
              <p:nvPr/>
            </p:nvSpPr>
            <p:spPr bwMode="auto">
              <a:xfrm>
                <a:off x="2675090" y="5620577"/>
                <a:ext cx="1896900" cy="727517"/>
              </a:xfrm>
              <a:prstGeom prst="roundRect">
                <a:avLst>
                  <a:gd name="adj" fmla="val 10568"/>
                </a:avLst>
              </a:prstGeom>
              <a:solidFill>
                <a:srgbClr val="9954CC"/>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36" name="矩形 35"/>
            <p:cNvSpPr>
              <a:spLocks noChangeArrowheads="1"/>
            </p:cNvSpPr>
            <p:nvPr/>
          </p:nvSpPr>
          <p:spPr bwMode="auto">
            <a:xfrm>
              <a:off x="10054058" y="2859822"/>
              <a:ext cx="1633649" cy="483800"/>
            </a:xfrm>
            <a:prstGeom prst="rect">
              <a:avLst/>
            </a:prstGeom>
            <a:noFill/>
            <a:ln w="7" cap="flat">
              <a:noFill/>
              <a:prstDash val="solid"/>
              <a:miter lim="800000"/>
            </a:ln>
          </p:spPr>
          <p:txBody>
            <a:bodyPr vert="horz" wrap="square" lIns="91440" tIns="45720" rIns="91440" bIns="45720" numCol="1" anchor="t" anchorCtr="0" compatLnSpc="1"/>
            <a:lstStyle/>
            <a:p>
              <a:pPr algn="ctr"/>
              <a:r>
                <a:rPr lang="zh-CN" altLang="en-US" sz="2200" dirty="0">
                  <a:solidFill>
                    <a:srgbClr val="F8F8F8"/>
                  </a:solidFill>
                  <a:latin typeface="+mj-ea"/>
                  <a:ea typeface="+mj-ea"/>
                  <a:sym typeface="+mn-ea"/>
                </a:rPr>
                <a:t>直接测量</a:t>
              </a:r>
              <a:endParaRPr lang="zh-CN" altLang="en-US" sz="2200" dirty="0">
                <a:solidFill>
                  <a:srgbClr val="F8F8F8"/>
                </a:solidFill>
                <a:latin typeface="+mj-ea"/>
                <a:ea typeface="+mj-ea"/>
              </a:endParaRPr>
            </a:p>
            <a:p>
              <a:pPr algn="ctr"/>
              <a:endParaRPr lang="zh-CN" altLang="en-US" sz="2200" dirty="0">
                <a:solidFill>
                  <a:srgbClr val="F8F8F8"/>
                </a:solidFill>
                <a:latin typeface="+mj-ea"/>
                <a:ea typeface="+mj-ea"/>
              </a:endParaRPr>
            </a:p>
          </p:txBody>
        </p:sp>
      </p:gr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Scale>
                                      <p:cBhvr>
                                        <p:cTn id="7" dur="5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23"/>
                                        </p:tgtEl>
                                        <p:attrNameLst>
                                          <p:attrName>ppt_x</p:attrName>
                                          <p:attrName>ppt_y</p:attrName>
                                        </p:attrNameLst>
                                      </p:cBhvr>
                                    </p:animMotion>
                                    <p:animEffect transition="in" filter="fade">
                                      <p:cBhvr>
                                        <p:cTn id="9" dur="500"/>
                                        <p:tgtEl>
                                          <p:spTgt spid="23"/>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Scale>
                                      <p:cBhvr>
                                        <p:cTn id="13" dur="5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4"/>
                                        </p:tgtEl>
                                        <p:attrNameLst>
                                          <p:attrName>ppt_x</p:attrName>
                                          <p:attrName>ppt_y</p:attrName>
                                        </p:attrNameLst>
                                      </p:cBhvr>
                                    </p:animMotion>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间接测量中不确定度的传播与合成</a:t>
            </a:r>
            <a:endParaRPr lang="zh-CN" altLang="en-US" dirty="0"/>
          </a:p>
        </p:txBody>
      </p:sp>
      <mc:AlternateContent xmlns:mc="http://schemas.openxmlformats.org/markup-compatibility/2006" xmlns:a14="http://schemas.microsoft.com/office/drawing/2010/main">
        <mc:Choice Requires="a14">
          <p:sp>
            <p:nvSpPr>
              <p:cNvPr id="3" name="内容占位符 1"/>
              <p:cNvSpPr txBox="1"/>
              <p:nvPr/>
            </p:nvSpPr>
            <p:spPr>
              <a:xfrm>
                <a:off x="657132" y="1853826"/>
                <a:ext cx="8093713" cy="1331102"/>
              </a:xfrm>
              <a:prstGeom prst="rect">
                <a:avLst/>
              </a:prstGeom>
            </p:spPr>
            <p:txBody>
              <a:bodyPr>
                <a:normAutofit fontScale="850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zh-CN" altLang="zh-CN" sz="2400" b="1" dirty="0">
                    <a:solidFill>
                      <a:schemeClr val="tx1"/>
                    </a:solidFill>
                  </a:rPr>
                  <a:t>若</a:t>
                </a:r>
                <a:r>
                  <a:rPr lang="zh-CN" altLang="en-US" sz="2400" b="1" dirty="0">
                    <a:solidFill>
                      <a:schemeClr val="tx1"/>
                    </a:solidFill>
                  </a:rPr>
                  <a:t>被</a:t>
                </a:r>
                <a:r>
                  <a:rPr lang="zh-CN" altLang="zh-CN" sz="2400" b="1" dirty="0">
                    <a:solidFill>
                      <a:schemeClr val="tx1"/>
                    </a:solidFill>
                  </a:rPr>
                  <a:t>测量</a:t>
                </a:r>
                <a:r>
                  <a:rPr lang="en-US" altLang="zh-CN" sz="2400" b="1" dirty="0">
                    <a:solidFill>
                      <a:schemeClr val="tx1"/>
                    </a:solidFill>
                  </a:rPr>
                  <a:t> </a:t>
                </a:r>
                <a:r>
                  <a:rPr lang="en-US" altLang="zh-CN" sz="2400" b="1" i="1" dirty="0">
                    <a:solidFill>
                      <a:schemeClr val="tx1"/>
                    </a:solidFill>
                    <a:latin typeface="Times New Roman" panose="02020603050405020304" pitchFamily="18" charset="0"/>
                    <a:cs typeface="Times New Roman" panose="02020603050405020304" pitchFamily="18" charset="0"/>
                  </a:rPr>
                  <a:t>y </a:t>
                </a:r>
                <a:r>
                  <a:rPr lang="zh-CN" altLang="en-US" sz="2400" b="1" dirty="0">
                    <a:solidFill>
                      <a:schemeClr val="tx1"/>
                    </a:solidFill>
                  </a:rPr>
                  <a:t>与</a:t>
                </a:r>
                <a:r>
                  <a:rPr lang="en-US" altLang="zh-CN" sz="2400" b="1" dirty="0">
                    <a:solidFill>
                      <a:schemeClr val="tx1"/>
                    </a:solidFill>
                  </a:rPr>
                  <a:t> </a:t>
                </a:r>
                <a:r>
                  <a:rPr lang="en-US" altLang="zh-CN" sz="2400" b="1" i="1" dirty="0">
                    <a:solidFill>
                      <a:schemeClr val="tx1"/>
                    </a:solidFill>
                    <a:latin typeface="Times New Roman" panose="02020603050405020304" pitchFamily="18" charset="0"/>
                    <a:cs typeface="Times New Roman" panose="02020603050405020304" pitchFamily="18" charset="0"/>
                  </a:rPr>
                  <a:t>N </a:t>
                </a:r>
                <a:r>
                  <a:rPr lang="zh-CN" altLang="zh-CN" sz="2400" b="1" dirty="0">
                    <a:solidFill>
                      <a:schemeClr val="tx1"/>
                    </a:solidFill>
                  </a:rPr>
                  <a:t>个</a:t>
                </a:r>
                <a:r>
                  <a:rPr lang="zh-CN" altLang="zh-CN" sz="2400" b="1" u="sng" dirty="0">
                    <a:solidFill>
                      <a:schemeClr val="tx1"/>
                    </a:solidFill>
                  </a:rPr>
                  <a:t>独立</a:t>
                </a:r>
                <a:r>
                  <a:rPr lang="zh-CN" altLang="zh-CN" sz="2400" b="1" dirty="0">
                    <a:solidFill>
                      <a:schemeClr val="tx1"/>
                    </a:solidFill>
                  </a:rPr>
                  <a:t>输入量</a:t>
                </a:r>
                <a:r>
                  <a:rPr lang="en-US" altLang="zh-CN" sz="2400" b="1" i="1" dirty="0">
                    <a:solidFill>
                      <a:schemeClr val="tx1"/>
                    </a:solidFill>
                    <a:latin typeface="Times New Roman" panose="02020603050405020304" pitchFamily="18" charset="0"/>
                    <a:cs typeface="Times New Roman" panose="02020603050405020304" pitchFamily="18" charset="0"/>
                  </a:rPr>
                  <a:t>x</a:t>
                </a:r>
                <a:r>
                  <a:rPr lang="en-US" altLang="zh-CN" sz="2400" b="1" i="1" baseline="-25000" dirty="0">
                    <a:solidFill>
                      <a:schemeClr val="tx1"/>
                    </a:solidFill>
                    <a:latin typeface="Times New Roman" panose="02020603050405020304" pitchFamily="18" charset="0"/>
                    <a:cs typeface="Times New Roman" panose="02020603050405020304" pitchFamily="18" charset="0"/>
                  </a:rPr>
                  <a:t>1</a:t>
                </a:r>
                <a:r>
                  <a:rPr lang="en-US" altLang="zh-CN" sz="2400" b="1" i="1" dirty="0">
                    <a:solidFill>
                      <a:schemeClr val="tx1"/>
                    </a:solidFill>
                    <a:latin typeface="Times New Roman" panose="02020603050405020304" pitchFamily="18" charset="0"/>
                    <a:cs typeface="Times New Roman" panose="02020603050405020304" pitchFamily="18" charset="0"/>
                  </a:rPr>
                  <a:t>,x</a:t>
                </a:r>
                <a:r>
                  <a:rPr lang="en-US" altLang="zh-CN" sz="2400" b="1" i="1" baseline="-25000" dirty="0">
                    <a:solidFill>
                      <a:schemeClr val="tx1"/>
                    </a:solidFill>
                    <a:latin typeface="Times New Roman" panose="02020603050405020304" pitchFamily="18" charset="0"/>
                    <a:cs typeface="Times New Roman" panose="02020603050405020304" pitchFamily="18" charset="0"/>
                  </a:rPr>
                  <a:t>2</a:t>
                </a:r>
                <a:r>
                  <a:rPr lang="en-US" altLang="zh-CN" sz="2400" b="1" dirty="0">
                    <a:solidFill>
                      <a:schemeClr val="tx1"/>
                    </a:solidFill>
                    <a:latin typeface="Times New Roman" panose="02020603050405020304" pitchFamily="18" charset="0"/>
                    <a:cs typeface="Times New Roman" panose="02020603050405020304" pitchFamily="18" charset="0"/>
                  </a:rPr>
                  <a:t>, …, </a:t>
                </a:r>
                <a:r>
                  <a:rPr lang="en-US" altLang="zh-CN" sz="2400" b="1" i="1" dirty="0" err="1">
                    <a:solidFill>
                      <a:schemeClr val="tx1"/>
                    </a:solidFill>
                    <a:latin typeface="Times New Roman" panose="02020603050405020304" pitchFamily="18" charset="0"/>
                    <a:cs typeface="Times New Roman" panose="02020603050405020304" pitchFamily="18" charset="0"/>
                  </a:rPr>
                  <a:t>x</a:t>
                </a:r>
                <a:r>
                  <a:rPr lang="en-US" altLang="zh-CN" sz="2400" b="1" i="1" baseline="-25000" dirty="0" err="1">
                    <a:solidFill>
                      <a:schemeClr val="tx1"/>
                    </a:solidFill>
                    <a:latin typeface="Times New Roman" panose="02020603050405020304" pitchFamily="18" charset="0"/>
                    <a:cs typeface="Times New Roman" panose="02020603050405020304" pitchFamily="18" charset="0"/>
                  </a:rPr>
                  <a:t>N</a:t>
                </a:r>
                <a:r>
                  <a:rPr lang="zh-CN" altLang="zh-CN" sz="2400" b="1" dirty="0">
                    <a:solidFill>
                      <a:schemeClr val="tx1"/>
                    </a:solidFill>
                  </a:rPr>
                  <a:t>的</a:t>
                </a:r>
                <a:r>
                  <a:rPr lang="zh-CN" altLang="en-US" sz="2400" b="1" dirty="0">
                    <a:solidFill>
                      <a:schemeClr val="tx1"/>
                    </a:solidFill>
                  </a:rPr>
                  <a:t>关系为</a:t>
                </a:r>
                <a:r>
                  <a:rPr lang="en-US" altLang="zh-CN" sz="2400" b="1" dirty="0">
                    <a:solidFill>
                      <a:schemeClr val="tx1"/>
                    </a:solidFill>
                  </a:rPr>
                  <a:t> </a:t>
                </a:r>
                <a:r>
                  <a:rPr lang="en-US" altLang="zh-CN" sz="2400" b="1" i="1" dirty="0">
                    <a:solidFill>
                      <a:schemeClr val="tx1"/>
                    </a:solidFill>
                    <a:latin typeface="Times New Roman" panose="02020603050405020304" pitchFamily="18" charset="0"/>
                    <a:cs typeface="Times New Roman" panose="02020603050405020304" pitchFamily="18" charset="0"/>
                  </a:rPr>
                  <a:t>y=f </a:t>
                </a:r>
                <a:r>
                  <a:rPr lang="en-US" altLang="zh-CN" sz="2400" b="1" dirty="0">
                    <a:solidFill>
                      <a:schemeClr val="tx1"/>
                    </a:solidFill>
                    <a:latin typeface="Times New Roman" panose="02020603050405020304" pitchFamily="18" charset="0"/>
                    <a:cs typeface="Times New Roman" panose="02020603050405020304" pitchFamily="18" charset="0"/>
                  </a:rPr>
                  <a:t>(</a:t>
                </a:r>
                <a:r>
                  <a:rPr lang="en-US" altLang="zh-CN" sz="2400" b="1" i="1" dirty="0">
                    <a:solidFill>
                      <a:schemeClr val="tx1"/>
                    </a:solidFill>
                    <a:latin typeface="Times New Roman" panose="02020603050405020304" pitchFamily="18" charset="0"/>
                    <a:cs typeface="Times New Roman" panose="02020603050405020304" pitchFamily="18" charset="0"/>
                  </a:rPr>
                  <a:t> x</a:t>
                </a:r>
                <a:r>
                  <a:rPr lang="en-US" altLang="zh-CN" sz="2400" b="1" i="1" baseline="-25000" dirty="0">
                    <a:solidFill>
                      <a:schemeClr val="tx1"/>
                    </a:solidFill>
                    <a:latin typeface="Times New Roman" panose="02020603050405020304" pitchFamily="18" charset="0"/>
                    <a:cs typeface="Times New Roman" panose="02020603050405020304" pitchFamily="18" charset="0"/>
                  </a:rPr>
                  <a:t>1</a:t>
                </a:r>
                <a:r>
                  <a:rPr lang="en-US" altLang="zh-CN" sz="2400" b="1" i="1" dirty="0">
                    <a:solidFill>
                      <a:schemeClr val="tx1"/>
                    </a:solidFill>
                    <a:latin typeface="Times New Roman" panose="02020603050405020304" pitchFamily="18" charset="0"/>
                    <a:cs typeface="Times New Roman" panose="02020603050405020304" pitchFamily="18" charset="0"/>
                  </a:rPr>
                  <a:t>,x</a:t>
                </a:r>
                <a:r>
                  <a:rPr lang="en-US" altLang="zh-CN" sz="2400" b="1" i="1" baseline="-25000" dirty="0">
                    <a:solidFill>
                      <a:schemeClr val="tx1"/>
                    </a:solidFill>
                    <a:latin typeface="Times New Roman" panose="02020603050405020304" pitchFamily="18" charset="0"/>
                    <a:cs typeface="Times New Roman" panose="02020603050405020304" pitchFamily="18" charset="0"/>
                  </a:rPr>
                  <a:t>2</a:t>
                </a:r>
                <a:r>
                  <a:rPr lang="en-US" altLang="zh-CN" sz="2400" b="1" i="1" dirty="0">
                    <a:solidFill>
                      <a:schemeClr val="tx1"/>
                    </a:solidFill>
                    <a:latin typeface="Times New Roman" panose="02020603050405020304" pitchFamily="18" charset="0"/>
                    <a:cs typeface="Times New Roman" panose="02020603050405020304" pitchFamily="18" charset="0"/>
                  </a:rPr>
                  <a:t>,</a:t>
                </a:r>
                <a:r>
                  <a:rPr lang="en-US" altLang="zh-CN" sz="2400" b="1" i="1"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a:solidFill>
                      <a:schemeClr val="tx1"/>
                    </a:solidFill>
                    <a:latin typeface="Times New Roman" panose="02020603050405020304" pitchFamily="18" charset="0"/>
                    <a:cs typeface="Times New Roman" panose="02020603050405020304" pitchFamily="18" charset="0"/>
                  </a:rPr>
                  <a:t> ,</a:t>
                </a:r>
                <a:r>
                  <a:rPr lang="en-US" altLang="zh-CN" sz="2400" b="1" i="1" dirty="0" err="1">
                    <a:solidFill>
                      <a:schemeClr val="tx1"/>
                    </a:solidFill>
                    <a:latin typeface="Times New Roman" panose="02020603050405020304" pitchFamily="18" charset="0"/>
                    <a:cs typeface="Times New Roman" panose="02020603050405020304" pitchFamily="18" charset="0"/>
                  </a:rPr>
                  <a:t>x</a:t>
                </a:r>
                <a:r>
                  <a:rPr lang="en-US" altLang="zh-CN" sz="2400" b="1" i="1" baseline="-25000" dirty="0" err="1">
                    <a:solidFill>
                      <a:schemeClr val="tx1"/>
                    </a:solidFill>
                    <a:latin typeface="Times New Roman" panose="02020603050405020304" pitchFamily="18" charset="0"/>
                    <a:cs typeface="Times New Roman" panose="02020603050405020304" pitchFamily="18" charset="0"/>
                  </a:rPr>
                  <a:t>N</a:t>
                </a:r>
                <a:r>
                  <a:rPr lang="en-US" altLang="zh-CN" sz="2400" b="1" i="1" baseline="-25000"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rPr>
                  <a:t>，</a:t>
                </a:r>
                <a:endParaRPr lang="en-US" altLang="zh-CN" sz="2400" b="1" dirty="0">
                  <a:solidFill>
                    <a:schemeClr val="tx1"/>
                  </a:solidFill>
                </a:endParaRPr>
              </a:p>
              <a:p>
                <a:pPr marL="0" indent="0" fontAlgn="auto">
                  <a:spcAft>
                    <a:spcPts val="0"/>
                  </a:spcAft>
                  <a:buNone/>
                </a:pPr>
                <a:r>
                  <a:rPr lang="zh-CN" altLang="zh-CN" sz="2400" b="1" dirty="0">
                    <a:solidFill>
                      <a:schemeClr val="tx1"/>
                    </a:solidFill>
                  </a:rPr>
                  <a:t>且</a:t>
                </a:r>
                <a:r>
                  <a:rPr lang="en-US" altLang="zh-CN" sz="2400" b="1" i="1" dirty="0">
                    <a:solidFill>
                      <a:schemeClr val="tx1"/>
                    </a:solidFill>
                    <a:latin typeface="Times New Roman" panose="02020603050405020304" pitchFamily="18" charset="0"/>
                    <a:cs typeface="Times New Roman" panose="02020603050405020304" pitchFamily="18" charset="0"/>
                  </a:rPr>
                  <a:t>x</a:t>
                </a:r>
                <a:r>
                  <a:rPr lang="en-US" altLang="zh-CN" sz="2400" b="1" i="1" baseline="-25000" dirty="0">
                    <a:solidFill>
                      <a:schemeClr val="tx1"/>
                    </a:solidFill>
                    <a:latin typeface="Times New Roman" panose="02020603050405020304" pitchFamily="18" charset="0"/>
                    <a:cs typeface="Times New Roman" panose="02020603050405020304" pitchFamily="18" charset="0"/>
                  </a:rPr>
                  <a:t>i </a:t>
                </a:r>
                <a:r>
                  <a:rPr lang="zh-CN" altLang="zh-CN" sz="2400" b="1" dirty="0">
                    <a:solidFill>
                      <a:schemeClr val="tx1"/>
                    </a:solidFill>
                  </a:rPr>
                  <a:t>的测量结果可用平均值</a:t>
                </a:r>
                <a14:m>
                  <m:oMath xmlns:m="http://schemas.openxmlformats.org/officeDocument/2006/math">
                    <m:acc>
                      <m:accPr>
                        <m:chr m:val="̅"/>
                        <m:ctrlPr>
                          <a:rPr lang="zh-CN" altLang="zh-CN" sz="2400" b="1" i="1">
                            <a:solidFill>
                              <a:schemeClr val="tx1"/>
                            </a:solidFill>
                            <a:latin typeface="Cambria Math" panose="02040503050406030204" pitchFamily="18" charset="0"/>
                          </a:rPr>
                        </m:ctrlPr>
                      </m:accPr>
                      <m:e>
                        <m:sSub>
                          <m:sSubPr>
                            <m:ctrlPr>
                              <a:rPr lang="zh-CN"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𝒊</m:t>
                            </m:r>
                          </m:sub>
                        </m:sSub>
                      </m:e>
                    </m:acc>
                  </m:oMath>
                </a14:m>
                <a:r>
                  <a:rPr lang="zh-CN" altLang="zh-CN" sz="2400" b="1" dirty="0">
                    <a:solidFill>
                      <a:schemeClr val="tx1"/>
                    </a:solidFill>
                  </a:rPr>
                  <a:t>和不确定度</a:t>
                </a:r>
                <a:r>
                  <a:rPr lang="en-US" altLang="zh-CN" sz="2400" b="1" i="1" dirty="0">
                    <a:solidFill>
                      <a:schemeClr val="tx1"/>
                    </a:solidFill>
                    <a:latin typeface="Times New Roman" panose="02020603050405020304" pitchFamily="18" charset="0"/>
                    <a:cs typeface="Times New Roman" panose="02020603050405020304" pitchFamily="18" charset="0"/>
                  </a:rPr>
                  <a:t>u</a:t>
                </a:r>
                <a:r>
                  <a:rPr lang="en-US" altLang="zh-CN" sz="2400" b="1" dirty="0">
                    <a:solidFill>
                      <a:schemeClr val="tx1"/>
                    </a:solidFill>
                    <a:latin typeface="Times New Roman" panose="02020603050405020304" pitchFamily="18" charset="0"/>
                    <a:cs typeface="Times New Roman" panose="02020603050405020304" pitchFamily="18" charset="0"/>
                  </a:rPr>
                  <a:t>(</a:t>
                </a:r>
                <a:r>
                  <a:rPr lang="en-US" altLang="zh-CN" sz="2400" b="1" i="1" dirty="0">
                    <a:solidFill>
                      <a:schemeClr val="tx1"/>
                    </a:solidFill>
                    <a:latin typeface="Times New Roman" panose="02020603050405020304" pitchFamily="18" charset="0"/>
                    <a:cs typeface="Times New Roman" panose="02020603050405020304" pitchFamily="18" charset="0"/>
                  </a:rPr>
                  <a:t>x</a:t>
                </a:r>
                <a:r>
                  <a:rPr lang="en-US" altLang="zh-CN" sz="2400" b="1" i="1" baseline="-25000" dirty="0">
                    <a:solidFill>
                      <a:schemeClr val="tx1"/>
                    </a:solidFill>
                    <a:latin typeface="Times New Roman" panose="02020603050405020304" pitchFamily="18" charset="0"/>
                    <a:cs typeface="Times New Roman" panose="02020603050405020304" pitchFamily="18" charset="0"/>
                  </a:rPr>
                  <a:t>i</a:t>
                </a:r>
                <a:r>
                  <a:rPr lang="en-US" altLang="zh-CN" sz="2400" b="1" dirty="0">
                    <a:solidFill>
                      <a:schemeClr val="tx1"/>
                    </a:solidFill>
                    <a:latin typeface="Times New Roman" panose="02020603050405020304" pitchFamily="18" charset="0"/>
                    <a:cs typeface="Times New Roman" panose="02020603050405020304" pitchFamily="18" charset="0"/>
                  </a:rPr>
                  <a:t>) </a:t>
                </a:r>
                <a:r>
                  <a:rPr lang="zh-CN" altLang="zh-CN" sz="2400" b="1" dirty="0">
                    <a:solidFill>
                      <a:schemeClr val="tx1"/>
                    </a:solidFill>
                  </a:rPr>
                  <a:t>表示为</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x</a:t>
                </a:r>
                <a:r>
                  <a:rPr lang="en-US" altLang="zh-CN" sz="2400" b="1" i="1" baseline="-25000" dirty="0">
                    <a:solidFill>
                      <a:schemeClr val="tx1"/>
                    </a:solidFill>
                    <a:latin typeface="Times New Roman" panose="02020603050405020304" pitchFamily="18" charset="0"/>
                    <a:cs typeface="Times New Roman" panose="02020603050405020304" pitchFamily="18" charset="0"/>
                  </a:rPr>
                  <a:t>i</a:t>
                </a:r>
                <a:r>
                  <a:rPr lang="en-US" altLang="zh-CN" sz="2400" b="1" i="1"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zh-CN" altLang="zh-CN" sz="2400" b="1" i="1">
                            <a:solidFill>
                              <a:schemeClr val="tx1"/>
                            </a:solidFill>
                            <a:latin typeface="Cambria Math" panose="02040503050406030204" pitchFamily="18" charset="0"/>
                          </a:rPr>
                        </m:ctrlPr>
                      </m:accPr>
                      <m:e>
                        <m:sSub>
                          <m:sSubPr>
                            <m:ctrlPr>
                              <a:rPr lang="zh-CN"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𝒙</m:t>
                            </m:r>
                          </m:e>
                          <m:sub>
                            <m:r>
                              <a:rPr lang="en-US" altLang="zh-CN" sz="2400" b="1" i="1">
                                <a:solidFill>
                                  <a:schemeClr val="tx1"/>
                                </a:solidFill>
                                <a:latin typeface="Cambria Math" panose="02040503050406030204" pitchFamily="18" charset="0"/>
                              </a:rPr>
                              <m:t>𝒊</m:t>
                            </m:r>
                          </m:sub>
                        </m:sSub>
                      </m:e>
                    </m:acc>
                  </m:oMath>
                </a14:m>
                <a:r>
                  <a:rPr lang="en-US" altLang="zh-CN" sz="2400" b="1"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u</a:t>
                </a:r>
                <a:r>
                  <a:rPr lang="en-US" altLang="zh-CN" sz="2400" b="1" dirty="0">
                    <a:solidFill>
                      <a:schemeClr val="tx1"/>
                    </a:solidFill>
                    <a:latin typeface="Times New Roman" panose="02020603050405020304" pitchFamily="18" charset="0"/>
                    <a:cs typeface="Times New Roman" panose="02020603050405020304" pitchFamily="18" charset="0"/>
                  </a:rPr>
                  <a:t>(</a:t>
                </a:r>
                <a:r>
                  <a:rPr lang="en-US" altLang="zh-CN" sz="2400" b="1" i="1" dirty="0">
                    <a:solidFill>
                      <a:schemeClr val="tx1"/>
                    </a:solidFill>
                    <a:latin typeface="Times New Roman" panose="02020603050405020304" pitchFamily="18" charset="0"/>
                    <a:cs typeface="Times New Roman" panose="02020603050405020304" pitchFamily="18" charset="0"/>
                  </a:rPr>
                  <a:t>x</a:t>
                </a:r>
                <a:r>
                  <a:rPr lang="en-US" altLang="zh-CN" sz="2400" b="1" i="1" baseline="-25000" dirty="0">
                    <a:solidFill>
                      <a:schemeClr val="tx1"/>
                    </a:solidFill>
                    <a:latin typeface="Times New Roman" panose="02020603050405020304" pitchFamily="18" charset="0"/>
                    <a:cs typeface="Times New Roman" panose="02020603050405020304" pitchFamily="18" charset="0"/>
                  </a:rPr>
                  <a:t>i</a:t>
                </a:r>
                <a:r>
                  <a:rPr lang="en-US" altLang="zh-CN"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latin typeface="Times New Roman" panose="02020603050405020304" pitchFamily="18" charset="0"/>
                    <a:cs typeface="Times New Roman" panose="02020603050405020304" pitchFamily="18" charset="0"/>
                  </a:rPr>
                  <a:t>，</a:t>
                </a:r>
                <a:endParaRPr lang="en-US" altLang="zh-CN" sz="2400" b="1" dirty="0">
                  <a:solidFill>
                    <a:schemeClr val="tx1"/>
                  </a:solidFill>
                  <a:latin typeface="Times New Roman" panose="02020603050405020304" pitchFamily="18" charset="0"/>
                  <a:cs typeface="Times New Roman" panose="02020603050405020304" pitchFamily="18" charset="0"/>
                </a:endParaRPr>
              </a:p>
              <a:p>
                <a:pPr marL="0" indent="0" fontAlgn="auto">
                  <a:spcAft>
                    <a:spcPts val="0"/>
                  </a:spcAft>
                  <a:buNone/>
                </a:pPr>
                <a:r>
                  <a:rPr lang="zh-CN" altLang="en-US" sz="2400" b="1" dirty="0">
                    <a:solidFill>
                      <a:schemeClr val="tx1"/>
                    </a:solidFill>
                    <a:latin typeface="Times New Roman" panose="02020603050405020304" pitchFamily="18" charset="0"/>
                    <a:cs typeface="Times New Roman" panose="02020603050405020304" pitchFamily="18" charset="0"/>
                  </a:rPr>
                  <a:t>则 </a:t>
                </a:r>
                <a:r>
                  <a:rPr lang="en-US" altLang="zh-CN" sz="2400" b="1" i="1" dirty="0">
                    <a:solidFill>
                      <a:schemeClr val="tx1"/>
                    </a:solidFill>
                    <a:latin typeface="Times New Roman" panose="02020603050405020304" pitchFamily="18" charset="0"/>
                    <a:cs typeface="Times New Roman" panose="02020603050405020304" pitchFamily="18" charset="0"/>
                  </a:rPr>
                  <a:t>y </a:t>
                </a:r>
                <a:r>
                  <a:rPr lang="zh-CN" altLang="zh-CN" sz="2400" b="1" dirty="0">
                    <a:solidFill>
                      <a:schemeClr val="tx1"/>
                    </a:solidFill>
                  </a:rPr>
                  <a:t>的合成不确定度</a:t>
                </a:r>
                <a:r>
                  <a:rPr lang="en-US" altLang="zh-CN" sz="2400" b="1" i="1" dirty="0" err="1">
                    <a:solidFill>
                      <a:schemeClr val="tx1"/>
                    </a:solidFill>
                    <a:latin typeface="Times New Roman" panose="02020603050405020304" pitchFamily="18" charset="0"/>
                    <a:cs typeface="Times New Roman" panose="02020603050405020304" pitchFamily="18" charset="0"/>
                  </a:rPr>
                  <a:t>u</a:t>
                </a:r>
                <a:r>
                  <a:rPr lang="en-US" altLang="zh-CN" sz="2400" b="1" i="1" baseline="-25000" dirty="0" err="1">
                    <a:solidFill>
                      <a:schemeClr val="tx1"/>
                    </a:solidFill>
                    <a:latin typeface="Times New Roman" panose="02020603050405020304" pitchFamily="18" charset="0"/>
                    <a:cs typeface="Times New Roman" panose="02020603050405020304" pitchFamily="18" charset="0"/>
                  </a:rPr>
                  <a:t>c</a:t>
                </a:r>
                <a:r>
                  <a:rPr lang="en-US" altLang="zh-CN" sz="2400" b="1" dirty="0">
                    <a:solidFill>
                      <a:schemeClr val="tx1"/>
                    </a:solidFill>
                    <a:latin typeface="Times New Roman" panose="02020603050405020304" pitchFamily="18" charset="0"/>
                    <a:cs typeface="Times New Roman" panose="02020603050405020304" pitchFamily="18" charset="0"/>
                  </a:rPr>
                  <a:t>(</a:t>
                </a:r>
                <a:r>
                  <a:rPr lang="en-US" altLang="zh-CN" sz="2400" b="1" i="1" dirty="0">
                    <a:solidFill>
                      <a:schemeClr val="tx1"/>
                    </a:solidFill>
                    <a:latin typeface="Times New Roman" panose="02020603050405020304" pitchFamily="18" charset="0"/>
                    <a:cs typeface="Times New Roman" panose="02020603050405020304" pitchFamily="18" charset="0"/>
                  </a:rPr>
                  <a:t>y</a:t>
                </a:r>
                <a:r>
                  <a:rPr lang="en-US" altLang="zh-CN" sz="2400" b="1" dirty="0">
                    <a:solidFill>
                      <a:schemeClr val="tx1"/>
                    </a:solidFill>
                    <a:latin typeface="Times New Roman" panose="02020603050405020304" pitchFamily="18" charset="0"/>
                    <a:cs typeface="Times New Roman" panose="02020603050405020304" pitchFamily="18" charset="0"/>
                  </a:rPr>
                  <a:t>) </a:t>
                </a:r>
                <a:r>
                  <a:rPr lang="zh-CN" altLang="zh-CN" sz="2400" b="1" dirty="0">
                    <a:solidFill>
                      <a:schemeClr val="tx1"/>
                    </a:solidFill>
                  </a:rPr>
                  <a:t>按</a:t>
                </a:r>
                <a:r>
                  <a:rPr lang="zh-CN" altLang="en-US" sz="2400" b="1" dirty="0">
                    <a:solidFill>
                      <a:schemeClr val="tx1"/>
                    </a:solidFill>
                  </a:rPr>
                  <a:t>右</a:t>
                </a:r>
                <a:r>
                  <a:rPr lang="zh-CN" altLang="zh-CN" sz="2400" b="1" dirty="0">
                    <a:solidFill>
                      <a:schemeClr val="tx1"/>
                    </a:solidFill>
                  </a:rPr>
                  <a:t>式计算：</a:t>
                </a:r>
                <a:endParaRPr lang="en-US" altLang="zh-CN" sz="2400" b="1" dirty="0">
                  <a:solidFill>
                    <a:schemeClr val="tx1"/>
                  </a:solidFill>
                </a:endParaRPr>
              </a:p>
              <a:p>
                <a:pPr marL="0" indent="0" fontAlgn="auto">
                  <a:spcAft>
                    <a:spcPts val="0"/>
                  </a:spcAft>
                  <a:buNone/>
                </a:pPr>
                <a:endParaRPr lang="en-US" altLang="zh-CN" sz="2400" dirty="0"/>
              </a:p>
            </p:txBody>
          </p:sp>
        </mc:Choice>
        <mc:Fallback xmlns="">
          <p:sp>
            <p:nvSpPr>
              <p:cNvPr id="3" name="内容占位符 1"/>
              <p:cNvSpPr txBox="1">
                <a:spLocks noRot="1" noChangeAspect="1" noMove="1" noResize="1" noEditPoints="1" noAdjustHandles="1" noChangeArrowheads="1" noChangeShapeType="1" noTextEdit="1"/>
              </p:cNvSpPr>
              <p:nvPr/>
            </p:nvSpPr>
            <p:spPr>
              <a:xfrm>
                <a:off x="657132" y="1853826"/>
                <a:ext cx="8093713" cy="1331102"/>
              </a:xfrm>
              <a:prstGeom prst="rect">
                <a:avLst/>
              </a:prstGeom>
              <a:blipFill rotWithShape="1">
                <a:blip r:embed="rId2"/>
                <a:stretch>
                  <a:fillRect l="-7" t="-20" r="7" b="-236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751295" y="2033845"/>
                <a:ext cx="2879827" cy="656013"/>
              </a:xfrm>
              <a:prstGeom prst="rect">
                <a:avLst/>
              </a:prstGeom>
            </p:spPr>
            <p:txBody>
              <a:bodyPr wrap="none">
                <a:spAutoFit/>
              </a:bodyPr>
              <a:lstStyle/>
              <a:p>
                <a:pPr marL="0" indent="0" fontAlgn="auto">
                  <a:spcAft>
                    <a:spcPts val="0"/>
                  </a:spcAft>
                  <a:buNone/>
                </a:pPr>
                <a14:m>
                  <m:oMath xmlns:m="http://schemas.openxmlformats.org/officeDocument/2006/math">
                    <m:sSub>
                      <m:sSubPr>
                        <m:ctrlPr>
                          <a:rPr lang="zh-CN"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𝑢</m:t>
                        </m:r>
                      </m:e>
                      <m:sub>
                        <m:r>
                          <a:rPr lang="en-US" altLang="zh-CN" i="1">
                            <a:solidFill>
                              <a:schemeClr val="accent1"/>
                            </a:solidFill>
                            <a:latin typeface="Cambria Math" panose="02040503050406030204" pitchFamily="18" charset="0"/>
                          </a:rPr>
                          <m:t>𝑐</m:t>
                        </m:r>
                      </m:sub>
                    </m:sSub>
                    <m:d>
                      <m:dPr>
                        <m:ctrlPr>
                          <a:rPr lang="zh-CN"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𝑦</m:t>
                        </m:r>
                      </m:e>
                    </m:d>
                    <m:r>
                      <a:rPr lang="en-US" altLang="zh-CN">
                        <a:solidFill>
                          <a:schemeClr val="accent1"/>
                        </a:solidFill>
                        <a:latin typeface="Cambria Math" panose="02040503050406030204" pitchFamily="18" charset="0"/>
                      </a:rPr>
                      <m:t>=</m:t>
                    </m:r>
                    <m:rad>
                      <m:radPr>
                        <m:degHide m:val="on"/>
                        <m:ctrlPr>
                          <a:rPr lang="zh-CN" altLang="zh-CN" i="1">
                            <a:solidFill>
                              <a:schemeClr val="accent1"/>
                            </a:solidFill>
                            <a:latin typeface="Cambria Math" panose="02040503050406030204" pitchFamily="18" charset="0"/>
                          </a:rPr>
                        </m:ctrlPr>
                      </m:radPr>
                      <m:deg/>
                      <m:e>
                        <m:nary>
                          <m:naryPr>
                            <m:chr m:val="∑"/>
                            <m:limLoc m:val="undOvr"/>
                            <m:ctrlPr>
                              <a:rPr lang="zh-CN" altLang="zh-CN" i="1">
                                <a:solidFill>
                                  <a:schemeClr val="accent1"/>
                                </a:solidFill>
                                <a:latin typeface="Cambria Math" panose="02040503050406030204" pitchFamily="18" charset="0"/>
                              </a:rPr>
                            </m:ctrlPr>
                          </m:naryPr>
                          <m:sub>
                            <m:r>
                              <a:rPr lang="en-US" altLang="zh-CN" i="1">
                                <a:solidFill>
                                  <a:schemeClr val="accent1"/>
                                </a:solidFill>
                                <a:latin typeface="Cambria Math" panose="02040503050406030204" pitchFamily="18" charset="0"/>
                              </a:rPr>
                              <m:t>1</m:t>
                            </m:r>
                          </m:sub>
                          <m:sup>
                            <m:r>
                              <a:rPr lang="en-US" altLang="zh-CN" i="1">
                                <a:solidFill>
                                  <a:schemeClr val="accent1"/>
                                </a:solidFill>
                                <a:latin typeface="Cambria Math" panose="02040503050406030204" pitchFamily="18" charset="0"/>
                              </a:rPr>
                              <m:t>𝑁</m:t>
                            </m:r>
                          </m:sup>
                          <m:e>
                            <m:sSup>
                              <m:sSupPr>
                                <m:ctrlPr>
                                  <a:rPr lang="zh-CN" altLang="zh-CN" i="1">
                                    <a:solidFill>
                                      <a:schemeClr val="accent1"/>
                                    </a:solidFill>
                                    <a:latin typeface="Cambria Math" panose="02040503050406030204" pitchFamily="18" charset="0"/>
                                  </a:rPr>
                                </m:ctrlPr>
                              </m:sSupPr>
                              <m:e>
                                <m:d>
                                  <m:dPr>
                                    <m:ctrlPr>
                                      <a:rPr lang="zh-CN" altLang="zh-CN" i="1">
                                        <a:solidFill>
                                          <a:schemeClr val="accent1"/>
                                        </a:solidFill>
                                        <a:latin typeface="Cambria Math" panose="02040503050406030204" pitchFamily="18" charset="0"/>
                                      </a:rPr>
                                    </m:ctrlPr>
                                  </m:dPr>
                                  <m:e>
                                    <m:f>
                                      <m:fPr>
                                        <m:ctrlPr>
                                          <a:rPr lang="zh-CN"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𝑓</m:t>
                                        </m:r>
                                      </m:num>
                                      <m:den>
                                        <m:r>
                                          <a:rPr lang="en-US" altLang="zh-CN" i="1">
                                            <a:solidFill>
                                              <a:schemeClr val="accent1"/>
                                            </a:solidFill>
                                            <a:latin typeface="Cambria Math" panose="02040503050406030204" pitchFamily="18" charset="0"/>
                                          </a:rPr>
                                          <m:t>𝜕</m:t>
                                        </m:r>
                                        <m:sSub>
                                          <m:sSubPr>
                                            <m:ctrlPr>
                                              <a:rPr lang="zh-CN"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𝑖</m:t>
                                            </m:r>
                                          </m:sub>
                                        </m:sSub>
                                      </m:den>
                                    </m:f>
                                  </m:e>
                                </m:d>
                              </m:e>
                              <m:sup>
                                <m:r>
                                  <a:rPr lang="en-US" altLang="zh-CN" i="1">
                                    <a:solidFill>
                                      <a:schemeClr val="accent1"/>
                                    </a:solidFill>
                                    <a:latin typeface="Cambria Math" panose="02040503050406030204" pitchFamily="18" charset="0"/>
                                  </a:rPr>
                                  <m:t>2</m:t>
                                </m:r>
                              </m:sup>
                            </m:sSup>
                            <m:sSup>
                              <m:sSupPr>
                                <m:ctrlPr>
                                  <a:rPr lang="zh-CN" altLang="zh-CN" i="1">
                                    <a:solidFill>
                                      <a:schemeClr val="accent1"/>
                                    </a:solidFill>
                                    <a:latin typeface="Cambria Math" panose="02040503050406030204" pitchFamily="18" charset="0"/>
                                  </a:rPr>
                                </m:ctrlPr>
                              </m:sSupPr>
                              <m:e>
                                <m:r>
                                  <a:rPr lang="en-US" altLang="zh-CN" i="1">
                                    <a:solidFill>
                                      <a:schemeClr val="accent1"/>
                                    </a:solidFill>
                                    <a:latin typeface="Cambria Math" panose="02040503050406030204" pitchFamily="18" charset="0"/>
                                  </a:rPr>
                                  <m:t>𝑢</m:t>
                                </m:r>
                              </m:e>
                              <m:sup>
                                <m:r>
                                  <a:rPr lang="en-US" altLang="zh-CN" i="1">
                                    <a:solidFill>
                                      <a:schemeClr val="accent1"/>
                                    </a:solidFill>
                                    <a:latin typeface="Cambria Math" panose="02040503050406030204" pitchFamily="18" charset="0"/>
                                  </a:rPr>
                                  <m:t>2</m:t>
                                </m:r>
                              </m:sup>
                            </m:sSup>
                            <m:d>
                              <m:dPr>
                                <m:ctrlPr>
                                  <a:rPr lang="zh-CN" altLang="zh-CN" i="1">
                                    <a:solidFill>
                                      <a:schemeClr val="accent1"/>
                                    </a:solidFill>
                                    <a:latin typeface="Cambria Math" panose="02040503050406030204" pitchFamily="18" charset="0"/>
                                  </a:rPr>
                                </m:ctrlPr>
                              </m:dPr>
                              <m:e>
                                <m:sSub>
                                  <m:sSubPr>
                                    <m:ctrlPr>
                                      <a:rPr lang="zh-CN"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𝑖</m:t>
                                    </m:r>
                                  </m:sub>
                                </m:sSub>
                              </m:e>
                            </m:d>
                          </m:e>
                        </m:nary>
                      </m:e>
                    </m:rad>
                  </m:oMath>
                </a14:m>
                <a:r>
                  <a:rPr lang="en-US" altLang="zh-CN" dirty="0">
                    <a:solidFill>
                      <a:schemeClr val="accent1"/>
                    </a:solidFill>
                  </a:rPr>
                  <a:t> </a:t>
                </a:r>
              </a:p>
            </p:txBody>
          </p:sp>
        </mc:Choice>
        <mc:Fallback xmlns="">
          <p:sp>
            <p:nvSpPr>
              <p:cNvPr id="4" name="矩形 3"/>
              <p:cNvSpPr>
                <a:spLocks noRot="1" noChangeAspect="1" noMove="1" noResize="1" noEditPoints="1" noAdjustHandles="1" noChangeArrowheads="1" noChangeShapeType="1" noTextEdit="1"/>
              </p:cNvSpPr>
              <p:nvPr/>
            </p:nvSpPr>
            <p:spPr>
              <a:xfrm>
                <a:off x="8751295" y="2033845"/>
                <a:ext cx="2879827" cy="656013"/>
              </a:xfrm>
              <a:prstGeom prst="rect">
                <a:avLst/>
              </a:prstGeom>
              <a:blipFill rotWithShape="1">
                <a:blip r:embed="rId3"/>
                <a:stretch>
                  <a:fillRect l="-13" t="-88" r="-4173" b="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041105" y="4509578"/>
                <a:ext cx="2720681" cy="427746"/>
              </a:xfrm>
              <a:prstGeom prst="rect">
                <a:avLst/>
              </a:prstGeom>
            </p:spPr>
            <p:txBody>
              <a:bodyPr wrap="none">
                <a:spAutoFit/>
              </a:bodyPr>
              <a:lstStyle/>
              <a:p>
                <a:r>
                  <a:rPr lang="en-US" altLang="zh-CN" dirty="0"/>
                  <a:t> </a:t>
                </a:r>
                <a14:m>
                  <m:oMath xmlns:m="http://schemas.openxmlformats.org/officeDocument/2006/math">
                    <m:sSub>
                      <m:sSubPr>
                        <m:ctrlPr>
                          <a:rPr lang="zh-CN" altLang="zh-CN" i="1" smtClean="0">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𝑢</m:t>
                        </m:r>
                      </m:e>
                      <m:sub>
                        <m:r>
                          <a:rPr lang="en-US" altLang="zh-CN" i="1">
                            <a:solidFill>
                              <a:srgbClr val="133984"/>
                            </a:solidFill>
                            <a:latin typeface="Cambria Math" panose="02040503050406030204" pitchFamily="18" charset="0"/>
                          </a:rPr>
                          <m:t>𝑐</m:t>
                        </m:r>
                      </m:sub>
                    </m:sSub>
                    <m:d>
                      <m:dPr>
                        <m:ctrlPr>
                          <a:rPr lang="zh-CN" altLang="zh-CN" i="1">
                            <a:solidFill>
                              <a:srgbClr val="133984"/>
                            </a:solidFill>
                            <a:latin typeface="Cambria Math" panose="02040503050406030204" pitchFamily="18" charset="0"/>
                          </a:rPr>
                        </m:ctrlPr>
                      </m:dPr>
                      <m:e>
                        <m:r>
                          <a:rPr lang="en-US" altLang="zh-CN" i="1">
                            <a:solidFill>
                              <a:srgbClr val="133984"/>
                            </a:solidFill>
                            <a:latin typeface="Cambria Math" panose="02040503050406030204" pitchFamily="18" charset="0"/>
                          </a:rPr>
                          <m:t>𝑦</m:t>
                        </m:r>
                      </m:e>
                    </m:d>
                    <m:r>
                      <a:rPr lang="en-US" altLang="zh-CN">
                        <a:solidFill>
                          <a:srgbClr val="133984"/>
                        </a:solidFill>
                        <a:latin typeface="Cambria Math" panose="02040503050406030204" pitchFamily="18" charset="0"/>
                      </a:rPr>
                      <m:t>=</m:t>
                    </m:r>
                    <m:rad>
                      <m:radPr>
                        <m:degHide m:val="on"/>
                        <m:ctrlPr>
                          <a:rPr lang="zh-CN" altLang="zh-CN" i="1">
                            <a:solidFill>
                              <a:srgbClr val="133984"/>
                            </a:solidFill>
                            <a:latin typeface="Cambria Math" panose="02040503050406030204" pitchFamily="18" charset="0"/>
                          </a:rPr>
                        </m:ctrlPr>
                      </m:radPr>
                      <m:deg/>
                      <m:e>
                        <m:nary>
                          <m:naryPr>
                            <m:chr m:val="∑"/>
                            <m:limLoc m:val="undOvr"/>
                            <m:ctrlPr>
                              <a:rPr lang="zh-CN" altLang="zh-CN" i="1">
                                <a:solidFill>
                                  <a:srgbClr val="133984"/>
                                </a:solidFill>
                                <a:latin typeface="Cambria Math" panose="02040503050406030204" pitchFamily="18" charset="0"/>
                              </a:rPr>
                            </m:ctrlPr>
                          </m:naryPr>
                          <m:sub>
                            <m:r>
                              <a:rPr lang="en-US" altLang="zh-CN" i="1">
                                <a:solidFill>
                                  <a:srgbClr val="133984"/>
                                </a:solidFill>
                                <a:latin typeface="Cambria Math" panose="02040503050406030204" pitchFamily="18" charset="0"/>
                              </a:rPr>
                              <m:t>1</m:t>
                            </m:r>
                          </m:sub>
                          <m:sup>
                            <m:r>
                              <a:rPr lang="en-US" altLang="zh-CN" i="1">
                                <a:solidFill>
                                  <a:srgbClr val="133984"/>
                                </a:solidFill>
                                <a:latin typeface="Cambria Math" panose="02040503050406030204" pitchFamily="18" charset="0"/>
                              </a:rPr>
                              <m:t>𝑁</m:t>
                            </m:r>
                          </m:sup>
                          <m:e>
                            <m:sSup>
                              <m:sSupPr>
                                <m:ctrlPr>
                                  <a:rPr lang="zh-CN" altLang="zh-CN" i="1">
                                    <a:solidFill>
                                      <a:srgbClr val="133984"/>
                                    </a:solidFill>
                                    <a:latin typeface="Cambria Math" panose="02040503050406030204" pitchFamily="18" charset="0"/>
                                  </a:rPr>
                                </m:ctrlPr>
                              </m:sSupPr>
                              <m:e>
                                <m:d>
                                  <m:dPr>
                                    <m:ctrlPr>
                                      <a:rPr lang="zh-CN" altLang="zh-CN" i="1">
                                        <a:solidFill>
                                          <a:srgbClr val="133984"/>
                                        </a:solidFill>
                                        <a:latin typeface="Cambria Math" panose="02040503050406030204" pitchFamily="18" charset="0"/>
                                      </a:rPr>
                                    </m:ctrlPr>
                                  </m:dPr>
                                  <m:e>
                                    <m:sSub>
                                      <m:sSubPr>
                                        <m:ctrlPr>
                                          <a:rPr lang="zh-CN" altLang="zh-CN" i="1">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𝐴</m:t>
                                        </m:r>
                                      </m:e>
                                      <m:sub>
                                        <m:r>
                                          <a:rPr lang="en-US" altLang="zh-CN" i="1">
                                            <a:solidFill>
                                              <a:srgbClr val="133984"/>
                                            </a:solidFill>
                                            <a:latin typeface="Cambria Math" panose="02040503050406030204" pitchFamily="18" charset="0"/>
                                          </a:rPr>
                                          <m:t>𝑖</m:t>
                                        </m:r>
                                      </m:sub>
                                    </m:sSub>
                                  </m:e>
                                </m:d>
                              </m:e>
                              <m:sup>
                                <m:r>
                                  <a:rPr lang="en-US" altLang="zh-CN" i="1">
                                    <a:solidFill>
                                      <a:srgbClr val="133984"/>
                                    </a:solidFill>
                                    <a:latin typeface="Cambria Math" panose="02040503050406030204" pitchFamily="18" charset="0"/>
                                  </a:rPr>
                                  <m:t>2</m:t>
                                </m:r>
                              </m:sup>
                            </m:sSup>
                            <m:sSup>
                              <m:sSupPr>
                                <m:ctrlPr>
                                  <a:rPr lang="zh-CN" altLang="zh-CN" i="1">
                                    <a:solidFill>
                                      <a:srgbClr val="133984"/>
                                    </a:solidFill>
                                    <a:latin typeface="Cambria Math" panose="02040503050406030204" pitchFamily="18" charset="0"/>
                                  </a:rPr>
                                </m:ctrlPr>
                              </m:sSupPr>
                              <m:e>
                                <m:r>
                                  <a:rPr lang="en-US" altLang="zh-CN" i="1">
                                    <a:solidFill>
                                      <a:srgbClr val="133984"/>
                                    </a:solidFill>
                                    <a:latin typeface="Cambria Math" panose="02040503050406030204" pitchFamily="18" charset="0"/>
                                  </a:rPr>
                                  <m:t>𝑢</m:t>
                                </m:r>
                              </m:e>
                              <m:sup>
                                <m:r>
                                  <a:rPr lang="en-US" altLang="zh-CN" i="1">
                                    <a:solidFill>
                                      <a:srgbClr val="133984"/>
                                    </a:solidFill>
                                    <a:latin typeface="Cambria Math" panose="02040503050406030204" pitchFamily="18" charset="0"/>
                                  </a:rPr>
                                  <m:t>2</m:t>
                                </m:r>
                              </m:sup>
                            </m:sSup>
                            <m:d>
                              <m:dPr>
                                <m:ctrlPr>
                                  <a:rPr lang="zh-CN" altLang="zh-CN" i="1">
                                    <a:solidFill>
                                      <a:srgbClr val="133984"/>
                                    </a:solidFill>
                                    <a:latin typeface="Cambria Math" panose="02040503050406030204" pitchFamily="18" charset="0"/>
                                  </a:rPr>
                                </m:ctrlPr>
                              </m:dPr>
                              <m:e>
                                <m:sSub>
                                  <m:sSubPr>
                                    <m:ctrlPr>
                                      <a:rPr lang="zh-CN" altLang="zh-CN" i="1">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𝑥</m:t>
                                    </m:r>
                                  </m:e>
                                  <m:sub>
                                    <m:r>
                                      <a:rPr lang="en-US" altLang="zh-CN" i="1">
                                        <a:solidFill>
                                          <a:srgbClr val="133984"/>
                                        </a:solidFill>
                                        <a:latin typeface="Cambria Math" panose="02040503050406030204" pitchFamily="18" charset="0"/>
                                      </a:rPr>
                                      <m:t>𝑖</m:t>
                                    </m:r>
                                  </m:sub>
                                </m:sSub>
                              </m:e>
                            </m:d>
                          </m:e>
                        </m:nary>
                      </m:e>
                    </m:rad>
                  </m:oMath>
                </a14:m>
                <a:endParaRPr lang="zh-CN" altLang="en-US" dirty="0">
                  <a:solidFill>
                    <a:srgbClr val="133984"/>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041105" y="4509578"/>
                <a:ext cx="2720681" cy="427746"/>
              </a:xfrm>
              <a:prstGeom prst="rect">
                <a:avLst/>
              </a:prstGeom>
              <a:blipFill rotWithShape="1">
                <a:blip r:embed="rId4"/>
                <a:stretch>
                  <a:fillRect l="-8" t="-104" r="-1566" b="-400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027269" y="5378428"/>
                <a:ext cx="2885342" cy="656013"/>
              </a:xfrm>
              <a:prstGeom prst="rect">
                <a:avLst/>
              </a:prstGeom>
            </p:spPr>
            <p:txBody>
              <a:bodyPr wrap="none">
                <a:spAutoFit/>
              </a:bodyPr>
              <a:lstStyle/>
              <a:p>
                <a:r>
                  <a:rPr lang="zh-CN" altLang="zh-CN" dirty="0"/>
                  <a:t> </a:t>
                </a:r>
                <a14:m>
                  <m:oMath xmlns:m="http://schemas.openxmlformats.org/officeDocument/2006/math">
                    <m:sSub>
                      <m:sSubPr>
                        <m:ctrlPr>
                          <a:rPr lang="zh-CN" altLang="zh-CN" i="1" smtClean="0">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𝐸</m:t>
                        </m:r>
                      </m:e>
                      <m:sub>
                        <m:r>
                          <a:rPr lang="en-US" altLang="zh-CN" i="1">
                            <a:solidFill>
                              <a:srgbClr val="133984"/>
                            </a:solidFill>
                            <a:latin typeface="Cambria Math" panose="02040503050406030204" pitchFamily="18" charset="0"/>
                          </a:rPr>
                          <m:t>𝑦</m:t>
                        </m:r>
                      </m:sub>
                    </m:sSub>
                    <m:r>
                      <a:rPr lang="en-US" altLang="zh-CN" i="1">
                        <a:solidFill>
                          <a:srgbClr val="133984"/>
                        </a:solidFill>
                        <a:latin typeface="Cambria Math" panose="02040503050406030204" pitchFamily="18" charset="0"/>
                      </a:rPr>
                      <m:t>=</m:t>
                    </m:r>
                    <m:f>
                      <m:fPr>
                        <m:ctrlPr>
                          <a:rPr lang="zh-CN" altLang="zh-CN" i="1">
                            <a:solidFill>
                              <a:srgbClr val="133984"/>
                            </a:solidFill>
                            <a:latin typeface="Cambria Math" panose="02040503050406030204" pitchFamily="18" charset="0"/>
                          </a:rPr>
                        </m:ctrlPr>
                      </m:fPr>
                      <m:num>
                        <m:sSub>
                          <m:sSubPr>
                            <m:ctrlPr>
                              <a:rPr lang="zh-CN" altLang="zh-CN" i="1">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𝑢</m:t>
                            </m:r>
                          </m:e>
                          <m:sub>
                            <m:r>
                              <a:rPr lang="en-US" altLang="zh-CN" i="1">
                                <a:solidFill>
                                  <a:srgbClr val="133984"/>
                                </a:solidFill>
                                <a:latin typeface="Cambria Math" panose="02040503050406030204" pitchFamily="18" charset="0"/>
                              </a:rPr>
                              <m:t>𝑐</m:t>
                            </m:r>
                          </m:sub>
                        </m:sSub>
                        <m:r>
                          <a:rPr lang="en-US" altLang="zh-CN">
                            <a:solidFill>
                              <a:srgbClr val="133984"/>
                            </a:solidFill>
                            <a:latin typeface="Cambria Math" panose="02040503050406030204" pitchFamily="18" charset="0"/>
                          </a:rPr>
                          <m:t>(</m:t>
                        </m:r>
                        <m:r>
                          <a:rPr lang="en-US" altLang="zh-CN" i="1">
                            <a:solidFill>
                              <a:srgbClr val="133984"/>
                            </a:solidFill>
                            <a:latin typeface="Cambria Math" panose="02040503050406030204" pitchFamily="18" charset="0"/>
                          </a:rPr>
                          <m:t>𝑦</m:t>
                        </m:r>
                        <m:r>
                          <a:rPr lang="en-US" altLang="zh-CN">
                            <a:solidFill>
                              <a:srgbClr val="133984"/>
                            </a:solidFill>
                            <a:latin typeface="Cambria Math" panose="02040503050406030204" pitchFamily="18" charset="0"/>
                          </a:rPr>
                          <m:t>)</m:t>
                        </m:r>
                      </m:num>
                      <m:den>
                        <m:acc>
                          <m:accPr>
                            <m:chr m:val="̅"/>
                            <m:ctrlPr>
                              <a:rPr lang="zh-CN" altLang="zh-CN" i="1">
                                <a:solidFill>
                                  <a:srgbClr val="133984"/>
                                </a:solidFill>
                                <a:latin typeface="Cambria Math" panose="02040503050406030204" pitchFamily="18" charset="0"/>
                              </a:rPr>
                            </m:ctrlPr>
                          </m:accPr>
                          <m:e>
                            <m:r>
                              <a:rPr lang="en-US" altLang="zh-CN" i="1">
                                <a:solidFill>
                                  <a:srgbClr val="133984"/>
                                </a:solidFill>
                                <a:latin typeface="Cambria Math" panose="02040503050406030204" pitchFamily="18" charset="0"/>
                              </a:rPr>
                              <m:t>𝑦</m:t>
                            </m:r>
                          </m:e>
                        </m:acc>
                      </m:den>
                    </m:f>
                    <m:r>
                      <a:rPr lang="en-US" altLang="zh-CN" i="1">
                        <a:solidFill>
                          <a:srgbClr val="133984"/>
                        </a:solidFill>
                        <a:latin typeface="Cambria Math" panose="02040503050406030204" pitchFamily="18" charset="0"/>
                      </a:rPr>
                      <m:t>=</m:t>
                    </m:r>
                    <m:rad>
                      <m:radPr>
                        <m:degHide m:val="on"/>
                        <m:ctrlPr>
                          <a:rPr lang="zh-CN" altLang="zh-CN" i="1">
                            <a:solidFill>
                              <a:srgbClr val="133984"/>
                            </a:solidFill>
                            <a:latin typeface="Cambria Math" panose="02040503050406030204" pitchFamily="18" charset="0"/>
                          </a:rPr>
                        </m:ctrlPr>
                      </m:radPr>
                      <m:deg/>
                      <m:e>
                        <m:nary>
                          <m:naryPr>
                            <m:chr m:val="∑"/>
                            <m:limLoc m:val="undOvr"/>
                            <m:ctrlPr>
                              <a:rPr lang="zh-CN" altLang="zh-CN" i="1">
                                <a:solidFill>
                                  <a:srgbClr val="133984"/>
                                </a:solidFill>
                                <a:latin typeface="Cambria Math" panose="02040503050406030204" pitchFamily="18" charset="0"/>
                              </a:rPr>
                            </m:ctrlPr>
                          </m:naryPr>
                          <m:sub>
                            <m:r>
                              <a:rPr lang="en-US" altLang="zh-CN" i="1">
                                <a:solidFill>
                                  <a:srgbClr val="133984"/>
                                </a:solidFill>
                                <a:latin typeface="Cambria Math" panose="02040503050406030204" pitchFamily="18" charset="0"/>
                              </a:rPr>
                              <m:t>1</m:t>
                            </m:r>
                          </m:sub>
                          <m:sup>
                            <m:r>
                              <a:rPr lang="en-US" altLang="zh-CN" i="1">
                                <a:solidFill>
                                  <a:srgbClr val="133984"/>
                                </a:solidFill>
                                <a:latin typeface="Cambria Math" panose="02040503050406030204" pitchFamily="18" charset="0"/>
                              </a:rPr>
                              <m:t>𝑁</m:t>
                            </m:r>
                          </m:sup>
                          <m:e>
                            <m:sSup>
                              <m:sSupPr>
                                <m:ctrlPr>
                                  <a:rPr lang="zh-CN" altLang="zh-CN" i="1">
                                    <a:solidFill>
                                      <a:srgbClr val="133984"/>
                                    </a:solidFill>
                                    <a:latin typeface="Cambria Math" panose="02040503050406030204" pitchFamily="18" charset="0"/>
                                  </a:rPr>
                                </m:ctrlPr>
                              </m:sSupPr>
                              <m:e>
                                <m:r>
                                  <a:rPr lang="en-US" altLang="zh-CN" i="1">
                                    <a:solidFill>
                                      <a:srgbClr val="133984"/>
                                    </a:solidFill>
                                    <a:latin typeface="Cambria Math" panose="02040503050406030204" pitchFamily="18" charset="0"/>
                                  </a:rPr>
                                  <m:t>(</m:t>
                                </m:r>
                                <m:f>
                                  <m:fPr>
                                    <m:ctrlPr>
                                      <a:rPr lang="zh-CN" altLang="zh-CN" i="1">
                                        <a:solidFill>
                                          <a:srgbClr val="133984"/>
                                        </a:solidFill>
                                        <a:latin typeface="Cambria Math" panose="02040503050406030204" pitchFamily="18" charset="0"/>
                                      </a:rPr>
                                    </m:ctrlPr>
                                  </m:fPr>
                                  <m:num>
                                    <m:sSub>
                                      <m:sSubPr>
                                        <m:ctrlPr>
                                          <a:rPr lang="zh-CN" altLang="zh-CN" i="1">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𝑃</m:t>
                                        </m:r>
                                      </m:e>
                                      <m:sub>
                                        <m:r>
                                          <a:rPr lang="en-US" altLang="zh-CN" i="1">
                                            <a:solidFill>
                                              <a:srgbClr val="133984"/>
                                            </a:solidFill>
                                            <a:latin typeface="Cambria Math" panose="02040503050406030204" pitchFamily="18" charset="0"/>
                                          </a:rPr>
                                          <m:t>𝑖</m:t>
                                        </m:r>
                                      </m:sub>
                                    </m:sSub>
                                    <m:r>
                                      <a:rPr lang="en-US" altLang="zh-CN" i="1">
                                        <a:solidFill>
                                          <a:srgbClr val="133984"/>
                                        </a:solidFill>
                                        <a:latin typeface="Cambria Math" panose="02040503050406030204" pitchFamily="18" charset="0"/>
                                      </a:rPr>
                                      <m:t>𝑢</m:t>
                                    </m:r>
                                    <m:r>
                                      <a:rPr lang="en-US" altLang="zh-CN" i="1">
                                        <a:solidFill>
                                          <a:srgbClr val="133984"/>
                                        </a:solidFill>
                                        <a:latin typeface="Cambria Math" panose="02040503050406030204" pitchFamily="18" charset="0"/>
                                      </a:rPr>
                                      <m:t>(</m:t>
                                    </m:r>
                                    <m:sSub>
                                      <m:sSubPr>
                                        <m:ctrlPr>
                                          <a:rPr lang="zh-CN" altLang="zh-CN" i="1">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𝑥</m:t>
                                        </m:r>
                                      </m:e>
                                      <m:sub>
                                        <m:r>
                                          <a:rPr lang="en-US" altLang="zh-CN" i="1">
                                            <a:solidFill>
                                              <a:srgbClr val="133984"/>
                                            </a:solidFill>
                                            <a:latin typeface="Cambria Math" panose="02040503050406030204" pitchFamily="18" charset="0"/>
                                          </a:rPr>
                                          <m:t>𝑖</m:t>
                                        </m:r>
                                      </m:sub>
                                    </m:sSub>
                                    <m:r>
                                      <a:rPr lang="en-US" altLang="zh-CN" i="1">
                                        <a:solidFill>
                                          <a:srgbClr val="133984"/>
                                        </a:solidFill>
                                        <a:latin typeface="Cambria Math" panose="02040503050406030204" pitchFamily="18" charset="0"/>
                                      </a:rPr>
                                      <m:t>)</m:t>
                                    </m:r>
                                  </m:num>
                                  <m:den>
                                    <m:acc>
                                      <m:accPr>
                                        <m:chr m:val="̅"/>
                                        <m:ctrlPr>
                                          <a:rPr lang="zh-CN" altLang="zh-CN" i="1">
                                            <a:solidFill>
                                              <a:srgbClr val="133984"/>
                                            </a:solidFill>
                                            <a:latin typeface="Cambria Math" panose="02040503050406030204" pitchFamily="18" charset="0"/>
                                          </a:rPr>
                                        </m:ctrlPr>
                                      </m:accPr>
                                      <m:e>
                                        <m:sSub>
                                          <m:sSubPr>
                                            <m:ctrlPr>
                                              <a:rPr lang="zh-CN" altLang="zh-CN" i="1">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𝑥</m:t>
                                            </m:r>
                                          </m:e>
                                          <m:sub>
                                            <m:r>
                                              <a:rPr lang="en-US" altLang="zh-CN" i="1">
                                                <a:solidFill>
                                                  <a:srgbClr val="133984"/>
                                                </a:solidFill>
                                                <a:latin typeface="Cambria Math" panose="02040503050406030204" pitchFamily="18" charset="0"/>
                                              </a:rPr>
                                              <m:t>𝑖</m:t>
                                            </m:r>
                                          </m:sub>
                                        </m:sSub>
                                      </m:e>
                                    </m:acc>
                                  </m:den>
                                </m:f>
                                <m:r>
                                  <a:rPr lang="en-US" altLang="zh-CN" i="1">
                                    <a:solidFill>
                                      <a:srgbClr val="133984"/>
                                    </a:solidFill>
                                    <a:latin typeface="Cambria Math" panose="02040503050406030204" pitchFamily="18" charset="0"/>
                                  </a:rPr>
                                  <m:t>)</m:t>
                                </m:r>
                              </m:e>
                              <m:sup>
                                <m:r>
                                  <a:rPr lang="en-US" altLang="zh-CN" i="1">
                                    <a:solidFill>
                                      <a:srgbClr val="133984"/>
                                    </a:solidFill>
                                    <a:latin typeface="Cambria Math" panose="02040503050406030204" pitchFamily="18" charset="0"/>
                                  </a:rPr>
                                  <m:t>2</m:t>
                                </m:r>
                              </m:sup>
                            </m:sSup>
                          </m:e>
                        </m:nary>
                      </m:e>
                    </m:rad>
                  </m:oMath>
                </a14:m>
                <a:endParaRPr lang="zh-CN" altLang="en-US" dirty="0">
                  <a:solidFill>
                    <a:srgbClr val="133984"/>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027269" y="5378428"/>
                <a:ext cx="2885342" cy="656013"/>
              </a:xfrm>
              <a:prstGeom prst="rect">
                <a:avLst/>
              </a:prstGeom>
              <a:blipFill rotWithShape="1">
                <a:blip r:embed="rId5"/>
                <a:stretch>
                  <a:fillRect l="-12" t="-93" r="-3754"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60385" y="4496219"/>
                <a:ext cx="6480720" cy="1530099"/>
              </a:xfrm>
              <a:prstGeom prst="rect">
                <a:avLst/>
              </a:prstGeom>
            </p:spPr>
            <p:txBody>
              <a:bodyPr wrap="square">
                <a:spAutoFit/>
              </a:bodyPr>
              <a:lstStyle/>
              <a:p>
                <a:pPr marL="0" indent="0" fontAlgn="auto">
                  <a:spcAft>
                    <a:spcPts val="0"/>
                  </a:spcAft>
                  <a:buNone/>
                </a:pPr>
                <a:r>
                  <a:rPr lang="zh-CN" altLang="en-US" dirty="0">
                    <a:solidFill>
                      <a:srgbClr val="133984"/>
                    </a:solidFill>
                  </a:rPr>
                  <a:t>（</a:t>
                </a:r>
                <a:r>
                  <a:rPr lang="en-US" altLang="zh-CN" dirty="0">
                    <a:solidFill>
                      <a:srgbClr val="133984"/>
                    </a:solidFill>
                  </a:rPr>
                  <a:t>1</a:t>
                </a:r>
                <a:r>
                  <a:rPr lang="zh-CN" altLang="en-US" dirty="0">
                    <a:solidFill>
                      <a:srgbClr val="133984"/>
                    </a:solidFill>
                  </a:rPr>
                  <a:t>）</a:t>
                </a:r>
                <a:r>
                  <a:rPr lang="zh-CN" altLang="zh-CN" dirty="0">
                    <a:solidFill>
                      <a:srgbClr val="133984"/>
                    </a:solidFill>
                  </a:rPr>
                  <a:t>当</a:t>
                </a:r>
                <a:r>
                  <a:rPr lang="en-US" altLang="zh-CN" dirty="0">
                    <a:solidFill>
                      <a:srgbClr val="133984"/>
                    </a:solidFill>
                  </a:rPr>
                  <a:t> </a:t>
                </a:r>
                <a:r>
                  <a:rPr lang="en-US" altLang="zh-CN" i="1" dirty="0">
                    <a:solidFill>
                      <a:srgbClr val="133984"/>
                    </a:solidFill>
                    <a:latin typeface="Times New Roman" panose="02020603050405020304" pitchFamily="18" charset="0"/>
                    <a:cs typeface="Times New Roman" panose="02020603050405020304" pitchFamily="18" charset="0"/>
                  </a:rPr>
                  <a:t>y=A</a:t>
                </a:r>
                <a:r>
                  <a:rPr lang="en-US" altLang="zh-CN" i="1" baseline="-25000" dirty="0">
                    <a:solidFill>
                      <a:srgbClr val="133984"/>
                    </a:solidFill>
                    <a:latin typeface="Times New Roman" panose="02020603050405020304" pitchFamily="18" charset="0"/>
                    <a:cs typeface="Times New Roman" panose="02020603050405020304" pitchFamily="18" charset="0"/>
                  </a:rPr>
                  <a:t>1 </a:t>
                </a:r>
                <a:r>
                  <a:rPr lang="en-US" altLang="zh-CN" i="1" dirty="0">
                    <a:solidFill>
                      <a:srgbClr val="133984"/>
                    </a:solidFill>
                    <a:latin typeface="Times New Roman" panose="02020603050405020304" pitchFamily="18" charset="0"/>
                    <a:cs typeface="Times New Roman" panose="02020603050405020304" pitchFamily="18" charset="0"/>
                  </a:rPr>
                  <a:t>x</a:t>
                </a:r>
                <a:r>
                  <a:rPr lang="en-US" altLang="zh-CN" i="1" baseline="-25000" dirty="0">
                    <a:solidFill>
                      <a:srgbClr val="133984"/>
                    </a:solidFill>
                    <a:latin typeface="Times New Roman" panose="02020603050405020304" pitchFamily="18" charset="0"/>
                    <a:cs typeface="Times New Roman" panose="02020603050405020304" pitchFamily="18" charset="0"/>
                  </a:rPr>
                  <a:t>1</a:t>
                </a:r>
                <a:r>
                  <a:rPr lang="zh-CN" altLang="zh-CN" i="1" dirty="0">
                    <a:solidFill>
                      <a:srgbClr val="133984"/>
                    </a:solidFill>
                    <a:latin typeface="Times New Roman" panose="02020603050405020304" pitchFamily="18" charset="0"/>
                    <a:cs typeface="Times New Roman" panose="02020603050405020304" pitchFamily="18" charset="0"/>
                  </a:rPr>
                  <a:t>＋</a:t>
                </a:r>
                <a:r>
                  <a:rPr lang="en-US" altLang="zh-CN" i="1" dirty="0">
                    <a:solidFill>
                      <a:srgbClr val="133984"/>
                    </a:solidFill>
                    <a:latin typeface="Times New Roman" panose="02020603050405020304" pitchFamily="18" charset="0"/>
                    <a:cs typeface="Times New Roman" panose="02020603050405020304" pitchFamily="18" charset="0"/>
                  </a:rPr>
                  <a:t>A</a:t>
                </a:r>
                <a:r>
                  <a:rPr lang="en-US" altLang="zh-CN" i="1" baseline="-25000" dirty="0">
                    <a:solidFill>
                      <a:srgbClr val="133984"/>
                    </a:solidFill>
                    <a:latin typeface="Times New Roman" panose="02020603050405020304" pitchFamily="18" charset="0"/>
                    <a:cs typeface="Times New Roman" panose="02020603050405020304" pitchFamily="18" charset="0"/>
                  </a:rPr>
                  <a:t>2 </a:t>
                </a:r>
                <a:r>
                  <a:rPr lang="en-US" altLang="zh-CN" i="1" dirty="0">
                    <a:solidFill>
                      <a:srgbClr val="133984"/>
                    </a:solidFill>
                    <a:latin typeface="Times New Roman" panose="02020603050405020304" pitchFamily="18" charset="0"/>
                    <a:cs typeface="Times New Roman" panose="02020603050405020304" pitchFamily="18" charset="0"/>
                  </a:rPr>
                  <a:t>x</a:t>
                </a:r>
                <a:r>
                  <a:rPr lang="en-US" altLang="zh-CN" i="1" baseline="-25000" dirty="0">
                    <a:solidFill>
                      <a:srgbClr val="133984"/>
                    </a:solidFill>
                    <a:latin typeface="Times New Roman" panose="02020603050405020304" pitchFamily="18" charset="0"/>
                    <a:cs typeface="Times New Roman" panose="02020603050405020304" pitchFamily="18" charset="0"/>
                  </a:rPr>
                  <a:t>2</a:t>
                </a:r>
                <a:r>
                  <a:rPr lang="zh-CN" altLang="zh-CN" i="1" dirty="0">
                    <a:solidFill>
                      <a:srgbClr val="133984"/>
                    </a:solidFill>
                    <a:latin typeface="Times New Roman" panose="02020603050405020304" pitchFamily="18" charset="0"/>
                    <a:cs typeface="Times New Roman" panose="02020603050405020304" pitchFamily="18" charset="0"/>
                  </a:rPr>
                  <a:t>＋</a:t>
                </a:r>
                <a:r>
                  <a:rPr lang="en-US" altLang="zh-CN" i="1" dirty="0">
                    <a:solidFill>
                      <a:srgbClr val="133984"/>
                    </a:solidFill>
                    <a:latin typeface="Times New Roman" panose="02020603050405020304" pitchFamily="18" charset="0"/>
                    <a:cs typeface="Times New Roman" panose="02020603050405020304" pitchFamily="18" charset="0"/>
                  </a:rPr>
                  <a:t>…</a:t>
                </a:r>
                <a:r>
                  <a:rPr lang="zh-CN" altLang="zh-CN" i="1" dirty="0">
                    <a:solidFill>
                      <a:srgbClr val="133984"/>
                    </a:solidFill>
                    <a:latin typeface="Times New Roman" panose="02020603050405020304" pitchFamily="18" charset="0"/>
                    <a:cs typeface="Times New Roman" panose="02020603050405020304" pitchFamily="18" charset="0"/>
                  </a:rPr>
                  <a:t>＋</a:t>
                </a:r>
                <a:r>
                  <a:rPr lang="en-US" altLang="zh-CN" i="1" dirty="0">
                    <a:solidFill>
                      <a:srgbClr val="133984"/>
                    </a:solidFill>
                    <a:latin typeface="Times New Roman" panose="02020603050405020304" pitchFamily="18" charset="0"/>
                    <a:cs typeface="Times New Roman" panose="02020603050405020304" pitchFamily="18" charset="0"/>
                  </a:rPr>
                  <a:t>A</a:t>
                </a:r>
                <a:r>
                  <a:rPr lang="en-US" altLang="zh-CN" i="1" baseline="-25000" dirty="0">
                    <a:solidFill>
                      <a:srgbClr val="133984"/>
                    </a:solidFill>
                    <a:latin typeface="Times New Roman" panose="02020603050405020304" pitchFamily="18" charset="0"/>
                    <a:cs typeface="Times New Roman" panose="02020603050405020304" pitchFamily="18" charset="0"/>
                  </a:rPr>
                  <a:t>N </a:t>
                </a:r>
                <a:r>
                  <a:rPr lang="en-US" altLang="zh-CN" i="1" dirty="0" err="1">
                    <a:solidFill>
                      <a:srgbClr val="133984"/>
                    </a:solidFill>
                    <a:latin typeface="Times New Roman" panose="02020603050405020304" pitchFamily="18" charset="0"/>
                    <a:cs typeface="Times New Roman" panose="02020603050405020304" pitchFamily="18" charset="0"/>
                  </a:rPr>
                  <a:t>x</a:t>
                </a:r>
                <a:r>
                  <a:rPr lang="en-US" altLang="zh-CN" i="1" baseline="-25000" dirty="0" err="1">
                    <a:solidFill>
                      <a:srgbClr val="133984"/>
                    </a:solidFill>
                    <a:latin typeface="Times New Roman" panose="02020603050405020304" pitchFamily="18" charset="0"/>
                    <a:cs typeface="Times New Roman" panose="02020603050405020304" pitchFamily="18" charset="0"/>
                  </a:rPr>
                  <a:t>N</a:t>
                </a:r>
                <a:r>
                  <a:rPr lang="zh-CN" altLang="zh-CN" i="1" dirty="0">
                    <a:solidFill>
                      <a:srgbClr val="133984"/>
                    </a:solidFill>
                    <a:latin typeface="Times New Roman" panose="02020603050405020304" pitchFamily="18" charset="0"/>
                    <a:cs typeface="Times New Roman" panose="02020603050405020304" pitchFamily="18" charset="0"/>
                  </a:rPr>
                  <a:t>，</a:t>
                </a:r>
                <a:r>
                  <a:rPr lang="zh-CN" altLang="zh-CN" dirty="0">
                    <a:solidFill>
                      <a:srgbClr val="133984"/>
                    </a:solidFill>
                  </a:rPr>
                  <a:t>且各输入量间不相关时，</a:t>
                </a:r>
                <a:endParaRPr lang="en-US" altLang="zh-CN" dirty="0">
                  <a:solidFill>
                    <a:srgbClr val="133984"/>
                  </a:solidFill>
                </a:endParaRPr>
              </a:p>
              <a:p>
                <a:pPr marL="0" indent="0" fontAlgn="auto">
                  <a:spcAft>
                    <a:spcPts val="0"/>
                  </a:spcAft>
                  <a:buNone/>
                </a:pPr>
                <a:r>
                  <a:rPr lang="en-US" altLang="zh-CN" dirty="0">
                    <a:solidFill>
                      <a:srgbClr val="133984"/>
                    </a:solidFill>
                  </a:rPr>
                  <a:t>     </a:t>
                </a:r>
                <a:r>
                  <a:rPr lang="zh-CN" altLang="zh-CN" dirty="0">
                    <a:solidFill>
                      <a:srgbClr val="133984"/>
                    </a:solidFill>
                  </a:rPr>
                  <a:t>合成标准不确定度可用</a:t>
                </a:r>
                <a:r>
                  <a:rPr lang="zh-CN" altLang="en-US" dirty="0">
                    <a:solidFill>
                      <a:srgbClr val="133984"/>
                    </a:solidFill>
                  </a:rPr>
                  <a:t>右</a:t>
                </a:r>
                <a:r>
                  <a:rPr lang="zh-CN" altLang="zh-CN" dirty="0">
                    <a:solidFill>
                      <a:srgbClr val="133984"/>
                    </a:solidFill>
                  </a:rPr>
                  <a:t>式计算：</a:t>
                </a:r>
                <a:endParaRPr lang="en-US" altLang="zh-CN" dirty="0">
                  <a:solidFill>
                    <a:srgbClr val="133984"/>
                  </a:solidFill>
                </a:endParaRPr>
              </a:p>
              <a:p>
                <a:pPr marL="0" indent="0" algn="ctr" fontAlgn="auto">
                  <a:spcAft>
                    <a:spcPts val="0"/>
                  </a:spcAft>
                  <a:buNone/>
                </a:pPr>
                <a:endParaRPr lang="en-US" altLang="zh-CN" i="1" dirty="0">
                  <a:solidFill>
                    <a:srgbClr val="133984"/>
                  </a:solidFill>
                  <a:latin typeface="Times New Roman" panose="02020603050405020304" pitchFamily="18" charset="0"/>
                  <a:cs typeface="Times New Roman" panose="02020603050405020304" pitchFamily="18" charset="0"/>
                </a:endParaRPr>
              </a:p>
              <a:p>
                <a:pPr marL="0" indent="0" fontAlgn="auto">
                  <a:spcAft>
                    <a:spcPts val="0"/>
                  </a:spcAft>
                  <a:buNone/>
                </a:pPr>
                <a:r>
                  <a:rPr lang="zh-CN" altLang="en-US" dirty="0">
                    <a:solidFill>
                      <a:srgbClr val="133984"/>
                    </a:solidFill>
                  </a:rPr>
                  <a:t>（</a:t>
                </a:r>
                <a:r>
                  <a:rPr lang="en-US" altLang="zh-CN" dirty="0">
                    <a:solidFill>
                      <a:srgbClr val="133984"/>
                    </a:solidFill>
                  </a:rPr>
                  <a:t>2</a:t>
                </a:r>
                <a:r>
                  <a:rPr lang="zh-CN" altLang="en-US" dirty="0">
                    <a:solidFill>
                      <a:srgbClr val="133984"/>
                    </a:solidFill>
                  </a:rPr>
                  <a:t>）</a:t>
                </a:r>
                <a:r>
                  <a:rPr lang="zh-CN" altLang="zh-CN" dirty="0">
                    <a:solidFill>
                      <a:srgbClr val="133984"/>
                    </a:solidFill>
                  </a:rPr>
                  <a:t>当</a:t>
                </a:r>
                <a:r>
                  <a:rPr lang="en-US" altLang="zh-CN" i="1" dirty="0">
                    <a:solidFill>
                      <a:srgbClr val="133984"/>
                    </a:solidFill>
                    <a:latin typeface="Times New Roman" panose="02020603050405020304" pitchFamily="18" charset="0"/>
                    <a:cs typeface="Times New Roman" panose="02020603050405020304" pitchFamily="18" charset="0"/>
                  </a:rPr>
                  <a:t>y=</a:t>
                </a:r>
                <a14:m>
                  <m:oMath xmlns:m="http://schemas.openxmlformats.org/officeDocument/2006/math">
                    <m:r>
                      <a:rPr lang="en-US" altLang="zh-CN" i="1">
                        <a:solidFill>
                          <a:srgbClr val="133984"/>
                        </a:solidFill>
                        <a:latin typeface="Cambria Math" panose="02040503050406030204" pitchFamily="18" charset="0"/>
                      </a:rPr>
                      <m:t>𝐴</m:t>
                    </m:r>
                    <m:r>
                      <a:rPr lang="en-US" altLang="zh-CN">
                        <a:solidFill>
                          <a:srgbClr val="133984"/>
                        </a:solidFill>
                        <a:latin typeface="Cambria Math" panose="02040503050406030204" pitchFamily="18" charset="0"/>
                      </a:rPr>
                      <m:t>(</m:t>
                    </m:r>
                    <m:sSubSup>
                      <m:sSubSupPr>
                        <m:ctrlPr>
                          <a:rPr lang="zh-CN" altLang="zh-CN" i="1">
                            <a:solidFill>
                              <a:srgbClr val="133984"/>
                            </a:solidFill>
                            <a:latin typeface="Cambria Math" panose="02040503050406030204" pitchFamily="18" charset="0"/>
                          </a:rPr>
                        </m:ctrlPr>
                      </m:sSubSupPr>
                      <m:e>
                        <m:r>
                          <a:rPr lang="en-US" altLang="zh-CN" i="1">
                            <a:solidFill>
                              <a:srgbClr val="133984"/>
                            </a:solidFill>
                            <a:latin typeface="Cambria Math" panose="02040503050406030204" pitchFamily="18" charset="0"/>
                          </a:rPr>
                          <m:t>𝑥</m:t>
                        </m:r>
                      </m:e>
                      <m:sub>
                        <m:r>
                          <a:rPr lang="en-US" altLang="zh-CN" i="1">
                            <a:solidFill>
                              <a:srgbClr val="133984"/>
                            </a:solidFill>
                            <a:latin typeface="Cambria Math" panose="02040503050406030204" pitchFamily="18" charset="0"/>
                          </a:rPr>
                          <m:t>1</m:t>
                        </m:r>
                      </m:sub>
                      <m:sup>
                        <m:sSub>
                          <m:sSubPr>
                            <m:ctrlPr>
                              <a:rPr lang="zh-CN" altLang="zh-CN" i="1">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𝑃</m:t>
                            </m:r>
                          </m:e>
                          <m:sub>
                            <m:r>
                              <a:rPr lang="en-US" altLang="zh-CN" i="1">
                                <a:solidFill>
                                  <a:srgbClr val="133984"/>
                                </a:solidFill>
                                <a:latin typeface="Cambria Math" panose="02040503050406030204" pitchFamily="18" charset="0"/>
                              </a:rPr>
                              <m:t>1</m:t>
                            </m:r>
                          </m:sub>
                        </m:sSub>
                      </m:sup>
                    </m:sSubSup>
                    <m:sSubSup>
                      <m:sSubSupPr>
                        <m:ctrlPr>
                          <a:rPr lang="zh-CN" altLang="zh-CN" i="1">
                            <a:solidFill>
                              <a:srgbClr val="133984"/>
                            </a:solidFill>
                            <a:latin typeface="Cambria Math" panose="02040503050406030204" pitchFamily="18" charset="0"/>
                          </a:rPr>
                        </m:ctrlPr>
                      </m:sSubSupPr>
                      <m:e>
                        <m:r>
                          <a:rPr lang="en-US" altLang="zh-CN" i="1">
                            <a:solidFill>
                              <a:srgbClr val="133984"/>
                            </a:solidFill>
                            <a:latin typeface="Cambria Math" panose="02040503050406030204" pitchFamily="18" charset="0"/>
                          </a:rPr>
                          <m:t>𝑥</m:t>
                        </m:r>
                      </m:e>
                      <m:sub>
                        <m:r>
                          <a:rPr lang="en-US" altLang="zh-CN" i="1">
                            <a:solidFill>
                              <a:srgbClr val="133984"/>
                            </a:solidFill>
                            <a:latin typeface="Cambria Math" panose="02040503050406030204" pitchFamily="18" charset="0"/>
                          </a:rPr>
                          <m:t>2</m:t>
                        </m:r>
                      </m:sub>
                      <m:sup>
                        <m:sSub>
                          <m:sSubPr>
                            <m:ctrlPr>
                              <a:rPr lang="zh-CN" altLang="zh-CN" i="1">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𝑃</m:t>
                            </m:r>
                          </m:e>
                          <m:sub>
                            <m:r>
                              <a:rPr lang="en-US" altLang="zh-CN" i="1">
                                <a:solidFill>
                                  <a:srgbClr val="133984"/>
                                </a:solidFill>
                                <a:latin typeface="Cambria Math" panose="02040503050406030204" pitchFamily="18" charset="0"/>
                              </a:rPr>
                              <m:t>2</m:t>
                            </m:r>
                          </m:sub>
                        </m:sSub>
                      </m:sup>
                    </m:sSubSup>
                    <m:r>
                      <a:rPr lang="en-US" altLang="zh-CN" i="1">
                        <a:solidFill>
                          <a:srgbClr val="133984"/>
                        </a:solidFill>
                        <a:latin typeface="Cambria Math" panose="02040503050406030204" pitchFamily="18" charset="0"/>
                      </a:rPr>
                      <m:t>…</m:t>
                    </m:r>
                    <m:sSubSup>
                      <m:sSubSupPr>
                        <m:ctrlPr>
                          <a:rPr lang="zh-CN" altLang="zh-CN" i="1">
                            <a:solidFill>
                              <a:srgbClr val="133984"/>
                            </a:solidFill>
                            <a:latin typeface="Cambria Math" panose="02040503050406030204" pitchFamily="18" charset="0"/>
                          </a:rPr>
                        </m:ctrlPr>
                      </m:sSubSupPr>
                      <m:e>
                        <m:r>
                          <a:rPr lang="en-US" altLang="zh-CN" i="1">
                            <a:solidFill>
                              <a:srgbClr val="133984"/>
                            </a:solidFill>
                            <a:latin typeface="Cambria Math" panose="02040503050406030204" pitchFamily="18" charset="0"/>
                          </a:rPr>
                          <m:t>𝑥</m:t>
                        </m:r>
                      </m:e>
                      <m:sub>
                        <m:r>
                          <a:rPr lang="en-US" altLang="zh-CN" i="1">
                            <a:solidFill>
                              <a:srgbClr val="133984"/>
                            </a:solidFill>
                            <a:latin typeface="Cambria Math" panose="02040503050406030204" pitchFamily="18" charset="0"/>
                          </a:rPr>
                          <m:t>𝑁</m:t>
                        </m:r>
                      </m:sub>
                      <m:sup>
                        <m:sSub>
                          <m:sSubPr>
                            <m:ctrlPr>
                              <a:rPr lang="zh-CN" altLang="zh-CN" i="1">
                                <a:solidFill>
                                  <a:srgbClr val="133984"/>
                                </a:solidFill>
                                <a:latin typeface="Cambria Math" panose="02040503050406030204" pitchFamily="18" charset="0"/>
                              </a:rPr>
                            </m:ctrlPr>
                          </m:sSubPr>
                          <m:e>
                            <m:r>
                              <a:rPr lang="en-US" altLang="zh-CN" i="1">
                                <a:solidFill>
                                  <a:srgbClr val="133984"/>
                                </a:solidFill>
                                <a:latin typeface="Cambria Math" panose="02040503050406030204" pitchFamily="18" charset="0"/>
                              </a:rPr>
                              <m:t>𝑃</m:t>
                            </m:r>
                          </m:e>
                          <m:sub>
                            <m:r>
                              <a:rPr lang="en-US" altLang="zh-CN" i="1">
                                <a:solidFill>
                                  <a:srgbClr val="133984"/>
                                </a:solidFill>
                                <a:latin typeface="Cambria Math" panose="02040503050406030204" pitchFamily="18" charset="0"/>
                              </a:rPr>
                              <m:t>𝑁</m:t>
                            </m:r>
                          </m:sub>
                        </m:sSub>
                      </m:sup>
                    </m:sSubSup>
                    <m:r>
                      <a:rPr lang="en-US" altLang="zh-CN" i="1">
                        <a:solidFill>
                          <a:srgbClr val="133984"/>
                        </a:solidFill>
                        <a:latin typeface="Cambria Math" panose="02040503050406030204" pitchFamily="18" charset="0"/>
                      </a:rPr>
                      <m:t>)</m:t>
                    </m:r>
                  </m:oMath>
                </a14:m>
                <a:r>
                  <a:rPr lang="zh-CN" altLang="zh-CN" dirty="0">
                    <a:solidFill>
                      <a:srgbClr val="133984"/>
                    </a:solidFill>
                  </a:rPr>
                  <a:t>，且各输入量间不相关时，</a:t>
                </a:r>
                <a:endParaRPr lang="en-US" altLang="zh-CN" dirty="0">
                  <a:solidFill>
                    <a:srgbClr val="133984"/>
                  </a:solidFill>
                </a:endParaRPr>
              </a:p>
              <a:p>
                <a:pPr marL="0" indent="0" fontAlgn="auto">
                  <a:spcAft>
                    <a:spcPts val="0"/>
                  </a:spcAft>
                  <a:buNone/>
                </a:pPr>
                <a:r>
                  <a:rPr lang="en-US" altLang="zh-CN" dirty="0">
                    <a:solidFill>
                      <a:srgbClr val="133984"/>
                    </a:solidFill>
                  </a:rPr>
                  <a:t>     </a:t>
                </a:r>
                <a:r>
                  <a:rPr lang="zh-CN" altLang="zh-CN" dirty="0">
                    <a:solidFill>
                      <a:srgbClr val="133984"/>
                    </a:solidFill>
                  </a:rPr>
                  <a:t>合成标准不确定度可用</a:t>
                </a:r>
                <a:r>
                  <a:rPr lang="zh-CN" altLang="en-US" dirty="0">
                    <a:solidFill>
                      <a:srgbClr val="133984"/>
                    </a:solidFill>
                  </a:rPr>
                  <a:t>右</a:t>
                </a:r>
                <a:r>
                  <a:rPr lang="zh-CN" altLang="zh-CN" dirty="0">
                    <a:solidFill>
                      <a:srgbClr val="133984"/>
                    </a:solidFill>
                  </a:rPr>
                  <a:t>式计算：</a:t>
                </a:r>
                <a:endParaRPr lang="en-US" altLang="zh-CN" dirty="0">
                  <a:solidFill>
                    <a:srgbClr val="133984"/>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560385" y="4496219"/>
                <a:ext cx="6480720" cy="1530099"/>
              </a:xfrm>
              <a:prstGeom prst="rect">
                <a:avLst/>
              </a:prstGeom>
              <a:blipFill rotWithShape="1">
                <a:blip r:embed="rId6"/>
                <a:stretch>
                  <a:fillRect l="-5" t="-27" r="3" b="11"/>
                </a:stretch>
              </a:blipFill>
            </p:spPr>
            <p:txBody>
              <a:bodyPr/>
              <a:lstStyle/>
              <a:p>
                <a:r>
                  <a:rPr lang="zh-CN" altLang="en-US">
                    <a:noFill/>
                  </a:rPr>
                  <a:t> </a:t>
                </a:r>
              </a:p>
            </p:txBody>
          </p:sp>
        </mc:Fallback>
      </mc:AlternateContent>
      <p:cxnSp>
        <p:nvCxnSpPr>
          <p:cNvPr id="8" name="直接连接符 7"/>
          <p:cNvCxnSpPr/>
          <p:nvPr/>
        </p:nvCxnSpPr>
        <p:spPr>
          <a:xfrm flipV="1">
            <a:off x="657132" y="3519010"/>
            <a:ext cx="10531170" cy="1"/>
          </a:xfrm>
          <a:prstGeom prst="line">
            <a:avLst/>
          </a:prstGeom>
          <a:ln w="28575">
            <a:solidFill>
              <a:srgbClr val="0070C0"/>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57132" y="3853093"/>
            <a:ext cx="4943813" cy="400110"/>
          </a:xfrm>
          <a:prstGeom prst="rect">
            <a:avLst/>
          </a:prstGeom>
          <a:noFill/>
        </p:spPr>
        <p:txBody>
          <a:bodyPr wrap="square" rtlCol="0">
            <a:spAutoFit/>
          </a:bodyPr>
          <a:lstStyle/>
          <a:p>
            <a:r>
              <a:rPr lang="zh-CN" altLang="en-US" sz="2000" b="1" dirty="0">
                <a:solidFill>
                  <a:srgbClr val="133984"/>
                </a:solidFill>
              </a:rPr>
              <a:t>两类函数关系式</a:t>
            </a:r>
            <a:r>
              <a:rPr lang="zh-CN" altLang="zh-CN" sz="2000" b="1" dirty="0">
                <a:solidFill>
                  <a:srgbClr val="133984"/>
                </a:solidFill>
              </a:rPr>
              <a:t>不确定度合成</a:t>
            </a:r>
            <a:r>
              <a:rPr lang="zh-CN" altLang="en-US" sz="2000" b="1" dirty="0">
                <a:solidFill>
                  <a:srgbClr val="133984"/>
                </a:solidFill>
              </a:rPr>
              <a:t>的简便计算</a:t>
            </a:r>
          </a:p>
        </p:txBody>
      </p:sp>
    </p:spTree>
  </p:cSld>
  <p:clrMapOvr>
    <a:masterClrMapping/>
  </p:clrMapOvr>
  <p:transition spd="med">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335360" y="1718810"/>
                <a:ext cx="11486226" cy="4888366"/>
              </a:xfrm>
            </p:spPr>
            <p:txBody>
              <a:bodyPr>
                <a:normAutofit/>
              </a:bodyPr>
              <a:lstStyle/>
              <a:p>
                <a:pPr marL="0" indent="0">
                  <a:buNone/>
                </a:pPr>
                <a:r>
                  <a:rPr lang="zh-CN" altLang="en-US" dirty="0"/>
                  <a:t>例</a:t>
                </a:r>
                <a:r>
                  <a:rPr lang="en-US" altLang="zh-CN" dirty="0"/>
                  <a:t>2</a:t>
                </a:r>
                <a:r>
                  <a:rPr lang="zh-CN" altLang="en-US" dirty="0"/>
                  <a:t>：已知电阻 </a:t>
                </a:r>
                <a:r>
                  <a:rPr lang="en-US" altLang="zh-CN" dirty="0"/>
                  <a:t>R1</a:t>
                </a:r>
                <a:r>
                  <a:rPr lang="zh-CN" altLang="en-US" dirty="0"/>
                  <a:t>＝</a:t>
                </a:r>
                <a:r>
                  <a:rPr lang="en-US" altLang="zh-CN" dirty="0"/>
                  <a:t>50.2±0.5</a:t>
                </a:r>
                <a:r>
                  <a:rPr lang="zh-CN" altLang="en-US" dirty="0"/>
                  <a:t>（</a:t>
                </a:r>
                <a:r>
                  <a:rPr lang="en-US" altLang="zh-CN" dirty="0"/>
                  <a:t>Ω</a:t>
                </a:r>
                <a:r>
                  <a:rPr lang="zh-CN" altLang="en-US" dirty="0"/>
                  <a:t>）</a:t>
                </a:r>
                <a:r>
                  <a:rPr lang="en-US" altLang="zh-CN" dirty="0"/>
                  <a:t>, R2 </a:t>
                </a:r>
                <a:r>
                  <a:rPr lang="zh-CN" altLang="en-US" dirty="0"/>
                  <a:t>＝</a:t>
                </a:r>
                <a:r>
                  <a:rPr lang="en-US" altLang="zh-CN" dirty="0"/>
                  <a:t>149.8±0.5</a:t>
                </a:r>
                <a:r>
                  <a:rPr lang="zh-CN" altLang="en-US" dirty="0"/>
                  <a:t>（</a:t>
                </a:r>
                <a:r>
                  <a:rPr lang="en-US" altLang="zh-CN" dirty="0"/>
                  <a:t>Ω</a:t>
                </a:r>
                <a:r>
                  <a:rPr lang="zh-CN" altLang="en-US" dirty="0"/>
                  <a:t>）</a:t>
                </a:r>
                <a:r>
                  <a:rPr lang="en-US" altLang="zh-CN" dirty="0"/>
                  <a:t>, </a:t>
                </a:r>
                <a:r>
                  <a:rPr lang="zh-CN" altLang="en-US" dirty="0"/>
                  <a:t>求它们串联的电阻</a:t>
                </a:r>
                <a:r>
                  <a:rPr lang="en-US" altLang="zh-CN" dirty="0"/>
                  <a:t>R</a:t>
                </a:r>
                <a:r>
                  <a:rPr lang="zh-CN" altLang="en-US" dirty="0"/>
                  <a:t>和合成标准不确定度</a:t>
                </a:r>
                <a:r>
                  <a:rPr lang="en-US" altLang="zh-CN" dirty="0"/>
                  <a:t>U</a:t>
                </a:r>
                <a:r>
                  <a:rPr lang="zh-CN" altLang="en-US" dirty="0"/>
                  <a:t>。</a:t>
                </a:r>
                <a:endParaRPr lang="en-US" altLang="zh-CN" dirty="0"/>
              </a:p>
              <a:p>
                <a:pPr marL="0" indent="0">
                  <a:buNone/>
                </a:pPr>
                <a:r>
                  <a:rPr lang="zh-CN" altLang="zh-CN" dirty="0"/>
                  <a:t>解：串联电阻的阻值为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i="1" dirty="0">
                          <a:latin typeface="Cambria Math" panose="02040503050406030204" pitchFamily="18" charset="0"/>
                        </a:rPr>
                        <m:t>R</m:t>
                      </m:r>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1" dirty="0">
                              <a:latin typeface="Cambria Math" panose="02040503050406030204" pitchFamily="18" charset="0"/>
                            </a:rPr>
                            <m:t>R</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1" dirty="0">
                              <a:latin typeface="Cambria Math" panose="02040503050406030204" pitchFamily="18" charset="0"/>
                            </a:rPr>
                            <m:t>R</m:t>
                          </m:r>
                        </m:e>
                        <m:sub>
                          <m:r>
                            <a:rPr lang="en-US" altLang="zh-CN" i="1" dirty="0">
                              <a:latin typeface="Cambria Math" panose="02040503050406030204" pitchFamily="18" charset="0"/>
                            </a:rPr>
                            <m:t>2</m:t>
                          </m:r>
                        </m:sub>
                      </m:sSub>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5</m:t>
                      </m:r>
                      <m:r>
                        <a:rPr lang="en-US" altLang="zh-CN" i="1" dirty="0" smtClean="0">
                          <a:latin typeface="Cambria Math" panose="02040503050406030204" pitchFamily="18" charset="0"/>
                          <a:ea typeface="Cambria Math" panose="02040503050406030204" pitchFamily="18" charset="0"/>
                        </a:rPr>
                        <m:t>0</m:t>
                      </m:r>
                      <m:r>
                        <a:rPr lang="en-US" altLang="zh-CN" i="1" dirty="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2</m:t>
                      </m:r>
                      <m:r>
                        <a:rPr lang="en-US" altLang="zh-CN" i="1" dirty="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1</m:t>
                      </m:r>
                      <m:r>
                        <a:rPr lang="en-US" altLang="zh-CN" i="1" dirty="0">
                          <a:latin typeface="Cambria Math" panose="02040503050406030204" pitchFamily="18" charset="0"/>
                          <a:ea typeface="Cambria Math" panose="02040503050406030204" pitchFamily="18" charset="0"/>
                        </a:rPr>
                        <m:t>4</m:t>
                      </m:r>
                      <m:r>
                        <a:rPr lang="en-US" altLang="zh-CN" i="1" dirty="0" smtClean="0">
                          <a:latin typeface="Cambria Math" panose="02040503050406030204" pitchFamily="18" charset="0"/>
                          <a:ea typeface="Cambria Math" panose="02040503050406030204" pitchFamily="18" charset="0"/>
                        </a:rPr>
                        <m:t>9</m:t>
                      </m:r>
                      <m:r>
                        <a:rPr lang="en-US" altLang="zh-CN" i="1" dirty="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8</m:t>
                      </m:r>
                      <m:r>
                        <a:rPr lang="en-US" altLang="zh-CN" i="1" dirty="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2</m:t>
                      </m:r>
                      <m:r>
                        <a:rPr lang="en-US" altLang="zh-CN" i="1" dirty="0">
                          <a:latin typeface="Cambria Math" panose="02040503050406030204" pitchFamily="18" charset="0"/>
                          <a:ea typeface="Cambria Math" panose="02040503050406030204" pitchFamily="18" charset="0"/>
                        </a:rPr>
                        <m:t>0</m:t>
                      </m:r>
                      <m:r>
                        <a:rPr lang="en-US" altLang="zh-CN" i="1" dirty="0" smtClean="0">
                          <a:latin typeface="Cambria Math" panose="02040503050406030204" pitchFamily="18" charset="0"/>
                          <a:ea typeface="Cambria Math" panose="02040503050406030204" pitchFamily="18" charset="0"/>
                        </a:rPr>
                        <m:t>0</m:t>
                      </m:r>
                      <m:r>
                        <a:rPr lang="en-US" altLang="zh-CN" i="1" dirty="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0</m:t>
                      </m:r>
                      <m:r>
                        <a:rPr lang="zh-CN" altLang="en-US" i="1" dirty="0">
                          <a:latin typeface="Cambria Math" panose="02040503050406030204" pitchFamily="18" charset="0"/>
                          <a:ea typeface="Cambria Math" panose="02040503050406030204" pitchFamily="18" charset="0"/>
                        </a:rPr>
                        <m:t>（</m:t>
                      </m:r>
                      <m:r>
                        <m:rPr>
                          <m:sty m:val="p"/>
                        </m:rPr>
                        <a:rPr lang="el-GR" altLang="zh-CN" i="1" dirty="0" smtClean="0">
                          <a:latin typeface="Cambria Math" panose="02040503050406030204" pitchFamily="18" charset="0"/>
                          <a:ea typeface="Cambria Math" panose="02040503050406030204" pitchFamily="18" charset="0"/>
                        </a:rPr>
                        <m:t>Ω</m:t>
                      </m:r>
                      <m:r>
                        <a:rPr lang="zh-CN" altLang="en-US" i="1" dirty="0">
                          <a:latin typeface="Cambria Math" panose="02040503050406030204" pitchFamily="18" charset="0"/>
                          <a:ea typeface="Cambria Math" panose="02040503050406030204" pitchFamily="18" charset="0"/>
                        </a:rPr>
                        <m:t>）</m:t>
                      </m:r>
                    </m:oMath>
                  </m:oMathPara>
                </a14:m>
                <a:endParaRPr lang="en-US" altLang="zh-CN" dirty="0"/>
              </a:p>
              <a:p>
                <a:pPr marL="0" indent="0">
                  <a:buNone/>
                </a:pPr>
                <a:r>
                  <a:rPr lang="en-US" altLang="zh-CN" dirty="0"/>
                  <a:t>       </a:t>
                </a:r>
                <a:r>
                  <a:rPr lang="zh-CN" altLang="zh-CN" dirty="0"/>
                  <a:t>合成不确定度</a:t>
                </a:r>
                <a:endParaRPr lang="en-US" altLang="zh-CN" dirty="0"/>
              </a:p>
              <a:p>
                <a:pPr marL="0" indent="0">
                  <a:buNone/>
                </a:pPr>
                <a:r>
                  <a:rPr lang="en-US" altLang="zh-CN" dirty="0"/>
                  <a:t>                                                                                                       </a:t>
                </a:r>
                <a:r>
                  <a:rPr lang="zh-CN" altLang="zh-CN" dirty="0"/>
                  <a:t>（</a:t>
                </a:r>
                <a:r>
                  <a:rPr lang="en-US" altLang="zh-CN" dirty="0"/>
                  <a:t>Ω</a:t>
                </a:r>
                <a:r>
                  <a:rPr lang="zh-CN" altLang="zh-CN" dirty="0"/>
                  <a:t>）</a:t>
                </a:r>
                <a:endParaRPr lang="en-US" altLang="zh-CN" dirty="0"/>
              </a:p>
              <a:p>
                <a:pPr marL="0" indent="0">
                  <a:buNone/>
                </a:pPr>
                <a:endParaRPr lang="en-US" altLang="zh-CN" dirty="0"/>
              </a:p>
              <a:p>
                <a:pPr marL="0" indent="0">
                  <a:buNone/>
                </a:pPr>
                <a:r>
                  <a:rPr lang="en-US" altLang="zh-CN" dirty="0"/>
                  <a:t>       </a:t>
                </a:r>
                <a:r>
                  <a:rPr lang="zh-CN" altLang="zh-CN" dirty="0"/>
                  <a:t>相对不确定度</a:t>
                </a:r>
              </a:p>
              <a:p>
                <a:pPr marL="0" indent="0">
                  <a:buNone/>
                </a:pPr>
                <a:endParaRPr lang="en-US" altLang="zh-CN" dirty="0"/>
              </a:p>
              <a:p>
                <a:pPr marL="0" indent="0">
                  <a:buNone/>
                </a:pPr>
                <a:r>
                  <a:rPr lang="en-US" altLang="zh-CN" dirty="0"/>
                  <a:t>       </a:t>
                </a:r>
                <a:r>
                  <a:rPr lang="zh-CN" altLang="zh-CN" dirty="0"/>
                  <a:t>测量结果为</a:t>
                </a:r>
                <a:r>
                  <a:rPr lang="en-US" altLang="zh-CN" dirty="0"/>
                  <a:t>          </a:t>
                </a:r>
                <a:r>
                  <a:rPr lang="en-US" altLang="zh-CN" i="1" dirty="0">
                    <a:latin typeface="+mj-lt"/>
                    <a:ea typeface="Cambria Math" panose="02040503050406030204" pitchFamily="18" charset="0"/>
                  </a:rPr>
                  <a:t>R</a:t>
                </a:r>
                <a:r>
                  <a:rPr lang="zh-CN" altLang="zh-CN" dirty="0">
                    <a:latin typeface="Cambria Math" panose="02040503050406030204" pitchFamily="18" charset="0"/>
                  </a:rPr>
                  <a:t>＝</a:t>
                </a:r>
                <a:r>
                  <a:rPr lang="en-US" altLang="zh-CN" dirty="0">
                    <a:latin typeface="Cambria Math" panose="02040503050406030204" pitchFamily="18" charset="0"/>
                    <a:ea typeface="Cambria Math" panose="02040503050406030204" pitchFamily="18" charset="0"/>
                  </a:rPr>
                  <a:t>200.0</a:t>
                </a:r>
                <a:r>
                  <a:rPr lang="zh-CN" altLang="zh-CN" dirty="0">
                    <a:latin typeface="Cambria Math" panose="02040503050406030204" pitchFamily="18" charset="0"/>
                  </a:rPr>
                  <a:t>±</a:t>
                </a:r>
                <a:r>
                  <a:rPr lang="en-US" altLang="zh-CN" dirty="0">
                    <a:latin typeface="Cambria Math" panose="02040503050406030204" pitchFamily="18" charset="0"/>
                    <a:ea typeface="Cambria Math" panose="02040503050406030204" pitchFamily="18" charset="0"/>
                  </a:rPr>
                  <a:t>0.7</a:t>
                </a:r>
                <a:r>
                  <a:rPr lang="zh-CN" altLang="zh-CN" dirty="0">
                    <a:latin typeface="Cambria Math" panose="02040503050406030204" pitchFamily="18" charset="0"/>
                  </a:rPr>
                  <a:t>（</a:t>
                </a:r>
                <a:r>
                  <a:rPr lang="en-US" altLang="zh-CN" dirty="0">
                    <a:latin typeface="Cambria Math" panose="02040503050406030204" pitchFamily="18" charset="0"/>
                    <a:ea typeface="Cambria Math" panose="02040503050406030204" pitchFamily="18" charset="0"/>
                  </a:rPr>
                  <a:t>Ω</a:t>
                </a:r>
                <a:r>
                  <a:rPr lang="zh-CN" altLang="zh-CN" dirty="0">
                    <a:latin typeface="Cambria Math" panose="02040503050406030204" pitchFamily="18" charset="0"/>
                  </a:rPr>
                  <a:t>）</a:t>
                </a:r>
                <a:endParaRPr lang="zh-CN" altLang="en-US" dirty="0">
                  <a:latin typeface="Cambria Math" panose="02040503050406030204" pitchFamily="18" charset="0"/>
                </a:endParaRPr>
              </a:p>
            </p:txBody>
          </p:sp>
        </mc:Choice>
        <mc:Fallback xmlns="">
          <p:sp>
            <p:nvSpPr>
              <p:cNvPr id="2" name="内容占位符 1"/>
              <p:cNvSpPr>
                <a:spLocks noRot="1" noChangeAspect="1" noMove="1" noResize="1" noEditPoints="1" noAdjustHandles="1" noChangeArrowheads="1" noChangeShapeType="1" noTextEdit="1"/>
              </p:cNvSpPr>
              <p:nvPr>
                <p:ph sz="quarter" idx="10"/>
              </p:nvPr>
            </p:nvSpPr>
            <p:spPr>
              <a:xfrm>
                <a:off x="335360" y="1718810"/>
                <a:ext cx="11486226" cy="4888366"/>
              </a:xfrm>
              <a:blipFill rotWithShape="1">
                <a:blip r:embed="rId3"/>
                <a:stretch>
                  <a:fillRect l="-1" t="-10" r="4"/>
                </a:stretch>
              </a:blipFill>
            </p:spPr>
            <p:txBody>
              <a:bodyPr/>
              <a:lstStyle/>
              <a:p>
                <a:r>
                  <a:rPr lang="zh-CN" altLang="en-US">
                    <a:noFill/>
                  </a:rPr>
                  <a:t> </a:t>
                </a:r>
              </a:p>
            </p:txBody>
          </p:sp>
        </mc:Fallback>
      </mc:AlternateContent>
      <p:sp>
        <p:nvSpPr>
          <p:cNvPr id="3" name="标题 2"/>
          <p:cNvSpPr>
            <a:spLocks noGrp="1"/>
          </p:cNvSpPr>
          <p:nvPr>
            <p:ph type="title"/>
          </p:nvPr>
        </p:nvSpPr>
        <p:spPr>
          <a:xfrm>
            <a:off x="335360" y="926027"/>
            <a:ext cx="11162884" cy="574183"/>
          </a:xfrm>
        </p:spPr>
        <p:txBody>
          <a:bodyPr/>
          <a:lstStyle/>
          <a:p>
            <a:r>
              <a:rPr lang="en-US" altLang="zh-CN" dirty="0"/>
              <a:t>【</a:t>
            </a:r>
            <a:r>
              <a:rPr lang="zh-CN" altLang="en-US" dirty="0"/>
              <a:t>习题</a:t>
            </a:r>
            <a:r>
              <a:rPr lang="en-US" altLang="zh-CN" dirty="0"/>
              <a:t>2】</a:t>
            </a:r>
            <a:endParaRPr lang="zh-CN" altLang="en-US" dirty="0"/>
          </a:p>
        </p:txBody>
      </p:sp>
      <p:sp>
        <p:nvSpPr>
          <p:cNvPr id="24" name="Rectangle 2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5" name="对象 24"/>
          <p:cNvGraphicFramePr>
            <a:graphicFrameLocks noChangeAspect="1"/>
          </p:cNvGraphicFramePr>
          <p:nvPr/>
        </p:nvGraphicFramePr>
        <p:xfrm>
          <a:off x="2413000" y="3841750"/>
          <a:ext cx="2692400" cy="677863"/>
        </p:xfrm>
        <a:graphic>
          <a:graphicData uri="http://schemas.openxmlformats.org/presentationml/2006/ole">
            <mc:AlternateContent xmlns:mc="http://schemas.openxmlformats.org/markup-compatibility/2006">
              <mc:Choice xmlns:v="urn:schemas-microsoft-com:vml" Requires="v">
                <p:oleObj spid="_x0000_s45079" name="公式" r:id="rId4" imgW="46634400" imgH="11582400" progId="Equation.3">
                  <p:embed/>
                </p:oleObj>
              </mc:Choice>
              <mc:Fallback>
                <p:oleObj name="公式" r:id="rId4" imgW="46634400" imgH="11582400" progId="Equation.3">
                  <p:embed/>
                  <p:pic>
                    <p:nvPicPr>
                      <p:cNvPr id="0" name="Object 21"/>
                      <p:cNvPicPr>
                        <a:picLocks noChangeAspect="1" noChangeArrowheads="1"/>
                      </p:cNvPicPr>
                      <p:nvPr/>
                    </p:nvPicPr>
                    <p:blipFill>
                      <a:blip r:embed="rId5"/>
                      <a:srcRect/>
                      <a:stretch>
                        <a:fillRect/>
                      </a:stretch>
                    </p:blipFill>
                    <p:spPr bwMode="auto">
                      <a:xfrm>
                        <a:off x="2413000" y="3841750"/>
                        <a:ext cx="2692400" cy="677863"/>
                      </a:xfrm>
                      <a:prstGeom prst="rect">
                        <a:avLst/>
                      </a:prstGeom>
                      <a:noFill/>
                    </p:spPr>
                  </p:pic>
                </p:oleObj>
              </mc:Fallback>
            </mc:AlternateContent>
          </a:graphicData>
        </a:graphic>
      </p:graphicFrame>
      <p:sp>
        <p:nvSpPr>
          <p:cNvPr id="26" name="Rectangle 2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7" name="对象 26"/>
          <p:cNvGraphicFramePr>
            <a:graphicFrameLocks noChangeAspect="1"/>
          </p:cNvGraphicFramePr>
          <p:nvPr/>
        </p:nvGraphicFramePr>
        <p:xfrm>
          <a:off x="5115453" y="3924055"/>
          <a:ext cx="1980215" cy="405044"/>
        </p:xfrm>
        <a:graphic>
          <a:graphicData uri="http://schemas.openxmlformats.org/presentationml/2006/ole">
            <mc:AlternateContent xmlns:mc="http://schemas.openxmlformats.org/markup-compatibility/2006">
              <mc:Choice xmlns:v="urn:schemas-microsoft-com:vml" Requires="v">
                <p:oleObj spid="_x0000_s45080" name="公式" r:id="rId6" imgW="1269365" imgH="254000" progId="Equation.3">
                  <p:embed/>
                </p:oleObj>
              </mc:Choice>
              <mc:Fallback>
                <p:oleObj name="公式" r:id="rId6" imgW="1269365" imgH="254000"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5453" y="3924055"/>
                        <a:ext cx="1980215" cy="405044"/>
                      </a:xfrm>
                      <a:prstGeom prst="rect">
                        <a:avLst/>
                      </a:prstGeom>
                      <a:noFill/>
                    </p:spPr>
                  </p:pic>
                </p:oleObj>
              </mc:Fallback>
            </mc:AlternateContent>
          </a:graphicData>
        </a:graphic>
      </p:graphicFrame>
      <p:sp>
        <p:nvSpPr>
          <p:cNvPr id="38" name="Rectangle 3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9" name="对象 38"/>
          <p:cNvGraphicFramePr>
            <a:graphicFrameLocks noChangeAspect="1"/>
          </p:cNvGraphicFramePr>
          <p:nvPr/>
        </p:nvGraphicFramePr>
        <p:xfrm>
          <a:off x="2898775" y="4883150"/>
          <a:ext cx="3189288" cy="584200"/>
        </p:xfrm>
        <a:graphic>
          <a:graphicData uri="http://schemas.openxmlformats.org/presentationml/2006/ole">
            <mc:AlternateContent xmlns:mc="http://schemas.openxmlformats.org/markup-compatibility/2006">
              <mc:Choice xmlns:v="urn:schemas-microsoft-com:vml" Requires="v">
                <p:oleObj spid="_x0000_s45081" name="公式" r:id="rId8" imgW="50292000" imgH="9448800" progId="Equation.3">
                  <p:embed/>
                </p:oleObj>
              </mc:Choice>
              <mc:Fallback>
                <p:oleObj name="公式" r:id="rId8" imgW="50292000" imgH="9448800" progId="Equation.3">
                  <p:embed/>
                  <p:pic>
                    <p:nvPicPr>
                      <p:cNvPr id="0" name="Object 35"/>
                      <p:cNvPicPr>
                        <a:picLocks noChangeAspect="1" noChangeArrowheads="1"/>
                      </p:cNvPicPr>
                      <p:nvPr/>
                    </p:nvPicPr>
                    <p:blipFill>
                      <a:blip r:embed="rId9"/>
                      <a:srcRect/>
                      <a:stretch>
                        <a:fillRect/>
                      </a:stretch>
                    </p:blipFill>
                    <p:spPr bwMode="auto">
                      <a:xfrm>
                        <a:off x="2898775" y="4883150"/>
                        <a:ext cx="3189288" cy="584200"/>
                      </a:xfrm>
                      <a:prstGeom prst="rect">
                        <a:avLst/>
                      </a:prstGeom>
                      <a:noFill/>
                    </p:spPr>
                  </p:pic>
                </p:oleObj>
              </mc:Fallback>
            </mc:AlternateContent>
          </a:graphicData>
        </a:graphic>
      </p:graphicFrame>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1"/>
          <p:cNvSpPr txBox="1"/>
          <p:nvPr/>
        </p:nvSpPr>
        <p:spPr>
          <a:xfrm>
            <a:off x="658702" y="975603"/>
            <a:ext cx="11162884" cy="574183"/>
          </a:xfrm>
          <a:prstGeom prst="rect">
            <a:avLst/>
          </a:prstGeom>
        </p:spPr>
        <p:txBody>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r>
              <a:rPr lang="zh-CN" altLang="en-US" dirty="0"/>
              <a:t>误差的分类</a:t>
            </a:r>
          </a:p>
        </p:txBody>
      </p:sp>
      <p:sp>
        <p:nvSpPr>
          <p:cNvPr id="11" name="AutoShape 67"/>
          <p:cNvSpPr>
            <a:spLocks noChangeArrowheads="1"/>
          </p:cNvSpPr>
          <p:nvPr/>
        </p:nvSpPr>
        <p:spPr bwMode="gray">
          <a:xfrm>
            <a:off x="1360528" y="1896507"/>
            <a:ext cx="1734059" cy="4275475"/>
          </a:xfrm>
          <a:prstGeom prst="roundRect">
            <a:avLst>
              <a:gd name="adj" fmla="val 12699"/>
            </a:avLst>
          </a:prstGeom>
          <a:gradFill rotWithShape="1">
            <a:gsLst>
              <a:gs pos="0">
                <a:schemeClr val="accent2">
                  <a:gamma/>
                  <a:shade val="79216"/>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endParaRPr lang="zh-CN" altLang="en-US"/>
          </a:p>
        </p:txBody>
      </p:sp>
      <p:sp>
        <p:nvSpPr>
          <p:cNvPr id="13" name="Text Box 18"/>
          <p:cNvSpPr txBox="1">
            <a:spLocks noChangeArrowheads="1"/>
          </p:cNvSpPr>
          <p:nvPr/>
        </p:nvSpPr>
        <p:spPr bwMode="white">
          <a:xfrm>
            <a:off x="1580834" y="2050685"/>
            <a:ext cx="13237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800" b="1" i="0" dirty="0">
                <a:solidFill>
                  <a:srgbClr val="FFFFFF"/>
                </a:solidFill>
                <a:ea typeface="宋体" panose="02010600030101010101" pitchFamily="2" charset="-122"/>
                <a:cs typeface="Arial" panose="020B0604020202020204" pitchFamily="34" charset="0"/>
              </a:rPr>
              <a:t>性质</a:t>
            </a:r>
            <a:endParaRPr lang="en-US" altLang="zh-CN" sz="2800" b="1" i="0" dirty="0">
              <a:solidFill>
                <a:srgbClr val="FFFFFF"/>
              </a:solidFill>
              <a:ea typeface="宋体" panose="02010600030101010101" pitchFamily="2" charset="-122"/>
              <a:cs typeface="Arial" panose="020B0604020202020204" pitchFamily="34" charset="0"/>
            </a:endParaRPr>
          </a:p>
        </p:txBody>
      </p:sp>
      <p:sp>
        <p:nvSpPr>
          <p:cNvPr id="14" name="Text Box 9"/>
          <p:cNvSpPr txBox="1">
            <a:spLocks noChangeArrowheads="1"/>
          </p:cNvSpPr>
          <p:nvPr/>
        </p:nvSpPr>
        <p:spPr bwMode="gray">
          <a:xfrm>
            <a:off x="1329406" y="3038378"/>
            <a:ext cx="1734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ctr"/>
            <a:r>
              <a:rPr lang="zh-CN" altLang="en-US" sz="2400" b="1" dirty="0">
                <a:latin typeface="+mn-ea"/>
                <a:ea typeface="+mn-ea"/>
              </a:rPr>
              <a:t>系统误差</a:t>
            </a:r>
          </a:p>
        </p:txBody>
      </p:sp>
      <p:sp>
        <p:nvSpPr>
          <p:cNvPr id="15" name="Text Box 9"/>
          <p:cNvSpPr txBox="1">
            <a:spLocks noChangeArrowheads="1"/>
          </p:cNvSpPr>
          <p:nvPr/>
        </p:nvSpPr>
        <p:spPr bwMode="gray">
          <a:xfrm>
            <a:off x="1284724" y="3879050"/>
            <a:ext cx="1734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ctr"/>
            <a:r>
              <a:rPr lang="zh-CN" altLang="en-US" sz="2400" b="1" dirty="0">
                <a:latin typeface="+mn-ea"/>
                <a:ea typeface="+mn-ea"/>
              </a:rPr>
              <a:t>随机误差</a:t>
            </a:r>
          </a:p>
        </p:txBody>
      </p:sp>
      <p:sp>
        <p:nvSpPr>
          <p:cNvPr id="17" name="Text Box 9"/>
          <p:cNvSpPr txBox="1">
            <a:spLocks noChangeArrowheads="1"/>
          </p:cNvSpPr>
          <p:nvPr/>
        </p:nvSpPr>
        <p:spPr bwMode="gray">
          <a:xfrm>
            <a:off x="1284723" y="4805128"/>
            <a:ext cx="1734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ctr"/>
            <a:r>
              <a:rPr lang="zh-CN" altLang="en-US" sz="2400" b="1" dirty="0">
                <a:latin typeface="+mn-ea"/>
                <a:ea typeface="+mn-ea"/>
              </a:rPr>
              <a:t>粗大误差</a:t>
            </a:r>
          </a:p>
        </p:txBody>
      </p:sp>
      <p:sp>
        <p:nvSpPr>
          <p:cNvPr id="18" name="AutoShape 67"/>
          <p:cNvSpPr>
            <a:spLocks noChangeArrowheads="1"/>
          </p:cNvSpPr>
          <p:nvPr/>
        </p:nvSpPr>
        <p:spPr bwMode="gray">
          <a:xfrm>
            <a:off x="4736462" y="1896508"/>
            <a:ext cx="1734059" cy="4275475"/>
          </a:xfrm>
          <a:prstGeom prst="roundRect">
            <a:avLst>
              <a:gd name="adj" fmla="val 12699"/>
            </a:avLst>
          </a:prstGeom>
          <a:gradFill rotWithShape="1">
            <a:gsLst>
              <a:gs pos="0">
                <a:schemeClr val="accent2">
                  <a:gamma/>
                  <a:shade val="79216"/>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endParaRPr lang="zh-CN" altLang="en-US"/>
          </a:p>
        </p:txBody>
      </p:sp>
      <p:sp>
        <p:nvSpPr>
          <p:cNvPr id="19" name="Text Box 18"/>
          <p:cNvSpPr txBox="1">
            <a:spLocks noChangeArrowheads="1"/>
          </p:cNvSpPr>
          <p:nvPr/>
        </p:nvSpPr>
        <p:spPr bwMode="white">
          <a:xfrm>
            <a:off x="4736462" y="1962704"/>
            <a:ext cx="17340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800" b="1" i="0" dirty="0">
                <a:solidFill>
                  <a:srgbClr val="FFFFFF"/>
                </a:solidFill>
                <a:ea typeface="宋体" panose="02010600030101010101" pitchFamily="2" charset="-122"/>
                <a:cs typeface="Arial" panose="020B0604020202020204" pitchFamily="34" charset="0"/>
              </a:rPr>
              <a:t>表示形式</a:t>
            </a:r>
            <a:endParaRPr lang="en-US" altLang="zh-CN" sz="2800" b="1" i="0" dirty="0">
              <a:solidFill>
                <a:srgbClr val="FFFFFF"/>
              </a:solidFill>
              <a:ea typeface="宋体" panose="02010600030101010101" pitchFamily="2" charset="-122"/>
              <a:cs typeface="Arial" panose="020B0604020202020204" pitchFamily="34" charset="0"/>
            </a:endParaRPr>
          </a:p>
        </p:txBody>
      </p:sp>
      <p:sp>
        <p:nvSpPr>
          <p:cNvPr id="20" name="Text Box 9"/>
          <p:cNvSpPr txBox="1">
            <a:spLocks noChangeArrowheads="1"/>
          </p:cNvSpPr>
          <p:nvPr/>
        </p:nvSpPr>
        <p:spPr bwMode="gray">
          <a:xfrm>
            <a:off x="4736462" y="3327375"/>
            <a:ext cx="1734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ctr"/>
            <a:r>
              <a:rPr lang="zh-CN" altLang="en-US" sz="2400" b="1" dirty="0">
                <a:latin typeface="+mn-ea"/>
                <a:ea typeface="+mn-ea"/>
              </a:rPr>
              <a:t>绝对误差</a:t>
            </a:r>
          </a:p>
        </p:txBody>
      </p:sp>
      <p:sp>
        <p:nvSpPr>
          <p:cNvPr id="21" name="Text Box 9"/>
          <p:cNvSpPr txBox="1">
            <a:spLocks noChangeArrowheads="1"/>
          </p:cNvSpPr>
          <p:nvPr/>
        </p:nvSpPr>
        <p:spPr bwMode="gray">
          <a:xfrm>
            <a:off x="4699077" y="4098121"/>
            <a:ext cx="1734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ctr"/>
            <a:r>
              <a:rPr lang="zh-CN" altLang="en-US" sz="2400" b="1" dirty="0">
                <a:latin typeface="+mn-ea"/>
                <a:ea typeface="+mn-ea"/>
              </a:rPr>
              <a:t>相对误差</a:t>
            </a:r>
          </a:p>
        </p:txBody>
      </p:sp>
      <p:sp>
        <p:nvSpPr>
          <p:cNvPr id="22" name="AutoShape 67"/>
          <p:cNvSpPr>
            <a:spLocks noChangeArrowheads="1"/>
          </p:cNvSpPr>
          <p:nvPr/>
        </p:nvSpPr>
        <p:spPr bwMode="gray">
          <a:xfrm>
            <a:off x="8187366" y="1850997"/>
            <a:ext cx="1734059" cy="4275475"/>
          </a:xfrm>
          <a:prstGeom prst="roundRect">
            <a:avLst>
              <a:gd name="adj" fmla="val 12699"/>
            </a:avLst>
          </a:prstGeom>
          <a:gradFill rotWithShape="1">
            <a:gsLst>
              <a:gs pos="0">
                <a:schemeClr val="accent2">
                  <a:gamma/>
                  <a:shade val="79216"/>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wrap="none" anchor="ctr"/>
          <a:lstStyle/>
          <a:p>
            <a:endParaRPr lang="zh-CN" altLang="en-US"/>
          </a:p>
        </p:txBody>
      </p:sp>
      <p:sp>
        <p:nvSpPr>
          <p:cNvPr id="23" name="Text Box 18"/>
          <p:cNvSpPr txBox="1">
            <a:spLocks noChangeArrowheads="1"/>
          </p:cNvSpPr>
          <p:nvPr/>
        </p:nvSpPr>
        <p:spPr bwMode="white">
          <a:xfrm>
            <a:off x="8143517" y="2066347"/>
            <a:ext cx="17340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800" b="1" dirty="0">
                <a:solidFill>
                  <a:srgbClr val="FFFFFF"/>
                </a:solidFill>
                <a:cs typeface="Arial" panose="020B0604020202020204" pitchFamily="34" charset="0"/>
              </a:rPr>
              <a:t>仪表误差</a:t>
            </a:r>
            <a:endParaRPr lang="en-US" altLang="zh-CN" sz="2800" b="1" i="0" dirty="0">
              <a:solidFill>
                <a:srgbClr val="FFFFFF"/>
              </a:solidFill>
              <a:ea typeface="宋体" panose="02010600030101010101" pitchFamily="2" charset="-122"/>
              <a:cs typeface="Arial" panose="020B0604020202020204" pitchFamily="34" charset="0"/>
            </a:endParaRPr>
          </a:p>
        </p:txBody>
      </p:sp>
      <p:sp>
        <p:nvSpPr>
          <p:cNvPr id="24" name="Text Box 9"/>
          <p:cNvSpPr txBox="1">
            <a:spLocks noChangeArrowheads="1"/>
          </p:cNvSpPr>
          <p:nvPr/>
        </p:nvSpPr>
        <p:spPr bwMode="gray">
          <a:xfrm>
            <a:off x="8143516" y="3057345"/>
            <a:ext cx="1734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ctr"/>
            <a:r>
              <a:rPr lang="zh-CN" altLang="en-US" sz="2400" b="1" dirty="0">
                <a:latin typeface="+mn-ea"/>
                <a:ea typeface="+mn-ea"/>
              </a:rPr>
              <a:t>容许误差</a:t>
            </a:r>
          </a:p>
        </p:txBody>
      </p:sp>
      <p:sp>
        <p:nvSpPr>
          <p:cNvPr id="25" name="Text Box 9"/>
          <p:cNvSpPr txBox="1">
            <a:spLocks noChangeArrowheads="1"/>
          </p:cNvSpPr>
          <p:nvPr/>
        </p:nvSpPr>
        <p:spPr bwMode="gray">
          <a:xfrm>
            <a:off x="8181937" y="3988735"/>
            <a:ext cx="1734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ctr"/>
            <a:r>
              <a:rPr lang="zh-CN" altLang="en-US" sz="2400" b="1" dirty="0">
                <a:latin typeface="+mn-ea"/>
                <a:ea typeface="+mn-ea"/>
              </a:rPr>
              <a:t>引用误差</a:t>
            </a: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P spid="15" grpId="0"/>
      <p:bldP spid="17" grpId="0"/>
      <p:bldP spid="18" grpId="0" animBg="1"/>
      <p:bldP spid="19" grpId="0"/>
      <p:bldP spid="20" grpId="0"/>
      <p:bldP spid="21" grpId="0"/>
      <p:bldP spid="22" grpId="0" animBg="1"/>
      <p:bldP spid="23" grpId="0"/>
      <p:bldP spid="24"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NmNmI1OWVjNWJkYjdmZmUzZWVjYjc5NTg3ZDVlZDU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7c9a80d-c303-44cb-ac41-a982ab3bb52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ff7ff224-de18-4b7f-8602-e06c9f094b6d}"/>
</p:tagLst>
</file>

<file path=ppt/tags/tag30.xml><?xml version="1.0" encoding="utf-8"?>
<p:tagLst xmlns:p="http://schemas.openxmlformats.org/presentationml/2006/main">
  <p:tag name="KSO_WM_UNIT_TABLE_BEAUTIFY" val="smartTable{ff7ff224-de18-4b7f-8602-e06c9f094b6d}"/>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fbd0be46-c1dc-4bfe-bcda-f656eede4251}"/>
</p:tagLst>
</file>

<file path=ppt/theme/theme1.xml><?xml version="1.0" encoding="utf-8"?>
<a:theme xmlns:a="http://schemas.openxmlformats.org/drawingml/2006/main" name="交大学术版">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1">
      <a:majorFont>
        <a:latin typeface="Times New Roman"/>
        <a:ea typeface="等线"/>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Designs\电子测量1.pot</Template>
  <TotalTime>527</TotalTime>
  <Words>8213</Words>
  <Application>Microsoft Office PowerPoint</Application>
  <PresentationFormat>宽屏</PresentationFormat>
  <Paragraphs>991</Paragraphs>
  <Slides>84</Slides>
  <Notes>12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6</vt:i4>
      </vt:variant>
      <vt:variant>
        <vt:lpstr>幻灯片标题</vt:lpstr>
      </vt:variant>
      <vt:variant>
        <vt:i4>84</vt:i4>
      </vt:variant>
    </vt:vector>
  </HeadingPairs>
  <TitlesOfParts>
    <vt:vector size="108" baseType="lpstr">
      <vt:lpstr>等线</vt:lpstr>
      <vt:lpstr>黑体</vt:lpstr>
      <vt:lpstr>华文仿宋</vt:lpstr>
      <vt:lpstr>华文楷体</vt:lpstr>
      <vt:lpstr>楷体_GB2312</vt:lpstr>
      <vt:lpstr>隶书</vt:lpstr>
      <vt:lpstr>宋体</vt:lpstr>
      <vt:lpstr>微软雅黑</vt:lpstr>
      <vt:lpstr>幼圆</vt:lpstr>
      <vt:lpstr>Arial</vt:lpstr>
      <vt:lpstr>Calibri</vt:lpstr>
      <vt:lpstr>Cambria Math</vt:lpstr>
      <vt:lpstr>Courier New</vt:lpstr>
      <vt:lpstr>Garamond</vt:lpstr>
      <vt:lpstr>Symbol</vt:lpstr>
      <vt:lpstr>Times New Roman</vt:lpstr>
      <vt:lpstr>Wingdings</vt:lpstr>
      <vt:lpstr>交大学术版</vt:lpstr>
      <vt:lpstr>Equation</vt:lpstr>
      <vt:lpstr>公式</vt:lpstr>
      <vt:lpstr>BMP 图像</vt:lpstr>
      <vt:lpstr>MathType 6.0 Equation</vt:lpstr>
      <vt:lpstr>Visio</vt:lpstr>
      <vt:lpstr>工作表</vt:lpstr>
      <vt:lpstr>第二章   误差的基本理论</vt:lpstr>
      <vt:lpstr>本章主要内容</vt:lpstr>
      <vt:lpstr>PowerPoint 演示文稿</vt:lpstr>
      <vt:lpstr>基本术语</vt:lpstr>
      <vt:lpstr>基本术语</vt:lpstr>
      <vt:lpstr>PowerPoint 演示文稿</vt:lpstr>
      <vt:lpstr>PowerPoint 演示文稿</vt:lpstr>
      <vt:lpstr>PowerPoint 演示文稿</vt:lpstr>
      <vt:lpstr>PowerPoint 演示文稿</vt:lpstr>
      <vt:lpstr>绝对误差（Absolute Error）</vt:lpstr>
      <vt:lpstr>相对误差（Relative Error）</vt:lpstr>
      <vt:lpstr>相对误差与绝对误差</vt:lpstr>
      <vt:lpstr>最大允许误差（极限）及其表达形式</vt:lpstr>
      <vt:lpstr>允许误差及其表示方法</vt:lpstr>
      <vt:lpstr>PowerPoint 演示文稿</vt:lpstr>
      <vt:lpstr>最大(满度)引用误差</vt:lpstr>
      <vt:lpstr>仪表的准确度等级</vt:lpstr>
      <vt:lpstr>仪表的准确度等级</vt:lpstr>
      <vt:lpstr>仪表的准确度等级</vt:lpstr>
      <vt:lpstr>仪表的准确度等级</vt:lpstr>
      <vt:lpstr>仪表的准确度等级</vt:lpstr>
      <vt:lpstr>仪表的准确度等级</vt:lpstr>
      <vt:lpstr>仪表的准确度等级</vt:lpstr>
      <vt:lpstr>仪表的准确度等级</vt:lpstr>
      <vt:lpstr>仪表的准确度等级</vt:lpstr>
      <vt:lpstr>本章主要内容</vt:lpstr>
      <vt:lpstr>测量误差的分类 </vt:lpstr>
      <vt:lpstr>系统误差</vt:lpstr>
      <vt:lpstr>随机误差</vt:lpstr>
      <vt:lpstr>随机误差和系统误差特性</vt:lpstr>
      <vt:lpstr>粗大误差</vt:lpstr>
      <vt:lpstr>本章主要内容</vt:lpstr>
      <vt:lpstr>有效数字基本概念 </vt:lpstr>
      <vt:lpstr>偶数法则的四舍五入</vt:lpstr>
      <vt:lpstr>有效数字运算规则</vt:lpstr>
      <vt:lpstr>有效数字运算规则</vt:lpstr>
      <vt:lpstr>PowerPoint 演示文稿</vt:lpstr>
      <vt:lpstr>本章主要内容</vt:lpstr>
      <vt:lpstr>系统误差的削弱或消除的方法</vt:lpstr>
      <vt:lpstr>本章主要内容</vt:lpstr>
      <vt:lpstr>随机误差统计特性</vt:lpstr>
      <vt:lpstr>随机误差的正态分布</vt:lpstr>
      <vt:lpstr>PowerPoint 演示文稿</vt:lpstr>
      <vt:lpstr>均匀分布</vt:lpstr>
      <vt:lpstr>随机变量的数学期望（n）</vt:lpstr>
      <vt:lpstr>随机变量的标准差（n）及估计值</vt:lpstr>
      <vt:lpstr>有限测量列的数学期望及标准差的估计</vt:lpstr>
      <vt:lpstr>算术平均值的实验标准差</vt:lpstr>
      <vt:lpstr>PowerPoint 演示文稿</vt:lpstr>
      <vt:lpstr>PowerPoint 演示文稿</vt:lpstr>
      <vt:lpstr>测量结果的置信度</vt:lpstr>
      <vt:lpstr>正态分布的置信概率</vt:lpstr>
      <vt:lpstr>  </vt:lpstr>
      <vt:lpstr>t分布的置信概率</vt:lpstr>
      <vt:lpstr>PowerPoint 演示文稿</vt:lpstr>
      <vt:lpstr>均匀分布的置信概率</vt:lpstr>
      <vt:lpstr>本章主要内容</vt:lpstr>
      <vt:lpstr>粗大误差的剔除</vt:lpstr>
      <vt:lpstr>粗大误差的统计学判别准则</vt:lpstr>
      <vt:lpstr>莱依达检验法（     ）</vt:lpstr>
      <vt:lpstr>格拉布斯(Grubbs)检验法</vt:lpstr>
      <vt:lpstr>应注意的问题</vt:lpstr>
      <vt:lpstr>PowerPoint 演示文稿</vt:lpstr>
      <vt:lpstr>PowerPoint 演示文稿</vt:lpstr>
      <vt:lpstr>【例】 </vt:lpstr>
      <vt:lpstr>本章主要内容</vt:lpstr>
      <vt:lpstr>测量不确定度</vt:lpstr>
      <vt:lpstr>准确理解测量不确定度（测量不确定度和误差的差别）</vt:lpstr>
      <vt:lpstr>测量不确定度的评定方法的使用范围</vt:lpstr>
      <vt:lpstr>A、B类不确定度及其合成</vt:lpstr>
      <vt:lpstr>B类标准不确定度的评定</vt:lpstr>
      <vt:lpstr>PowerPoint 演示文稿</vt:lpstr>
      <vt:lpstr>PowerPoint 演示文稿</vt:lpstr>
      <vt:lpstr>扩展不确定度UP和有效自由度veff</vt:lpstr>
      <vt:lpstr>有效自由度的计算</vt:lpstr>
      <vt:lpstr>B类不确定度的有效自由度</vt:lpstr>
      <vt:lpstr>【例】</vt:lpstr>
      <vt:lpstr>PowerPoint 演示文稿</vt:lpstr>
      <vt:lpstr>1. A类不确定度的评定</vt:lpstr>
      <vt:lpstr>2. B类不确定度的评定</vt:lpstr>
      <vt:lpstr>3. 计算扩展不确定度，报告测量结果</vt:lpstr>
      <vt:lpstr>PowerPoint 演示文稿</vt:lpstr>
      <vt:lpstr>间接测量中不确定度的传播与合成</vt:lpstr>
      <vt:lpstr>【习题2】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误差的基本理论</dc:title>
  <dc:subject>上海交通大学电气工程系</dc:subject>
  <dc:creator>贾帆</dc:creator>
  <cp:lastModifiedBy>huawei</cp:lastModifiedBy>
  <cp:revision>1209</cp:revision>
  <cp:lastPrinted>2022-09-19T01:58:00Z</cp:lastPrinted>
  <dcterms:created xsi:type="dcterms:W3CDTF">2022-10-08T02:44:48Z</dcterms:created>
  <dcterms:modified xsi:type="dcterms:W3CDTF">2024-09-29T02:02:13Z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134C60CBDEA14587B0E000AFE65ECA15</vt:lpwstr>
  </property>
  <property fmtid="{D5CDD505-2E9C-101B-9397-08002B2CF9AE}" pid="3" name="KSOProductBuildVer">
    <vt:lpwstr>2052-11.1.0.12358</vt:lpwstr>
  </property>
</Properties>
</file>